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64"/>
  </p:notesMasterIdLst>
  <p:handoutMasterIdLst>
    <p:handoutMasterId r:id="rId65"/>
  </p:handoutMasterIdLst>
  <p:sldIdLst>
    <p:sldId id="385" r:id="rId5"/>
    <p:sldId id="394" r:id="rId6"/>
    <p:sldId id="395" r:id="rId7"/>
    <p:sldId id="396" r:id="rId8"/>
    <p:sldId id="397" r:id="rId9"/>
    <p:sldId id="398" r:id="rId10"/>
    <p:sldId id="399" r:id="rId11"/>
    <p:sldId id="400" r:id="rId12"/>
    <p:sldId id="401" r:id="rId13"/>
    <p:sldId id="416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30" r:id="rId22"/>
    <p:sldId id="431" r:id="rId23"/>
    <p:sldId id="432" r:id="rId24"/>
    <p:sldId id="433" r:id="rId25"/>
    <p:sldId id="402" r:id="rId26"/>
    <p:sldId id="403" r:id="rId27"/>
    <p:sldId id="404" r:id="rId28"/>
    <p:sldId id="405" r:id="rId29"/>
    <p:sldId id="417" r:id="rId30"/>
    <p:sldId id="418" r:id="rId31"/>
    <p:sldId id="419" r:id="rId32"/>
    <p:sldId id="420" r:id="rId33"/>
    <p:sldId id="422" r:id="rId34"/>
    <p:sldId id="421" r:id="rId35"/>
    <p:sldId id="406" r:id="rId36"/>
    <p:sldId id="434" r:id="rId37"/>
    <p:sldId id="407" r:id="rId38"/>
    <p:sldId id="408" r:id="rId39"/>
    <p:sldId id="435" r:id="rId40"/>
    <p:sldId id="436" r:id="rId41"/>
    <p:sldId id="437" r:id="rId42"/>
    <p:sldId id="438" r:id="rId43"/>
    <p:sldId id="439" r:id="rId44"/>
    <p:sldId id="409" r:id="rId45"/>
    <p:sldId id="440" r:id="rId46"/>
    <p:sldId id="441" r:id="rId47"/>
    <p:sldId id="442" r:id="rId48"/>
    <p:sldId id="443" r:id="rId49"/>
    <p:sldId id="444" r:id="rId50"/>
    <p:sldId id="451" r:id="rId51"/>
    <p:sldId id="445" r:id="rId52"/>
    <p:sldId id="410" r:id="rId53"/>
    <p:sldId id="446" r:id="rId54"/>
    <p:sldId id="447" r:id="rId55"/>
    <p:sldId id="448" r:id="rId56"/>
    <p:sldId id="449" r:id="rId57"/>
    <p:sldId id="450" r:id="rId58"/>
    <p:sldId id="411" r:id="rId59"/>
    <p:sldId id="412" r:id="rId60"/>
    <p:sldId id="413" r:id="rId61"/>
    <p:sldId id="414" r:id="rId62"/>
    <p:sldId id="41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3" pos="4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72A"/>
    <a:srgbClr val="F5F5F5"/>
    <a:srgbClr val="D24726"/>
    <a:srgbClr val="9FCDB3"/>
    <a:srgbClr val="217346"/>
    <a:srgbClr val="000000"/>
    <a:srgbClr val="D9D9D9"/>
    <a:srgbClr val="F3F2F1"/>
    <a:srgbClr val="FF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4560"/>
  </p:normalViewPr>
  <p:slideViewPr>
    <p:cSldViewPr snapToGrid="0">
      <p:cViewPr varScale="1">
        <p:scale>
          <a:sx n="83" d="100"/>
          <a:sy n="83" d="100"/>
        </p:scale>
        <p:origin x="950" y="67"/>
      </p:cViewPr>
      <p:guideLst>
        <p:guide orient="horz" pos="2880"/>
        <p:guide pos="48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03" y="28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6C0B8-9AB5-7957-A9BB-67F0839DC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F06708EF-2BB2-9679-3C65-EC832CE41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EE62F296-80D7-FEA7-1063-0EB84A4A4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6BCB63D-A4AF-D502-59D8-190EBB037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D96E-4CA2-485E-9EE5-CEB7143ACC3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85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2551176"/>
            <a:ext cx="9922447" cy="914400"/>
          </a:xfrm>
        </p:spPr>
        <p:txBody>
          <a:bodyPr/>
          <a:lstStyle>
            <a:lvl1pPr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7D0E1-EAED-8E08-24BA-8F930364B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056" y="3575304"/>
            <a:ext cx="9921943" cy="86201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76CD4A8-8154-0AA2-A2AB-9AD82CD74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483" y="128907"/>
            <a:ext cx="2369315" cy="8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11210543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81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04E943F-C687-D3B3-4E36-65D69E3E2F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869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21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0353B-463E-6D13-F92E-564948AFA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463040"/>
            <a:ext cx="5330952" cy="4601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070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BE10-5A8F-5044-434F-7434A035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243B5-B498-1E60-5D02-983D13E8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D33E4-41B8-74EC-F9A4-3E1DCC0E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A375B-2E8B-0F31-9DE4-A5F0682A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C8E50C-1C7A-4E62-B38F-3E12A174C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F7405C-6DF9-4409-85F0-8C1DCCC0A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70" y="729926"/>
            <a:ext cx="6456836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3B71-4A78-4B93-97F2-F54D7DC10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4" y="1881922"/>
            <a:ext cx="5749200" cy="3084630"/>
          </a:xfrm>
          <a:solidFill>
            <a:schemeClr val="bg2">
              <a:alpha val="93000"/>
            </a:schemeClr>
          </a:solidFill>
        </p:spPr>
        <p:txBody>
          <a:bodyPr lIns="694944" tIns="713232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83F286D7-A050-456B-BDD3-3FFAA21A8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9405" y="3201410"/>
            <a:ext cx="4614604" cy="1291638"/>
          </a:xfr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27E28-2C60-4D18-8BB3-DC9627E1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8/06/20XX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0EE45-541D-483E-A0B8-5997A2F9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E100B-E96A-45D4-9553-51CF2CBA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2E4C0-AD5E-4E8C-9F21-7CCE474BDC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2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4500" y="430609"/>
            <a:ext cx="11210544" cy="55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056" y="1447800"/>
            <a:ext cx="11210543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099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427391"/>
            <a:ext cx="2895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042" y="6427391"/>
            <a:ext cx="3276600" cy="1416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39A1B-8AD1-2C34-AB40-00704468E828}"/>
              </a:ext>
            </a:extLst>
          </p:cNvPr>
          <p:cNvCxnSpPr>
            <a:cxnSpLocks/>
          </p:cNvCxnSpPr>
          <p:nvPr userDrawn="1"/>
        </p:nvCxnSpPr>
        <p:spPr>
          <a:xfrm>
            <a:off x="533400" y="1104900"/>
            <a:ext cx="11119104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84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696" userDrawn="1">
          <p15:clr>
            <a:srgbClr val="F26B43"/>
          </p15:clr>
        </p15:guide>
        <p15:guide id="7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66E636-D1D5-3AAC-5CD5-A2F5C585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1366982"/>
            <a:ext cx="9922447" cy="2098594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solidFill>
                  <a:schemeClr val="bg2">
                    <a:lumMod val="25000"/>
                  </a:schemeClr>
                </a:solidFill>
              </a:rPr>
              <a:t>Primjena AI alata u nastavi za kreiranje </a:t>
            </a:r>
            <a:r>
              <a:rPr lang="hr-HR" b="1" dirty="0" err="1" smtClean="0">
                <a:solidFill>
                  <a:schemeClr val="bg2">
                    <a:lumMod val="25000"/>
                  </a:schemeClr>
                </a:solidFill>
              </a:rPr>
              <a:t>multimodalnih</a:t>
            </a:r>
            <a:r>
              <a:rPr lang="hr-HR" b="1" dirty="0" smtClean="0">
                <a:solidFill>
                  <a:schemeClr val="bg2">
                    <a:lumMod val="25000"/>
                  </a:schemeClr>
                </a:solidFill>
              </a:rPr>
              <a:t> sadržaja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31F0C-52BB-6204-5BF6-C4DDD2394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688" y="4166431"/>
            <a:ext cx="3449185" cy="2040405"/>
          </a:xfrm>
        </p:spPr>
        <p:txBody>
          <a:bodyPr>
            <a:normAutofit/>
          </a:bodyPr>
          <a:lstStyle/>
          <a:p>
            <a:r>
              <a:rPr lang="hr-HR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CUC 2024.</a:t>
            </a:r>
          </a:p>
          <a:p>
            <a:r>
              <a:rPr lang="hr-HR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travnja 2024.</a:t>
            </a:r>
          </a:p>
          <a:p>
            <a:r>
              <a:rPr lang="hr-HR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Rovinj</a:t>
            </a:r>
            <a:endParaRPr lang="en-US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E831F0C-52BB-6204-5BF6-C4DDD23942D3}"/>
              </a:ext>
            </a:extLst>
          </p:cNvPr>
          <p:cNvSpPr txBox="1">
            <a:spLocks/>
          </p:cNvSpPr>
          <p:nvPr/>
        </p:nvSpPr>
        <p:spPr>
          <a:xfrm>
            <a:off x="7102765" y="4166431"/>
            <a:ext cx="5089236" cy="2040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 </a:t>
            </a:r>
            <a:r>
              <a:rPr lang="hr-HR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Hrastović</a:t>
            </a:r>
            <a:r>
              <a:rPr lang="hr-HR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Mandarić</a:t>
            </a:r>
            <a:endParaRPr lang="hr-H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hr-HR" sz="3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Alenka Taslak</a:t>
            </a:r>
            <a:endParaRPr lang="hr-HR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75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3F70CB-2E23-61E4-CA78-9A54EBE0B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7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5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4A47B074-6E90-A7CE-6762-A0E29361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75" y="-4549"/>
            <a:ext cx="9346050" cy="68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D2749C7-E529-A8C6-7A59-68EC8EF6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" y="265208"/>
            <a:ext cx="12190578" cy="6316212"/>
          </a:xfrm>
          <a:prstGeom prst="rect">
            <a:avLst/>
          </a:prstGeom>
        </p:spPr>
      </p:pic>
      <p:sp>
        <p:nvSpPr>
          <p:cNvPr id="2" name="Okvir 1"/>
          <p:cNvSpPr/>
          <p:nvPr/>
        </p:nvSpPr>
        <p:spPr>
          <a:xfrm>
            <a:off x="9744364" y="1330036"/>
            <a:ext cx="2447636" cy="905164"/>
          </a:xfrm>
          <a:prstGeom prst="frame">
            <a:avLst>
              <a:gd name="adj1" fmla="val 84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 screenshot of a chat&#10;&#10;Description automatically generated">
            <a:extLst>
              <a:ext uri="{FF2B5EF4-FFF2-40B4-BE49-F238E27FC236}">
                <a16:creationId xmlns:a16="http://schemas.microsoft.com/office/drawing/2014/main" id="{B7BF1335-8ED7-7749-F968-5E834AB46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30" y="6824"/>
            <a:ext cx="8582341" cy="68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7B0D462-5F01-0894-7271-B863B5B61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574"/>
            <a:ext cx="12192000" cy="53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F4F14D7-A46F-1A06-D499-E5FACE19A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783"/>
            <a:ext cx="12192000" cy="5707167"/>
          </a:xfrm>
          <a:prstGeom prst="rect">
            <a:avLst/>
          </a:prstGeom>
        </p:spPr>
      </p:pic>
      <p:pic>
        <p:nvPicPr>
          <p:cNvPr id="5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2560F75B-4C0C-C403-ED42-14C9F115D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37" y="3135366"/>
            <a:ext cx="2524125" cy="1828800"/>
          </a:xfrm>
          <a:prstGeom prst="rect">
            <a:avLst/>
          </a:prstGeom>
        </p:spPr>
      </p:pic>
      <p:pic>
        <p:nvPicPr>
          <p:cNvPr id="6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E416F8C-C263-00AF-599F-0D5BFAA36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272" y="3324225"/>
            <a:ext cx="18954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0" y="717165"/>
            <a:ext cx="12192000" cy="5423671"/>
            <a:chOff x="0" y="717165"/>
            <a:chExt cx="12192000" cy="5423671"/>
          </a:xfrm>
        </p:grpSpPr>
        <p:pic>
          <p:nvPicPr>
            <p:cNvPr id="7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6174491-E330-FB42-0A3A-162E173E7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17165"/>
              <a:ext cx="12192000" cy="5423671"/>
            </a:xfrm>
            <a:prstGeom prst="rect">
              <a:avLst/>
            </a:prstGeom>
          </p:spPr>
        </p:pic>
        <p:sp>
          <p:nvSpPr>
            <p:cNvPr id="2" name="Okvir 1"/>
            <p:cNvSpPr/>
            <p:nvPr/>
          </p:nvSpPr>
          <p:spPr>
            <a:xfrm>
              <a:off x="3020291" y="3472873"/>
              <a:ext cx="1958109" cy="581891"/>
            </a:xfrm>
            <a:prstGeom prst="frame">
              <a:avLst>
                <a:gd name="adj1" fmla="val 61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5" name="Okvir 4"/>
            <p:cNvSpPr/>
            <p:nvPr/>
          </p:nvSpPr>
          <p:spPr>
            <a:xfrm>
              <a:off x="6516254" y="3967019"/>
              <a:ext cx="1958109" cy="581891"/>
            </a:xfrm>
            <a:prstGeom prst="frame">
              <a:avLst>
                <a:gd name="adj1" fmla="val 61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6" name="Okvir 5"/>
            <p:cNvSpPr/>
            <p:nvPr/>
          </p:nvSpPr>
          <p:spPr>
            <a:xfrm>
              <a:off x="6317673" y="4548910"/>
              <a:ext cx="2156689" cy="581891"/>
            </a:xfrm>
            <a:prstGeom prst="frame">
              <a:avLst>
                <a:gd name="adj1" fmla="val 61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3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035054E-DFB3-B2E4-8964-69A7015C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297"/>
            <a:ext cx="12192000" cy="54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0" y="847089"/>
            <a:ext cx="12192000" cy="5163821"/>
            <a:chOff x="0" y="847089"/>
            <a:chExt cx="12192000" cy="5163821"/>
          </a:xfrm>
        </p:grpSpPr>
        <p:pic>
          <p:nvPicPr>
            <p:cNvPr id="4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5B3F4C6-17E8-8103-5987-66149F9C8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47089"/>
              <a:ext cx="12192000" cy="5163821"/>
            </a:xfrm>
            <a:prstGeom prst="rect">
              <a:avLst/>
            </a:prstGeom>
          </p:spPr>
        </p:pic>
        <p:sp>
          <p:nvSpPr>
            <p:cNvPr id="2" name="Okvir 1"/>
            <p:cNvSpPr/>
            <p:nvPr/>
          </p:nvSpPr>
          <p:spPr>
            <a:xfrm>
              <a:off x="3241964" y="3398982"/>
              <a:ext cx="1847272" cy="1052945"/>
            </a:xfrm>
            <a:prstGeom prst="frame">
              <a:avLst>
                <a:gd name="adj1" fmla="val 73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3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map of a hotel&#10;&#10;Description automatically generated">
            <a:extLst>
              <a:ext uri="{FF2B5EF4-FFF2-40B4-BE49-F238E27FC236}">
                <a16:creationId xmlns:a16="http://schemas.microsoft.com/office/drawing/2014/main" id="{FF4DD9D5-8703-78C1-0B4B-BEDBCD0B4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43992" cy="6858000"/>
          </a:xfrm>
          <a:prstGeom prst="rect">
            <a:avLst/>
          </a:prstGeom>
        </p:spPr>
      </p:pic>
      <p:pic>
        <p:nvPicPr>
          <p:cNvPr id="6" name="Picture 1" descr="A screenshot of a map&#10;&#10;Description automatically generated">
            <a:extLst>
              <a:ext uri="{FF2B5EF4-FFF2-40B4-BE49-F238E27FC236}">
                <a16:creationId xmlns:a16="http://schemas.microsoft.com/office/drawing/2014/main" id="{E3C1DFE7-FC89-F25A-DC5E-02DD2DE8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268" y="0"/>
            <a:ext cx="7224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430609"/>
            <a:ext cx="7175500" cy="557784"/>
          </a:xfrm>
        </p:spPr>
        <p:txBody>
          <a:bodyPr>
            <a:noAutofit/>
          </a:bodyPr>
          <a:lstStyle/>
          <a:p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Ivana </a:t>
            </a:r>
            <a:r>
              <a:rPr lang="hr-H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Hrastović</a:t>
            </a:r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Mandarić</a:t>
            </a:r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slov 1"/>
          <p:cNvSpPr txBox="1">
            <a:spLocks/>
          </p:cNvSpPr>
          <p:nvPr/>
        </p:nvSpPr>
        <p:spPr>
          <a:xfrm>
            <a:off x="8377382" y="430609"/>
            <a:ext cx="3338945" cy="557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hr-H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Alenka Taslak</a:t>
            </a:r>
            <a:endParaRPr lang="hr-H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5" y="1337056"/>
            <a:ext cx="5142992" cy="513512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92" y="1337055"/>
            <a:ext cx="5137635" cy="51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0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1D540FD-CAC7-77D6-B424-DFA35C45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958"/>
            <a:ext cx="12192000" cy="52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4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/>
          <p:nvPr/>
        </p:nvGrpSpPr>
        <p:grpSpPr>
          <a:xfrm>
            <a:off x="230909" y="406400"/>
            <a:ext cx="11961091" cy="5789261"/>
            <a:chOff x="0" y="496085"/>
            <a:chExt cx="12192000" cy="5865831"/>
          </a:xfrm>
        </p:grpSpPr>
        <p:pic>
          <p:nvPicPr>
            <p:cNvPr id="5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4F2AB7E-0299-2E9A-F8EB-C4F2D3D40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96085"/>
              <a:ext cx="12192000" cy="5865831"/>
            </a:xfrm>
            <a:prstGeom prst="rect">
              <a:avLst/>
            </a:prstGeom>
          </p:spPr>
        </p:pic>
        <p:sp>
          <p:nvSpPr>
            <p:cNvPr id="6" name="Frame 3">
              <a:extLst>
                <a:ext uri="{FF2B5EF4-FFF2-40B4-BE49-F238E27FC236}">
                  <a16:creationId xmlns:a16="http://schemas.microsoft.com/office/drawing/2014/main" id="{8C12730C-BF56-9161-3079-0F0E6936E110}"/>
                </a:ext>
              </a:extLst>
            </p:cNvPr>
            <p:cNvSpPr/>
            <p:nvPr/>
          </p:nvSpPr>
          <p:spPr>
            <a:xfrm>
              <a:off x="10341788" y="3583787"/>
              <a:ext cx="1671850" cy="534537"/>
            </a:xfrm>
            <a:prstGeom prst="frame">
              <a:avLst>
                <a:gd name="adj1" fmla="val 558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4">
              <a:extLst>
                <a:ext uri="{FF2B5EF4-FFF2-40B4-BE49-F238E27FC236}">
                  <a16:creationId xmlns:a16="http://schemas.microsoft.com/office/drawing/2014/main" id="{33E7AEA6-3D44-0640-0D3E-459DE208474B}"/>
                </a:ext>
              </a:extLst>
            </p:cNvPr>
            <p:cNvSpPr/>
            <p:nvPr/>
          </p:nvSpPr>
          <p:spPr>
            <a:xfrm>
              <a:off x="3608" y="3231219"/>
              <a:ext cx="1421642" cy="534537"/>
            </a:xfrm>
            <a:prstGeom prst="frame">
              <a:avLst>
                <a:gd name="adj1" fmla="val 731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2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9C036212-07D1-D3FD-08CC-8843A0FA3A7C}"/>
              </a:ext>
            </a:extLst>
          </p:cNvPr>
          <p:cNvSpPr txBox="1"/>
          <p:nvPr/>
        </p:nvSpPr>
        <p:spPr>
          <a:xfrm>
            <a:off x="459622" y="0"/>
            <a:ext cx="80195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CODE:  </a:t>
            </a:r>
            <a:r>
              <a:rPr lang="en-US" sz="8000" b="1" dirty="0">
                <a:solidFill>
                  <a:srgbClr val="0C0A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J49MX6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5BAF2A7E-CAC1-BBF6-774D-9E8691515DAD}"/>
              </a:ext>
            </a:extLst>
          </p:cNvPr>
          <p:cNvSpPr txBox="1"/>
          <p:nvPr/>
        </p:nvSpPr>
        <p:spPr>
          <a:xfrm>
            <a:off x="459622" y="1323439"/>
            <a:ext cx="944120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NAME:  </a:t>
            </a:r>
            <a:r>
              <a:rPr lang="en-US" sz="8000" b="1" dirty="0">
                <a:solidFill>
                  <a:srgbClr val="0C0A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CUC 2024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A cartoon of a person holding a phone&#10;&#10;Description automatically generated">
            <a:extLst>
              <a:ext uri="{FF2B5EF4-FFF2-40B4-BE49-F238E27FC236}">
                <a16:creationId xmlns:a16="http://schemas.microsoft.com/office/drawing/2014/main" id="{3EDE2DB3-B39C-70B2-7FBB-27FD2B2F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18" y="2733965"/>
            <a:ext cx="10149564" cy="41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96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CD6DA157-4E19-BE02-1A27-879FA33B1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004"/>
            <a:ext cx="12192000" cy="6165992"/>
          </a:xfrm>
          <a:prstGeom prst="rect">
            <a:avLst/>
          </a:prstGeom>
        </p:spPr>
      </p:pic>
      <p:sp>
        <p:nvSpPr>
          <p:cNvPr id="2" name="Okvir 1"/>
          <p:cNvSpPr/>
          <p:nvPr/>
        </p:nvSpPr>
        <p:spPr>
          <a:xfrm>
            <a:off x="0" y="2438400"/>
            <a:ext cx="2170545" cy="47105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03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">
            <a:extLst>
              <a:ext uri="{FF2B5EF4-FFF2-40B4-BE49-F238E27FC236}">
                <a16:creationId xmlns:a16="http://schemas.microsoft.com/office/drawing/2014/main" id="{9C036212-07D1-D3FD-08CC-8843A0FA3A7C}"/>
              </a:ext>
            </a:extLst>
          </p:cNvPr>
          <p:cNvSpPr txBox="1"/>
          <p:nvPr/>
        </p:nvSpPr>
        <p:spPr>
          <a:xfrm>
            <a:off x="524277" y="369454"/>
            <a:ext cx="1021761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(Bijela ploča za suradnju)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646546" y="1570182"/>
            <a:ext cx="6151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https://bit.ly/CUC2024Canva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72" y="1542471"/>
            <a:ext cx="5195455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265759" y="581891"/>
            <a:ext cx="11660482" cy="5805056"/>
            <a:chOff x="265759" y="1052945"/>
            <a:chExt cx="11660482" cy="5805056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759" y="1052945"/>
              <a:ext cx="11660482" cy="5805056"/>
            </a:xfrm>
            <a:prstGeom prst="rect">
              <a:avLst/>
            </a:prstGeom>
          </p:spPr>
        </p:pic>
        <p:sp>
          <p:nvSpPr>
            <p:cNvPr id="11" name="Okvir 10"/>
            <p:cNvSpPr/>
            <p:nvPr/>
          </p:nvSpPr>
          <p:spPr>
            <a:xfrm>
              <a:off x="265759" y="5421745"/>
              <a:ext cx="537805" cy="554182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2" name="Okvir 11"/>
            <p:cNvSpPr/>
            <p:nvPr/>
          </p:nvSpPr>
          <p:spPr>
            <a:xfrm>
              <a:off x="2819614" y="2553854"/>
              <a:ext cx="671731" cy="863601"/>
            </a:xfrm>
            <a:prstGeom prst="frame">
              <a:avLst>
                <a:gd name="adj1" fmla="val 975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0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F24AAA-F229-0C8E-63DE-196A3F72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152"/>
            <a:ext cx="12192000" cy="58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7DE37F36-EF5A-5783-0481-E53141D4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15"/>
            <a:ext cx="12192000" cy="6284969"/>
          </a:xfrm>
          <a:prstGeom prst="rect">
            <a:avLst/>
          </a:prstGeom>
        </p:spPr>
      </p:pic>
      <p:sp>
        <p:nvSpPr>
          <p:cNvPr id="2" name="Okvir 1"/>
          <p:cNvSpPr/>
          <p:nvPr/>
        </p:nvSpPr>
        <p:spPr>
          <a:xfrm>
            <a:off x="10871200" y="267855"/>
            <a:ext cx="1320800" cy="51723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7" name="Okvir 6"/>
          <p:cNvSpPr/>
          <p:nvPr/>
        </p:nvSpPr>
        <p:spPr>
          <a:xfrm>
            <a:off x="8968509" y="2872509"/>
            <a:ext cx="2563091" cy="37869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screenshot of a video chat&#10;&#10;Description automatically generated">
            <a:extLst>
              <a:ext uri="{FF2B5EF4-FFF2-40B4-BE49-F238E27FC236}">
                <a16:creationId xmlns:a16="http://schemas.microsoft.com/office/drawing/2014/main" id="{02033F3E-9AAB-0C5A-B02C-A0411A5CD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12"/>
            <a:ext cx="12192000" cy="6531176"/>
          </a:xfrm>
          <a:prstGeom prst="rect">
            <a:avLst/>
          </a:prstGeom>
        </p:spPr>
      </p:pic>
      <p:sp>
        <p:nvSpPr>
          <p:cNvPr id="8" name="Frame 6">
            <a:extLst>
              <a:ext uri="{FF2B5EF4-FFF2-40B4-BE49-F238E27FC236}">
                <a16:creationId xmlns:a16="http://schemas.microsoft.com/office/drawing/2014/main" id="{6E22A137-7AF4-0736-C1BE-0496DE7F483D}"/>
              </a:ext>
            </a:extLst>
          </p:cNvPr>
          <p:cNvSpPr/>
          <p:nvPr/>
        </p:nvSpPr>
        <p:spPr>
          <a:xfrm>
            <a:off x="68273" y="5117520"/>
            <a:ext cx="511791" cy="580029"/>
          </a:xfrm>
          <a:prstGeom prst="frame">
            <a:avLst>
              <a:gd name="adj1" fmla="val 52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BBD7AF99-B2AA-FE01-87F4-F963458EA650}"/>
              </a:ext>
            </a:extLst>
          </p:cNvPr>
          <p:cNvSpPr/>
          <p:nvPr/>
        </p:nvSpPr>
        <p:spPr>
          <a:xfrm>
            <a:off x="636929" y="1828800"/>
            <a:ext cx="914779" cy="1034474"/>
          </a:xfrm>
          <a:prstGeom prst="frame">
            <a:avLst>
              <a:gd name="adj1" fmla="val 44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 screenshot of a video chat&#10;&#10;Description automatically generated">
            <a:extLst>
              <a:ext uri="{FF2B5EF4-FFF2-40B4-BE49-F238E27FC236}">
                <a16:creationId xmlns:a16="http://schemas.microsoft.com/office/drawing/2014/main" id="{DC53E8CB-7B30-F5A5-0332-9F348BA60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444"/>
            <a:ext cx="12150308" cy="5964065"/>
          </a:xfrm>
          <a:prstGeom prst="rect">
            <a:avLst/>
          </a:prstGeom>
        </p:spPr>
      </p:pic>
      <p:sp>
        <p:nvSpPr>
          <p:cNvPr id="2" name="Okvir 1"/>
          <p:cNvSpPr/>
          <p:nvPr/>
        </p:nvSpPr>
        <p:spPr>
          <a:xfrm>
            <a:off x="794327" y="5440218"/>
            <a:ext cx="2854037" cy="45258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6472" y="421372"/>
            <a:ext cx="5402118" cy="557784"/>
          </a:xfrm>
        </p:spPr>
        <p:txBody>
          <a:bodyPr>
            <a:noAutofit/>
          </a:bodyPr>
          <a:lstStyle/>
          <a:p>
            <a:r>
              <a:rPr lang="hr-H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26472" y="1118882"/>
            <a:ext cx="11277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https://create.kahoot.it/details/2a194522-6a57-4be2-bebf-324a688daeab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4380346" y="6333251"/>
            <a:ext cx="3431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Microsoft Designer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196100"/>
            <a:ext cx="4206240" cy="420624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62" y="2196100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8DAA-B47D-2351-100B-7267611F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1DDA056-C6AA-E5E0-3E96-B4DA4BCA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891" y="-64656"/>
            <a:ext cx="12265891" cy="6922656"/>
          </a:xfrm>
        </p:spPr>
        <p:txBody>
          <a:bodyPr/>
          <a:lstStyle/>
          <a:p>
            <a:r>
              <a:rPr lang="hr-HR" dirty="0"/>
              <a:t>                    </a:t>
            </a:r>
            <a:br>
              <a:rPr lang="hr-HR" dirty="0"/>
            </a:br>
            <a:r>
              <a:rPr lang="hr-HR" dirty="0"/>
              <a:t>                                     </a:t>
            </a:r>
            <a:br>
              <a:rPr lang="hr-HR" dirty="0"/>
            </a:br>
            <a:r>
              <a:rPr lang="hr-HR" dirty="0"/>
              <a:t>                                </a:t>
            </a:r>
            <a:br>
              <a:rPr lang="hr-HR" dirty="0"/>
            </a:br>
            <a:r>
              <a:rPr lang="hr-HR" dirty="0"/>
              <a:t>                                        </a:t>
            </a:r>
            <a:endParaRPr lang="en-US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2F60F20-2E8F-F4D2-62A8-3D55B30BB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796"/>
            <a:ext cx="12192000" cy="5804407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8C2ACE2E-5498-809E-8CFE-47A4D7AD0441}"/>
              </a:ext>
            </a:extLst>
          </p:cNvPr>
          <p:cNvSpPr/>
          <p:nvPr/>
        </p:nvSpPr>
        <p:spPr>
          <a:xfrm>
            <a:off x="625557" y="5265372"/>
            <a:ext cx="1535372" cy="39806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A screenshot of a video chat&#10;&#10;Description automatically generated">
            <a:extLst>
              <a:ext uri="{FF2B5EF4-FFF2-40B4-BE49-F238E27FC236}">
                <a16:creationId xmlns:a16="http://schemas.microsoft.com/office/drawing/2014/main" id="{01A42BDE-39D9-42F6-7752-478FED9C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91"/>
            <a:ext cx="12192000" cy="6557818"/>
          </a:xfrm>
          <a:prstGeom prst="rect">
            <a:avLst/>
          </a:prstGeom>
        </p:spPr>
      </p:pic>
      <p:sp>
        <p:nvSpPr>
          <p:cNvPr id="3" name="Okvir 2"/>
          <p:cNvSpPr/>
          <p:nvPr/>
        </p:nvSpPr>
        <p:spPr>
          <a:xfrm>
            <a:off x="3084945" y="3749964"/>
            <a:ext cx="738910" cy="42487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35EA0C27-E464-5903-5B6E-9FB147F7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550" y="700088"/>
            <a:ext cx="41529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logo with a pink circle and black text&#10;&#10;Description automatically generated">
            <a:extLst>
              <a:ext uri="{FF2B5EF4-FFF2-40B4-BE49-F238E27FC236}">
                <a16:creationId xmlns:a16="http://schemas.microsoft.com/office/drawing/2014/main" id="{B238468A-A80F-05C6-B3B7-6288FE13A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94" y="2264966"/>
            <a:ext cx="4486275" cy="189547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FA56881A-0EBB-6736-1301-81A79EC92CD4}"/>
              </a:ext>
            </a:extLst>
          </p:cNvPr>
          <p:cNvSpPr txBox="1"/>
          <p:nvPr/>
        </p:nvSpPr>
        <p:spPr>
          <a:xfrm>
            <a:off x="565409" y="369284"/>
            <a:ext cx="580768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flip.com/f854a803</a:t>
            </a:r>
          </a:p>
        </p:txBody>
      </p:sp>
      <p:pic>
        <p:nvPicPr>
          <p:cNvPr id="10" name="Picture 3" descr="A qr code with a group of people in a room&#10;&#10;Description automatically generated">
            <a:extLst>
              <a:ext uri="{FF2B5EF4-FFF2-40B4-BE49-F238E27FC236}">
                <a16:creationId xmlns:a16="http://schemas.microsoft.com/office/drawing/2014/main" id="{2F928613-B8D4-8F24-C8D6-28122511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81" y="86436"/>
            <a:ext cx="6548650" cy="65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/>
          <p:cNvGrpSpPr/>
          <p:nvPr/>
        </p:nvGrpSpPr>
        <p:grpSpPr>
          <a:xfrm>
            <a:off x="0" y="949874"/>
            <a:ext cx="12192000" cy="4958252"/>
            <a:chOff x="0" y="949874"/>
            <a:chExt cx="12192000" cy="4958252"/>
          </a:xfrm>
        </p:grpSpPr>
        <p:pic>
          <p:nvPicPr>
            <p:cNvPr id="8" name="Picture 2" descr="A screenshot of a video chat&#10;&#10;Description automatically generated">
              <a:extLst>
                <a:ext uri="{FF2B5EF4-FFF2-40B4-BE49-F238E27FC236}">
                  <a16:creationId xmlns:a16="http://schemas.microsoft.com/office/drawing/2014/main" id="{917FD394-15BA-2B26-887D-BDAE7AAD8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49874"/>
              <a:ext cx="12192000" cy="4958252"/>
            </a:xfrm>
            <a:prstGeom prst="rect">
              <a:avLst/>
            </a:prstGeom>
          </p:spPr>
        </p:pic>
        <p:sp>
          <p:nvSpPr>
            <p:cNvPr id="9" name="Frame 5">
              <a:extLst>
                <a:ext uri="{FF2B5EF4-FFF2-40B4-BE49-F238E27FC236}">
                  <a16:creationId xmlns:a16="http://schemas.microsoft.com/office/drawing/2014/main" id="{73F58865-7483-B54C-FCEE-67DCCE889EE0}"/>
                </a:ext>
              </a:extLst>
            </p:cNvPr>
            <p:cNvSpPr/>
            <p:nvPr/>
          </p:nvSpPr>
          <p:spPr>
            <a:xfrm>
              <a:off x="10395079" y="2012655"/>
              <a:ext cx="1535372" cy="398060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3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CD87832E-EA6B-31FF-CB89-28DB737CCAC8}"/>
              </a:ext>
            </a:extLst>
          </p:cNvPr>
          <p:cNvSpPr txBox="1"/>
          <p:nvPr/>
        </p:nvSpPr>
        <p:spPr>
          <a:xfrm>
            <a:off x="515368" y="309003"/>
            <a:ext cx="749255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https://bit.ly/CUC2024Alenka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7765D6A-F978-CB49-98D4-7B9A75E4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054" y="1176366"/>
            <a:ext cx="5574043" cy="556369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3D09A22-AB6E-FA82-37B4-74168AA1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8" y="2174553"/>
            <a:ext cx="50482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27" y="1140692"/>
            <a:ext cx="5717308" cy="5717308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539323" y="371251"/>
            <a:ext cx="92696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https://www.narakeet.com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58C5DA7-6A4E-BC15-F1E0-DA359AB3E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23" y="2011507"/>
            <a:ext cx="340186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pretvara tekst u zvuk, online generator glasa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pretvara slajdove prezentacije u video pri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čemu bilješke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iz prezentacije preoblikuje u zvučni zapis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automatizira produkciju zvuka i videa te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dodaje titlove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pomoću programskih jezika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7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0D98E14-259F-4BC8-70BC-95F359A8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0" y="0"/>
            <a:ext cx="4501142" cy="10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92364" y="1185950"/>
            <a:ext cx="5892800" cy="557506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BESPLATNA VERZIJA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 20 medijskih uradaka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</a:t>
            </a:r>
            <a:r>
              <a:rPr lang="hr-H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ije moguće 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besplatnog </a:t>
            </a:r>
            <a:r>
              <a:rPr lang="hr-HR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pretpregledati</a:t>
            </a:r>
            <a:r>
              <a:rPr lang="hr-H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duljina audio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scripta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1KB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duljina video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scripta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KB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broj video slajdova 30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veličina za </a:t>
            </a:r>
            <a:r>
              <a:rPr lang="hr-H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MB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 može se koristiti u komercijalne svrhe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4"/>
          </p:nvPr>
        </p:nvSpPr>
        <p:spPr>
          <a:xfrm>
            <a:off x="6077527" y="1185950"/>
            <a:ext cx="6114473" cy="557506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PLAĆENA VERZIJA</a:t>
            </a:r>
          </a:p>
          <a:p>
            <a:r>
              <a:rPr lang="hr-H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npr. 30 </a:t>
            </a:r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= 6 eura, 300 min= 45 eura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- 1024 KB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- 2048 KB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- 500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- 350 MB </a:t>
            </a:r>
          </a:p>
          <a:p>
            <a:r>
              <a:rPr lang="hr-H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dozvoljeno korištenje u komercijalne svrhe </a:t>
            </a:r>
          </a:p>
          <a:p>
            <a:endParaRPr lang="hr-HR" dirty="0"/>
          </a:p>
        </p:txBody>
      </p:sp>
      <p:pic>
        <p:nvPicPr>
          <p:cNvPr id="5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0D98E14-259F-4BC8-70BC-95F359A8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0" y="0"/>
            <a:ext cx="4501142" cy="109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2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0D98E14-259F-4BC8-70BC-95F359A8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0" y="0"/>
            <a:ext cx="4501142" cy="1096917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1016000" y="1387442"/>
            <a:ext cx="10293450" cy="5470557"/>
            <a:chOff x="1016000" y="1387442"/>
            <a:chExt cx="10293450" cy="5470557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000" y="1387442"/>
              <a:ext cx="10293450" cy="5470557"/>
            </a:xfrm>
            <a:prstGeom prst="rect">
              <a:avLst/>
            </a:prstGeom>
          </p:spPr>
        </p:pic>
        <p:sp>
          <p:nvSpPr>
            <p:cNvPr id="8" name="Okvir 7"/>
            <p:cNvSpPr/>
            <p:nvPr/>
          </p:nvSpPr>
          <p:spPr>
            <a:xfrm>
              <a:off x="4535055" y="4645891"/>
              <a:ext cx="2964872" cy="1052945"/>
            </a:xfrm>
            <a:prstGeom prst="frame">
              <a:avLst>
                <a:gd name="adj1" fmla="val 460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9" name="Okvir 8"/>
            <p:cNvSpPr/>
            <p:nvPr/>
          </p:nvSpPr>
          <p:spPr>
            <a:xfrm>
              <a:off x="4535055" y="3592946"/>
              <a:ext cx="2964872" cy="1052945"/>
            </a:xfrm>
            <a:prstGeom prst="frame">
              <a:avLst>
                <a:gd name="adj1" fmla="val 460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7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0D98E14-259F-4BC8-70BC-95F359A8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0" y="0"/>
            <a:ext cx="4501142" cy="1096917"/>
          </a:xfrm>
          <a:prstGeom prst="rect">
            <a:avLst/>
          </a:prstGeom>
        </p:spPr>
      </p:pic>
      <p:grpSp>
        <p:nvGrpSpPr>
          <p:cNvPr id="11" name="Grupa 10"/>
          <p:cNvGrpSpPr/>
          <p:nvPr/>
        </p:nvGrpSpPr>
        <p:grpSpPr>
          <a:xfrm>
            <a:off x="-17807" y="1287173"/>
            <a:ext cx="3680004" cy="5282617"/>
            <a:chOff x="226978" y="111417"/>
            <a:chExt cx="4668294" cy="6649018"/>
          </a:xfrm>
        </p:grpSpPr>
        <p:pic>
          <p:nvPicPr>
            <p:cNvPr id="12" name="Slika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978" y="111417"/>
              <a:ext cx="4668294" cy="6649018"/>
            </a:xfrm>
            <a:prstGeom prst="rect">
              <a:avLst/>
            </a:prstGeom>
          </p:spPr>
        </p:pic>
        <p:sp>
          <p:nvSpPr>
            <p:cNvPr id="13" name="Okvir 12"/>
            <p:cNvSpPr/>
            <p:nvPr/>
          </p:nvSpPr>
          <p:spPr>
            <a:xfrm>
              <a:off x="2152073" y="2678544"/>
              <a:ext cx="2068945" cy="849745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3830969" y="1287173"/>
            <a:ext cx="4084594" cy="5431114"/>
            <a:chOff x="5779842" y="111417"/>
            <a:chExt cx="5212516" cy="6622023"/>
          </a:xfrm>
        </p:grpSpPr>
        <p:pic>
          <p:nvPicPr>
            <p:cNvPr id="15" name="Slika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9842" y="111417"/>
              <a:ext cx="5212516" cy="6622023"/>
            </a:xfrm>
            <a:prstGeom prst="rect">
              <a:avLst/>
            </a:prstGeom>
          </p:spPr>
        </p:pic>
        <p:sp>
          <p:nvSpPr>
            <p:cNvPr id="16" name="Okvir 15"/>
            <p:cNvSpPr/>
            <p:nvPr/>
          </p:nvSpPr>
          <p:spPr>
            <a:xfrm>
              <a:off x="7920182" y="4105562"/>
              <a:ext cx="2609273" cy="983674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upa 16"/>
          <p:cNvGrpSpPr/>
          <p:nvPr/>
        </p:nvGrpSpPr>
        <p:grpSpPr>
          <a:xfrm>
            <a:off x="8084335" y="1287173"/>
            <a:ext cx="3932174" cy="5282617"/>
            <a:chOff x="6259969" y="204802"/>
            <a:chExt cx="5895037" cy="6443777"/>
          </a:xfrm>
        </p:grpSpPr>
        <p:pic>
          <p:nvPicPr>
            <p:cNvPr id="18" name="Slika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9969" y="204802"/>
              <a:ext cx="5895037" cy="6443777"/>
            </a:xfrm>
            <a:prstGeom prst="rect">
              <a:avLst/>
            </a:prstGeom>
          </p:spPr>
        </p:pic>
        <p:sp>
          <p:nvSpPr>
            <p:cNvPr id="19" name="Okvir 18"/>
            <p:cNvSpPr/>
            <p:nvPr/>
          </p:nvSpPr>
          <p:spPr>
            <a:xfrm>
              <a:off x="8044874" y="2225964"/>
              <a:ext cx="1948872" cy="508000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0" name="Okvir 19"/>
            <p:cNvSpPr/>
            <p:nvPr/>
          </p:nvSpPr>
          <p:spPr>
            <a:xfrm>
              <a:off x="8044873" y="3689927"/>
              <a:ext cx="3011053" cy="508000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1" name="Okvir 20"/>
            <p:cNvSpPr/>
            <p:nvPr/>
          </p:nvSpPr>
          <p:spPr>
            <a:xfrm>
              <a:off x="8044872" y="4197927"/>
              <a:ext cx="3011053" cy="508000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2" name="Okvir 21"/>
            <p:cNvSpPr/>
            <p:nvPr/>
          </p:nvSpPr>
          <p:spPr>
            <a:xfrm>
              <a:off x="8233051" y="5814291"/>
              <a:ext cx="2314876" cy="508000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2" name="Okvir 1"/>
          <p:cNvSpPr/>
          <p:nvPr/>
        </p:nvSpPr>
        <p:spPr>
          <a:xfrm>
            <a:off x="5467927" y="3360583"/>
            <a:ext cx="2084900" cy="906617"/>
          </a:xfrm>
          <a:prstGeom prst="frame">
            <a:avLst>
              <a:gd name="adj1" fmla="val 536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1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6472" y="347481"/>
            <a:ext cx="5402118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Sadržaj radionice: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26472" y="1331319"/>
            <a:ext cx="1127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generativna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AI i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multimodalna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prednosti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multimodalnih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 sadržaja u nastavi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Clipchamp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Flip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Immersive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Reader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r-H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Narakeet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3200" dirty="0" err="1">
                <a:latin typeface="Arial" panose="020B0604020202020204" pitchFamily="34" charset="0"/>
                <a:cs typeface="Arial" panose="020B0604020202020204" pitchFamily="34" charset="0"/>
              </a:rPr>
              <a:t>Goosechase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Microsoft Word, PPT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(Office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365) 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-  prezentacija uradaka sudionika  </a:t>
            </a:r>
          </a:p>
        </p:txBody>
      </p:sp>
    </p:spTree>
    <p:extLst>
      <p:ext uri="{BB962C8B-B14F-4D97-AF65-F5344CB8AC3E}">
        <p14:creationId xmlns:p14="http://schemas.microsoft.com/office/powerpoint/2010/main" val="22012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0D98E14-259F-4BC8-70BC-95F359A8F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50" y="0"/>
            <a:ext cx="4501142" cy="1096917"/>
          </a:xfrm>
          <a:prstGeom prst="rect">
            <a:avLst/>
          </a:prstGeom>
        </p:spPr>
      </p:pic>
      <p:grpSp>
        <p:nvGrpSpPr>
          <p:cNvPr id="23" name="Grupa 22"/>
          <p:cNvGrpSpPr/>
          <p:nvPr/>
        </p:nvGrpSpPr>
        <p:grpSpPr>
          <a:xfrm>
            <a:off x="1773382" y="1376218"/>
            <a:ext cx="8645237" cy="5324914"/>
            <a:chOff x="849745" y="169030"/>
            <a:chExt cx="10017875" cy="6532102"/>
          </a:xfrm>
        </p:grpSpPr>
        <p:pic>
          <p:nvPicPr>
            <p:cNvPr id="24" name="Slika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745" y="169030"/>
              <a:ext cx="10017875" cy="6532102"/>
            </a:xfrm>
            <a:prstGeom prst="rect">
              <a:avLst/>
            </a:prstGeom>
          </p:spPr>
        </p:pic>
        <p:sp>
          <p:nvSpPr>
            <p:cNvPr id="25" name="Okvir 24"/>
            <p:cNvSpPr/>
            <p:nvPr/>
          </p:nvSpPr>
          <p:spPr>
            <a:xfrm>
              <a:off x="2798617" y="5079999"/>
              <a:ext cx="1634837" cy="628073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6" name="Strelica udesno 25"/>
            <p:cNvSpPr/>
            <p:nvPr/>
          </p:nvSpPr>
          <p:spPr>
            <a:xfrm>
              <a:off x="1182255" y="5301673"/>
              <a:ext cx="1616362" cy="22167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7" name="Okvir 26"/>
            <p:cNvSpPr/>
            <p:nvPr/>
          </p:nvSpPr>
          <p:spPr>
            <a:xfrm>
              <a:off x="4909126" y="5079999"/>
              <a:ext cx="1634837" cy="628073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28" name="Okvir 27"/>
            <p:cNvSpPr/>
            <p:nvPr/>
          </p:nvSpPr>
          <p:spPr>
            <a:xfrm>
              <a:off x="6997062" y="5079998"/>
              <a:ext cx="2202356" cy="628074"/>
            </a:xfrm>
            <a:prstGeom prst="frame">
              <a:avLst>
                <a:gd name="adj1" fmla="val 427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7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9C604A9-9114-FB1A-E01E-5A1BFCD59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" y="100684"/>
            <a:ext cx="12173527" cy="628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screenshot of a video chat&#10;&#10;Description automatically generated">
            <a:extLst>
              <a:ext uri="{FF2B5EF4-FFF2-40B4-BE49-F238E27FC236}">
                <a16:creationId xmlns:a16="http://schemas.microsoft.com/office/drawing/2014/main" id="{C31502E5-67F0-C2DE-5525-099F28D1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94"/>
            <a:ext cx="12192000" cy="66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229124" y="0"/>
            <a:ext cx="11364297" cy="6858000"/>
            <a:chOff x="229124" y="0"/>
            <a:chExt cx="11364297" cy="6858000"/>
          </a:xfrm>
        </p:grpSpPr>
        <p:pic>
          <p:nvPicPr>
            <p:cNvPr id="4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A4071B4-FDF9-F430-B633-276F3656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124" y="0"/>
              <a:ext cx="11364297" cy="6858000"/>
            </a:xfrm>
            <a:prstGeom prst="rect">
              <a:avLst/>
            </a:prstGeom>
          </p:spPr>
        </p:pic>
        <p:sp>
          <p:nvSpPr>
            <p:cNvPr id="2" name="Okvir 1"/>
            <p:cNvSpPr/>
            <p:nvPr/>
          </p:nvSpPr>
          <p:spPr>
            <a:xfrm>
              <a:off x="267855" y="1034473"/>
              <a:ext cx="3103418" cy="803563"/>
            </a:xfrm>
            <a:prstGeom prst="frame">
              <a:avLst>
                <a:gd name="adj1" fmla="val 330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5" name="Okvir 4"/>
            <p:cNvSpPr/>
            <p:nvPr/>
          </p:nvSpPr>
          <p:spPr>
            <a:xfrm>
              <a:off x="1893455" y="2170545"/>
              <a:ext cx="2632363" cy="1080655"/>
            </a:xfrm>
            <a:prstGeom prst="frame">
              <a:avLst>
                <a:gd name="adj1" fmla="val 309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6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B4CACD9-8936-942A-46DF-66B91ABF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10"/>
            <a:ext cx="12192000" cy="65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0" y="131543"/>
            <a:ext cx="12192000" cy="6594914"/>
            <a:chOff x="0" y="131543"/>
            <a:chExt cx="12192000" cy="6594914"/>
          </a:xfrm>
        </p:grpSpPr>
        <p:pic>
          <p:nvPicPr>
            <p:cNvPr id="3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8233B9C-4259-23B7-15A8-B75D1B26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1543"/>
              <a:ext cx="12192000" cy="6594914"/>
            </a:xfrm>
            <a:prstGeom prst="rect">
              <a:avLst/>
            </a:prstGeom>
          </p:spPr>
        </p:pic>
        <p:sp>
          <p:nvSpPr>
            <p:cNvPr id="2" name="Okvir 1"/>
            <p:cNvSpPr/>
            <p:nvPr/>
          </p:nvSpPr>
          <p:spPr>
            <a:xfrm>
              <a:off x="517236" y="397164"/>
              <a:ext cx="1856509" cy="609600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6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0" y="141458"/>
            <a:ext cx="12172682" cy="6573377"/>
            <a:chOff x="0" y="141458"/>
            <a:chExt cx="12172682" cy="6573377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1458"/>
              <a:ext cx="12172682" cy="6573377"/>
            </a:xfrm>
            <a:prstGeom prst="rect">
              <a:avLst/>
            </a:prstGeom>
          </p:spPr>
        </p:pic>
        <p:sp>
          <p:nvSpPr>
            <p:cNvPr id="6" name="Okvir 5"/>
            <p:cNvSpPr/>
            <p:nvPr/>
          </p:nvSpPr>
          <p:spPr>
            <a:xfrm>
              <a:off x="0" y="2817091"/>
              <a:ext cx="517236" cy="535709"/>
            </a:xfrm>
            <a:prstGeom prst="fram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  <p:sp>
        <p:nvSpPr>
          <p:cNvPr id="8" name="Okvir 7"/>
          <p:cNvSpPr/>
          <p:nvPr/>
        </p:nvSpPr>
        <p:spPr>
          <a:xfrm>
            <a:off x="0" y="3352800"/>
            <a:ext cx="517236" cy="57265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jetna inteligencija Naj – Izrađeno s pomoću aplikacije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3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50B5A5F-FE3E-186E-1178-7B0D2FFB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434"/>
            <a:ext cx="12192000" cy="64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DAE84934-A7D8-1F9C-F418-065D5A33F480}"/>
              </a:ext>
            </a:extLst>
          </p:cNvPr>
          <p:cNvSpPr txBox="1"/>
          <p:nvPr/>
        </p:nvSpPr>
        <p:spPr>
          <a:xfrm>
            <a:off x="564846" y="331592"/>
            <a:ext cx="867151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https://invideo.io/i/KevinStratvert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A qr code with blue squares&#10;&#10;Description automatically generated">
            <a:extLst>
              <a:ext uri="{FF2B5EF4-FFF2-40B4-BE49-F238E27FC236}">
                <a16:creationId xmlns:a16="http://schemas.microsoft.com/office/drawing/2014/main" id="{C8671C42-2CE3-D530-3A9E-62CC04A1D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309" y="1279236"/>
            <a:ext cx="5473958" cy="547395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6" y="1865815"/>
            <a:ext cx="2572109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499" y="430609"/>
            <a:ext cx="11248737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GENERATIVNA  AI vs. MULTIMODALNA  AI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03" y="1138381"/>
            <a:ext cx="5718395" cy="571839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D06D56B2-CBEA-8DC1-153F-142B990FBCAD}"/>
              </a:ext>
            </a:extLst>
          </p:cNvPr>
          <p:cNvSpPr txBox="1"/>
          <p:nvPr/>
        </p:nvSpPr>
        <p:spPr>
          <a:xfrm>
            <a:off x="3236803" y="6322604"/>
            <a:ext cx="35999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Designer</a:t>
            </a:r>
            <a:endParaRPr lang="hr-HR" sz="30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Screens screenshot of a website&#10;&#10;Description automatically generated">
            <a:extLst>
              <a:ext uri="{FF2B5EF4-FFF2-40B4-BE49-F238E27FC236}">
                <a16:creationId xmlns:a16="http://schemas.microsoft.com/office/drawing/2014/main" id="{D1B51076-9A13-5A9E-6824-DFCC4684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4" y="55034"/>
            <a:ext cx="11751355" cy="68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C8AC9C08-9078-0293-9676-3BD053564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799"/>
            <a:ext cx="12192000" cy="540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8278B404-AE7C-9333-5064-64BCA2B2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80009" cy="2293250"/>
          </a:xfrm>
          <a:prstGeom prst="rect">
            <a:avLst/>
          </a:prstGeom>
        </p:spPr>
      </p:pic>
      <p:pic>
        <p:nvPicPr>
          <p:cNvPr id="5" name="Picture 4" descr="A screen shot of a black screen&#10;&#10;Description automatically generated">
            <a:extLst>
              <a:ext uri="{FF2B5EF4-FFF2-40B4-BE49-F238E27FC236}">
                <a16:creationId xmlns:a16="http://schemas.microsoft.com/office/drawing/2014/main" id="{1F9C492E-D947-B929-1210-F0BF971C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103" y="1516201"/>
            <a:ext cx="7892956" cy="2671740"/>
          </a:xfrm>
          <a:prstGeom prst="rect">
            <a:avLst/>
          </a:prstGeom>
        </p:spPr>
      </p:pic>
      <p:pic>
        <p:nvPicPr>
          <p:cNvPr id="6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5FEE5C98-4B09-97B9-B2F4-38EBDB8D0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672" y="3993856"/>
            <a:ext cx="7904328" cy="28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C915B07-AE0D-792B-A617-5420E8D7F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0" y="64329"/>
            <a:ext cx="10781872" cy="670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screenshot of a video&#10;&#10;Description automatically generated">
            <a:extLst>
              <a:ext uri="{FF2B5EF4-FFF2-40B4-BE49-F238E27FC236}">
                <a16:creationId xmlns:a16="http://schemas.microsoft.com/office/drawing/2014/main" id="{81A876B5-619A-0C03-B252-E271E4ED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38" y="238125"/>
            <a:ext cx="80105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315"/>
            <a:ext cx="12218834" cy="51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096"/>
            <a:ext cx="12192000" cy="48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393664"/>
            <a:ext cx="11210544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Zaključak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suvremeni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pristup poučavanju, aktivno učenje i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individualizaciju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nastavnog procesa prema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potrebama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svakog učenika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animljivi nastavni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sadržaji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kreativnost i inovativnost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393664"/>
            <a:ext cx="11210544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157DA62F-DBB5-42B6-A283-774219082BAF}"/>
              </a:ext>
            </a:extLst>
          </p:cNvPr>
          <p:cNvSpPr txBox="1">
            <a:spLocks/>
          </p:cNvSpPr>
          <p:nvPr/>
        </p:nvSpPr>
        <p:spPr>
          <a:xfrm>
            <a:off x="564573" y="1496209"/>
            <a:ext cx="5346930" cy="679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alenkataslak@gmail.com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157DA62F-DBB5-42B6-A283-774219082BAF}"/>
              </a:ext>
            </a:extLst>
          </p:cNvPr>
          <p:cNvSpPr txBox="1">
            <a:spLocks/>
          </p:cNvSpPr>
          <p:nvPr/>
        </p:nvSpPr>
        <p:spPr>
          <a:xfrm>
            <a:off x="564573" y="2871438"/>
            <a:ext cx="5346930" cy="679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alenka.taslak@skole.hr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157DA62F-DBB5-42B6-A283-774219082BAF}"/>
              </a:ext>
            </a:extLst>
          </p:cNvPr>
          <p:cNvSpPr txBox="1">
            <a:spLocks/>
          </p:cNvSpPr>
          <p:nvPr/>
        </p:nvSpPr>
        <p:spPr>
          <a:xfrm>
            <a:off x="564573" y="4246667"/>
            <a:ext cx="8330275" cy="679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ivana.hrastovic-mandaric@skole.hr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393664"/>
            <a:ext cx="2899064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Evaluacija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7" y="1141312"/>
            <a:ext cx="5615663" cy="5615663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444500" y="2170546"/>
            <a:ext cx="4771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https://bit.ly/CUC2024AI</a:t>
            </a:r>
          </a:p>
        </p:txBody>
      </p:sp>
    </p:spTree>
    <p:extLst>
      <p:ext uri="{BB962C8B-B14F-4D97-AF65-F5344CB8AC3E}">
        <p14:creationId xmlns:p14="http://schemas.microsoft.com/office/powerpoint/2010/main" val="7525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6472" y="430609"/>
            <a:ext cx="9281391" cy="557784"/>
          </a:xfrm>
        </p:spPr>
        <p:txBody>
          <a:bodyPr>
            <a:noAutofit/>
          </a:bodyPr>
          <a:lstStyle/>
          <a:p>
            <a:r>
              <a:rPr lang="hr-H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Multimodalnost</a:t>
            </a:r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u nastavi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26472" y="1331319"/>
            <a:ext cx="1127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korištenje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različitih načina komunikacije kako bi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se   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poboljšalo razumijevanje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gradiva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  integracija </a:t>
            </a: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teksta, slika, videa i 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zvuka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5" y="2776045"/>
            <a:ext cx="4073236" cy="4073236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085194" y="6295283"/>
            <a:ext cx="3186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hr-HR" sz="3000" dirty="0" err="1"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8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6472" y="412137"/>
            <a:ext cx="10214265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Prednosti </a:t>
            </a:r>
            <a:r>
              <a:rPr lang="hr-H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multimodalnosti</a:t>
            </a:r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u nastavi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26472" y="1331319"/>
            <a:ext cx="4904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aznolikost učenja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aktivno učenje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izualizacija koncepta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2868466" y="6304002"/>
            <a:ext cx="3186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hr-HR" sz="3000" dirty="0" err="1"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5" y="1136860"/>
            <a:ext cx="5698836" cy="572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6472" y="400576"/>
            <a:ext cx="10214265" cy="557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Integracija </a:t>
            </a:r>
            <a:r>
              <a:rPr lang="hr-HR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multimodalnosti</a:t>
            </a:r>
            <a:r>
              <a:rPr lang="hr-H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i AI u nastavi</a:t>
            </a:r>
            <a:endParaRPr lang="hr-H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526472" y="1331319"/>
            <a:ext cx="110097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Personalizirano učenje: 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nteraktivne prezentacije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irtualni laboratoriji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hr-HR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nline platforme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2868466" y="6304002"/>
            <a:ext cx="3186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hr-HR" sz="3000" dirty="0" err="1"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  <a:endParaRPr lang="hr-H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1143185"/>
            <a:ext cx="5714815" cy="571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6810" y="580336"/>
            <a:ext cx="11928131" cy="5654208"/>
            <a:chOff x="76810" y="580336"/>
            <a:chExt cx="11928131" cy="5654208"/>
          </a:xfrm>
        </p:grpSpPr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45" y="580336"/>
              <a:ext cx="11817296" cy="5654208"/>
            </a:xfrm>
            <a:prstGeom prst="rect">
              <a:avLst/>
            </a:prstGeom>
          </p:spPr>
        </p:pic>
        <p:sp>
          <p:nvSpPr>
            <p:cNvPr id="6" name="Okvir 5"/>
            <p:cNvSpPr/>
            <p:nvPr/>
          </p:nvSpPr>
          <p:spPr>
            <a:xfrm>
              <a:off x="76810" y="580336"/>
              <a:ext cx="929954" cy="537263"/>
            </a:xfrm>
            <a:prstGeom prst="frame">
              <a:avLst>
                <a:gd name="adj1" fmla="val 696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7" name="Okvir 6"/>
            <p:cNvSpPr/>
            <p:nvPr/>
          </p:nvSpPr>
          <p:spPr>
            <a:xfrm>
              <a:off x="1006764" y="580336"/>
              <a:ext cx="1320800" cy="537263"/>
            </a:xfrm>
            <a:prstGeom prst="frame">
              <a:avLst>
                <a:gd name="adj1" fmla="val 696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8" name="Okvir 7"/>
            <p:cNvSpPr/>
            <p:nvPr/>
          </p:nvSpPr>
          <p:spPr>
            <a:xfrm>
              <a:off x="2327564" y="580336"/>
              <a:ext cx="929954" cy="537263"/>
            </a:xfrm>
            <a:prstGeom prst="frame">
              <a:avLst>
                <a:gd name="adj1" fmla="val 696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9" name="Okvir 8"/>
            <p:cNvSpPr/>
            <p:nvPr/>
          </p:nvSpPr>
          <p:spPr>
            <a:xfrm>
              <a:off x="8054109" y="580336"/>
              <a:ext cx="1159164" cy="537263"/>
            </a:xfrm>
            <a:prstGeom prst="frame">
              <a:avLst>
                <a:gd name="adj1" fmla="val 696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44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CF3D1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889724_Win32" id="{A47D2243-58B7-4EA1-AC61-F4DDB07AC155}" vid="{5B84BEAD-BCA6-42F5-9270-6ECA397995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FB6FBE4-5ACD-4115-9139-635E82C3D3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C6F549-03FF-4828-9BD8-8F40C0A2B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EFEE82-03DD-4F90-81E2-2AF29E1D81FB}">
  <ds:schemaRefs>
    <ds:schemaRef ds:uri="http://schemas.microsoft.com/office/2006/documentManagement/types"/>
    <ds:schemaRef ds:uri="71af3243-3dd4-4a8d-8c0d-dd76da1f02a5"/>
    <ds:schemaRef ds:uri="http://purl.org/dc/terms/"/>
    <ds:schemaRef ds:uri="http://schemas.microsoft.com/sharepoint/v3"/>
    <ds:schemaRef ds:uri="230e9df3-be65-4c73-a93b-d1236ebd677e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dcmitype/"/>
    <ds:schemaRef ds:uri="16c05727-aa75-4e4a-9b5f-8a80a1165891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316</Words>
  <Application>Microsoft Office PowerPoint</Application>
  <PresentationFormat>Široki zaslon</PresentationFormat>
  <Paragraphs>78</Paragraphs>
  <Slides>59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59</vt:i4>
      </vt:variant>
    </vt:vector>
  </HeadingPairs>
  <TitlesOfParts>
    <vt:vector size="63" baseType="lpstr">
      <vt:lpstr>Arial</vt:lpstr>
      <vt:lpstr>Calibri</vt:lpstr>
      <vt:lpstr>Segoe UI</vt:lpstr>
      <vt:lpstr>WelcomeDoc</vt:lpstr>
      <vt:lpstr>Primjena AI alata u nastavi za kreiranje multimodalnih sadržaja</vt:lpstr>
      <vt:lpstr>Ivana Hrastović Mandarić </vt:lpstr>
      <vt:lpstr>Kahoot</vt:lpstr>
      <vt:lpstr>Sadržaj radionice:</vt:lpstr>
      <vt:lpstr>GENERATIVNA  AI vs. MULTIMODALNA  AI</vt:lpstr>
      <vt:lpstr>Multimodalnost u nastavi</vt:lpstr>
      <vt:lpstr>Prednosti multimodalnosti u nastavi</vt:lpstr>
      <vt:lpstr>Integracija multimodalnosti i AI u nastavi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                                                                                                                                    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Zaključak</vt:lpstr>
      <vt:lpstr>Hvala na pažnji!</vt:lpstr>
      <vt:lpstr>Evaluacija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2022-05-26T06:44:04Z</dcterms:created>
  <dcterms:modified xsi:type="dcterms:W3CDTF">2024-03-31T15:23:16Z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