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22"/>
  </p:notesMasterIdLst>
  <p:sldIdLst>
    <p:sldId id="256" r:id="rId2"/>
    <p:sldId id="286" r:id="rId3"/>
    <p:sldId id="283" r:id="rId4"/>
    <p:sldId id="271" r:id="rId5"/>
    <p:sldId id="324" r:id="rId6"/>
    <p:sldId id="298" r:id="rId7"/>
    <p:sldId id="265" r:id="rId8"/>
    <p:sldId id="303" r:id="rId9"/>
    <p:sldId id="323" r:id="rId10"/>
    <p:sldId id="263" r:id="rId11"/>
    <p:sldId id="284" r:id="rId12"/>
    <p:sldId id="300" r:id="rId13"/>
    <p:sldId id="315" r:id="rId14"/>
    <p:sldId id="306" r:id="rId15"/>
    <p:sldId id="275" r:id="rId16"/>
    <p:sldId id="322" r:id="rId17"/>
    <p:sldId id="299" r:id="rId18"/>
    <p:sldId id="316" r:id="rId19"/>
    <p:sldId id="325" r:id="rId20"/>
    <p:sldId id="280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Georgia" panose="02040502050405020303" pitchFamily="18" charset="0"/>
      <p:regular r:id="rId27"/>
      <p:bold r:id="rId28"/>
      <p:italic r:id="rId29"/>
      <p:boldItalic r:id="rId30"/>
    </p:embeddedFont>
    <p:embeddedFont>
      <p:font typeface="Nunito Sans" panose="020B0604020202020204" charset="0"/>
      <p:regular r:id="rId31"/>
      <p:bold r:id="rId32"/>
      <p:italic r:id="rId33"/>
      <p:boldItalic r:id="rId34"/>
    </p:embeddedFont>
    <p:embeddedFont>
      <p:font typeface="OmoType Std Black One" pitchFamily="2" charset="0"/>
      <p:regular r:id="rId35"/>
    </p:embeddedFont>
    <p:embeddedFont>
      <p:font typeface="OmoType Std Book One" pitchFamily="2" charset="0"/>
      <p:regular r:id="rId36"/>
    </p:embeddedFont>
    <p:embeddedFont>
      <p:font typeface="OmoType Std Medium One" pitchFamily="2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8E2"/>
    <a:srgbClr val="D5D0C5"/>
    <a:srgbClr val="F67031"/>
    <a:srgbClr val="EC8C3C"/>
    <a:srgbClr val="FFA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A21C09DD-20E4-490C-86EA-0C1ED17FF51C}">
  <a:tblStyle styleId="{A21C09DD-20E4-490C-86EA-0C1ED17FF5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FD1209B-7584-4760-B7E1-FD3E8B4AD23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 varScale="1">
        <p:scale>
          <a:sx n="108" d="100"/>
          <a:sy n="108" d="100"/>
        </p:scale>
        <p:origin x="730" y="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e3bf9a7d77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e3bf9a7d77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e3bf9a7d77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e3bf9a7d77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467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e3bf9a7d7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e3bf9a7d7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7864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e3bf9a7d77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e3bf9a7d77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4398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e3bf9a7d77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e3bf9a7d77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4720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e3bf9a7d7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e3bf9a7d7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9756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9279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3223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e3bf9a7d77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e3bf9a7d77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1c8d0b7f6e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1c8d0b7f6e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e3bf9a7d7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e3bf9a7d7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563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e3bf9a7d7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e3bf9a7d7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626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e3bf9a7d77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e3bf9a7d77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7108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e3bf9a7d77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e3bf9a7d77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1054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1_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 flipH="1">
            <a:off x="4568412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646550" y="1989500"/>
            <a:ext cx="3246900" cy="2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Georgia"/>
              <a:buNone/>
              <a:defRPr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Georgia"/>
              <a:buNone/>
              <a:defRPr sz="30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4"/>
          <p:cNvSpPr/>
          <p:nvPr/>
        </p:nvSpPr>
        <p:spPr>
          <a:xfrm flipH="1">
            <a:off x="4455300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2"/>
          </p:nvPr>
        </p:nvSpPr>
        <p:spPr>
          <a:xfrm>
            <a:off x="5130225" y="1016000"/>
            <a:ext cx="3470700" cy="30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800"/>
              <a:buAutoNum type="arabicPeriod"/>
              <a:defRPr sz="18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SzPts val="1400"/>
              <a:buAutoNum type="alphaLcPeriod"/>
              <a:defRPr>
                <a:solidFill>
                  <a:srgbClr val="999999"/>
                </a:solidFill>
              </a:defRPr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AutoNum type="romanLcPeriod"/>
              <a:defRPr>
                <a:solidFill>
                  <a:srgbClr val="999999"/>
                </a:solidFill>
              </a:defRPr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AutoNum type="arabicPeriod"/>
              <a:defRPr>
                <a:solidFill>
                  <a:srgbClr val="999999"/>
                </a:solidFill>
              </a:defRPr>
            </a:lvl4pPr>
            <a:lvl5pPr marL="2286000" lvl="4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lphaLcPeriod"/>
              <a:defRPr>
                <a:solidFill>
                  <a:srgbClr val="999999"/>
                </a:solidFill>
              </a:defRPr>
            </a:lvl5pPr>
            <a:lvl6pPr marL="2743200" lvl="5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romanLcPeriod"/>
              <a:defRPr>
                <a:solidFill>
                  <a:srgbClr val="999999"/>
                </a:solidFill>
              </a:defRPr>
            </a:lvl6pPr>
            <a:lvl7pPr marL="3200400" lvl="6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rabicPeriod"/>
              <a:defRPr>
                <a:solidFill>
                  <a:srgbClr val="999999"/>
                </a:solidFill>
              </a:defRPr>
            </a:lvl7pPr>
            <a:lvl8pPr marL="3657600" lvl="7" indent="-317500" rtl="0"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400"/>
              <a:buAutoNum type="alphaLcPeriod"/>
              <a:defRPr>
                <a:solidFill>
                  <a:srgbClr val="999999"/>
                </a:solidFill>
              </a:defRPr>
            </a:lvl8pPr>
            <a:lvl9pPr marL="4114800" lvl="8" indent="-317500" rtl="0">
              <a:spcBef>
                <a:spcPts val="1000"/>
              </a:spcBef>
              <a:spcAft>
                <a:spcPts val="1000"/>
              </a:spcAft>
              <a:buClr>
                <a:srgbClr val="999999"/>
              </a:buClr>
              <a:buSzPts val="1400"/>
              <a:buAutoNum type="romanLcPeriod"/>
              <a:defRPr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646573" y="1016000"/>
            <a:ext cx="3246900" cy="9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with intro text">
  <p:cSld name="TITLE_AND_BODY_1_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▪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3090625" y="2004325"/>
            <a:ext cx="27270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5959744" y="2004325"/>
            <a:ext cx="27270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2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3069325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2"/>
          </p:nvPr>
        </p:nvSpPr>
        <p:spPr>
          <a:xfrm>
            <a:off x="4951006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3"/>
          </p:nvPr>
        </p:nvSpPr>
        <p:spPr>
          <a:xfrm>
            <a:off x="6832686" y="575500"/>
            <a:ext cx="17898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900"/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3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">
  <p:cSld name="Title + 1 column half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0"/>
          <p:cNvSpPr/>
          <p:nvPr/>
        </p:nvSpPr>
        <p:spPr>
          <a:xfrm>
            <a:off x="4574903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511425" y="575500"/>
            <a:ext cx="3517200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511425" y="1598600"/>
            <a:ext cx="3517200" cy="29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▪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970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57" r:id="rId6"/>
    <p:sldLayoutId id="2147483658" r:id="rId7"/>
    <p:sldLayoutId id="2147483659" r:id="rId8"/>
    <p:sldLayoutId id="2147483662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g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46;p32">
            <a:extLst>
              <a:ext uri="{FF2B5EF4-FFF2-40B4-BE49-F238E27FC236}">
                <a16:creationId xmlns:a16="http://schemas.microsoft.com/office/drawing/2014/main" id="{D2A980ED-91B4-4866-93F5-F0FD586B3D74}"/>
              </a:ext>
            </a:extLst>
          </p:cNvPr>
          <p:cNvSpPr txBox="1">
            <a:spLocks/>
          </p:cNvSpPr>
          <p:nvPr/>
        </p:nvSpPr>
        <p:spPr>
          <a:xfrm>
            <a:off x="0" y="2524080"/>
            <a:ext cx="4571999" cy="1655067"/>
          </a:xfrm>
          <a:prstGeom prst="rect">
            <a:avLst/>
          </a:prstGeom>
          <a:solidFill>
            <a:srgbClr val="F67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 lang="en-US" sz="3600" b="1" dirty="0"/>
          </a:p>
        </p:txBody>
      </p:sp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xfrm>
            <a:off x="0" y="132540"/>
            <a:ext cx="45720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hr-HR" sz="3200" dirty="0">
                <a:solidFill>
                  <a:schemeClr val="tx1"/>
                </a:solidFill>
                <a:latin typeface="OmoType Std Black One" pitchFamily="2" charset="0"/>
              </a:rPr>
              <a:t>Bek Vokali -</a:t>
            </a:r>
            <a:br>
              <a:rPr lang="hr-HR" sz="3200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hr-HR" sz="3200" dirty="0">
                <a:solidFill>
                  <a:schemeClr val="tx1"/>
                </a:solidFill>
                <a:latin typeface="OmoType Std Black One" pitchFamily="2" charset="0"/>
              </a:rPr>
              <a:t>Tehnologijom do inkluzije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B1079FBF-16A8-483A-B6FF-E539420D952F}"/>
              </a:ext>
            </a:extLst>
          </p:cNvPr>
          <p:cNvSpPr txBox="1"/>
          <p:nvPr/>
        </p:nvSpPr>
        <p:spPr>
          <a:xfrm>
            <a:off x="73195" y="2485805"/>
            <a:ext cx="4571999" cy="2420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sz="1800" dirty="0">
                <a:latin typeface="OmoType Std Medium One" pitchFamily="2" charset="-18"/>
              </a:rPr>
              <a:t>Mirko Milak, </a:t>
            </a:r>
            <a:r>
              <a:rPr lang="hr-HR" sz="1800" dirty="0" err="1">
                <a:latin typeface="OmoType Std Medium One" pitchFamily="2" charset="-18"/>
              </a:rPr>
              <a:t>mag</a:t>
            </a:r>
            <a:r>
              <a:rPr lang="hr-HR" sz="1800" dirty="0">
                <a:latin typeface="OmoType Std Medium One" pitchFamily="2" charset="-18"/>
              </a:rPr>
              <a:t>. </a:t>
            </a:r>
            <a:r>
              <a:rPr lang="hr-HR" sz="1800" dirty="0" err="1">
                <a:latin typeface="OmoType Std Medium One" pitchFamily="2" charset="-18"/>
              </a:rPr>
              <a:t>edu</a:t>
            </a:r>
            <a:r>
              <a:rPr lang="hr-HR" sz="1800" dirty="0">
                <a:latin typeface="OmoType Std Medium One" pitchFamily="2" charset="-18"/>
              </a:rPr>
              <a:t>. </a:t>
            </a:r>
            <a:r>
              <a:rPr lang="hr-HR" sz="1800" dirty="0" err="1">
                <a:latin typeface="OmoType Std Medium One" pitchFamily="2" charset="-18"/>
              </a:rPr>
              <a:t>hist</a:t>
            </a:r>
            <a:r>
              <a:rPr lang="hr-HR" sz="1800" dirty="0">
                <a:latin typeface="OmoType Std Medium One" pitchFamily="2" charset="-18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hr-HR" sz="1800" dirty="0">
                <a:latin typeface="OmoType Std Medium One" pitchFamily="2" charset="-18"/>
              </a:rPr>
              <a:t>Maja Šutalo, učenica</a:t>
            </a:r>
          </a:p>
          <a:p>
            <a:pPr>
              <a:lnSpc>
                <a:spcPct val="150000"/>
              </a:lnSpc>
            </a:pPr>
            <a:r>
              <a:rPr lang="hr-HR" sz="1800" dirty="0" err="1">
                <a:latin typeface="OmoType Std Medium One" pitchFamily="2" charset="-18"/>
              </a:rPr>
              <a:t>Kiara</a:t>
            </a:r>
            <a:r>
              <a:rPr lang="hr-HR" sz="1800" dirty="0">
                <a:latin typeface="OmoType Std Medium One" pitchFamily="2" charset="-18"/>
              </a:rPr>
              <a:t> </a:t>
            </a:r>
            <a:r>
              <a:rPr lang="hr-HR" sz="1800" dirty="0" err="1">
                <a:latin typeface="OmoType Std Medium One" pitchFamily="2" charset="-18"/>
              </a:rPr>
              <a:t>Štefanac</a:t>
            </a:r>
            <a:r>
              <a:rPr lang="hr-HR" sz="1800" dirty="0">
                <a:latin typeface="OmoType Std Medium One" pitchFamily="2" charset="-18"/>
              </a:rPr>
              <a:t>, učenica</a:t>
            </a:r>
          </a:p>
          <a:p>
            <a:pPr>
              <a:lnSpc>
                <a:spcPct val="150000"/>
              </a:lnSpc>
            </a:pPr>
            <a:r>
              <a:rPr lang="hr-HR" sz="1800" dirty="0" err="1">
                <a:latin typeface="OmoType Std Medium One" pitchFamily="2" charset="-18"/>
              </a:rPr>
              <a:t>Eron</a:t>
            </a:r>
            <a:r>
              <a:rPr lang="hr-HR" sz="1800" dirty="0">
                <a:latin typeface="OmoType Std Medium One" pitchFamily="2" charset="-18"/>
              </a:rPr>
              <a:t> </a:t>
            </a:r>
            <a:r>
              <a:rPr lang="hr-HR" sz="1800" dirty="0" err="1">
                <a:latin typeface="OmoType Std Medium One" pitchFamily="2" charset="-18"/>
              </a:rPr>
              <a:t>Moscarda</a:t>
            </a:r>
            <a:r>
              <a:rPr lang="hr-HR" sz="1800" dirty="0">
                <a:latin typeface="OmoType Std Medium One" pitchFamily="2" charset="-18"/>
              </a:rPr>
              <a:t>, učenik</a:t>
            </a:r>
            <a:br>
              <a:rPr lang="hr-HR" sz="1800" dirty="0">
                <a:latin typeface="OmoType Std Medium One" pitchFamily="2" charset="-18"/>
              </a:rPr>
            </a:br>
            <a:br>
              <a:rPr lang="hr-HR" sz="1800" dirty="0">
                <a:latin typeface="OmoType Std Medium One" pitchFamily="2" charset="-18"/>
              </a:rPr>
            </a:br>
            <a:endParaRPr lang="hr-HR" sz="1200" dirty="0">
              <a:latin typeface="OmoType Std Medium One" pitchFamily="2" charset="-18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CC74A77-28C1-4E94-A904-D32D7F792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5" y="4753726"/>
            <a:ext cx="442617" cy="305356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AF61C513-D18C-453E-AE39-C0C0003EE99C}"/>
              </a:ext>
            </a:extLst>
          </p:cNvPr>
          <p:cNvSpPr txBox="1"/>
          <p:nvPr/>
        </p:nvSpPr>
        <p:spPr>
          <a:xfrm>
            <a:off x="-1" y="4797472"/>
            <a:ext cx="4571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 dirty="0">
                <a:latin typeface="OmoType Std Medium One" pitchFamily="2" charset="-18"/>
              </a:rPr>
              <a:t>Centar za odgoj i obrazovanje „Vinko Bek”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E5D7AFF0-E93B-4FC1-AE0D-A5158FA501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88"/>
          <a:stretch/>
        </p:blipFill>
        <p:spPr>
          <a:xfrm>
            <a:off x="4571998" y="0"/>
            <a:ext cx="4602557" cy="5143500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79A45366-59BC-48D6-9224-D07C4147210F}"/>
              </a:ext>
            </a:extLst>
          </p:cNvPr>
          <p:cNvSpPr txBox="1"/>
          <p:nvPr/>
        </p:nvSpPr>
        <p:spPr>
          <a:xfrm>
            <a:off x="-36596" y="4492116"/>
            <a:ext cx="45719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100" dirty="0">
                <a:latin typeface="OmoType Std Medium One" pitchFamily="2" charset="-18"/>
              </a:rPr>
              <a:t>Rovinj, travanj 2024.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175616" y="242110"/>
            <a:ext cx="2196862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l-PL" dirty="0">
                <a:solidFill>
                  <a:schemeClr val="tx1"/>
                </a:solidFill>
                <a:latin typeface="OmoType Std Black One" pitchFamily="2" charset="0"/>
              </a:rPr>
              <a:t>Malo brojki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12" name="Google Shape;531;p43">
            <a:extLst>
              <a:ext uri="{FF2B5EF4-FFF2-40B4-BE49-F238E27FC236}">
                <a16:creationId xmlns:a16="http://schemas.microsoft.com/office/drawing/2014/main" id="{F13E14AC-1F23-45AD-ABD7-59BE8375A3D6}"/>
              </a:ext>
            </a:extLst>
          </p:cNvPr>
          <p:cNvSpPr/>
          <p:nvPr/>
        </p:nvSpPr>
        <p:spPr>
          <a:xfrm>
            <a:off x="2582279" y="4106500"/>
            <a:ext cx="6480000" cy="900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4. </a:t>
            </a:r>
            <a:r>
              <a:rPr lang="hr-HR" sz="1600" dirty="0">
                <a:latin typeface="OmoType Std Book One" pitchFamily="2" charset="-18"/>
              </a:rPr>
              <a:t>naš Centar ima 15 učenika u srednjoj školi </a:t>
            </a:r>
            <a:endParaRPr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13" name="Google Shape;532;p43">
            <a:extLst>
              <a:ext uri="{FF2B5EF4-FFF2-40B4-BE49-F238E27FC236}">
                <a16:creationId xmlns:a16="http://schemas.microsoft.com/office/drawing/2014/main" id="{DC89D441-032F-41B7-AE31-88A27996C5EA}"/>
              </a:ext>
            </a:extLst>
          </p:cNvPr>
          <p:cNvSpPr/>
          <p:nvPr/>
        </p:nvSpPr>
        <p:spPr>
          <a:xfrm>
            <a:off x="2582279" y="3126586"/>
            <a:ext cx="6480000" cy="900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3. </a:t>
            </a:r>
            <a:r>
              <a:rPr lang="hr-HR" sz="1600" dirty="0">
                <a:latin typeface="OmoType Std Book One" pitchFamily="2" charset="-18"/>
              </a:rPr>
              <a:t>snimili smo i film s audio-deskripcijom</a:t>
            </a:r>
            <a:endParaRPr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14" name="Google Shape;533;p43">
            <a:extLst>
              <a:ext uri="{FF2B5EF4-FFF2-40B4-BE49-F238E27FC236}">
                <a16:creationId xmlns:a16="http://schemas.microsoft.com/office/drawing/2014/main" id="{79465A72-9B9B-4607-A926-C6A4C3461580}"/>
              </a:ext>
            </a:extLst>
          </p:cNvPr>
          <p:cNvSpPr/>
          <p:nvPr/>
        </p:nvSpPr>
        <p:spPr>
          <a:xfrm>
            <a:off x="2582279" y="2169650"/>
            <a:ext cx="6480000" cy="900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2. </a:t>
            </a:r>
            <a:r>
              <a:rPr lang="hr-HR" sz="1600" dirty="0">
                <a:latin typeface="OmoType Std Book One" pitchFamily="2" charset="-18"/>
              </a:rPr>
              <a:t>2 247 minuta sadržaja i 12 873 pogleda</a:t>
            </a:r>
            <a:endParaRPr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15" name="Google Shape;535;p43">
            <a:extLst>
              <a:ext uri="{FF2B5EF4-FFF2-40B4-BE49-F238E27FC236}">
                <a16:creationId xmlns:a16="http://schemas.microsoft.com/office/drawing/2014/main" id="{11C0CA32-A2B0-46BC-981F-CD9005E05314}"/>
              </a:ext>
            </a:extLst>
          </p:cNvPr>
          <p:cNvSpPr/>
          <p:nvPr/>
        </p:nvSpPr>
        <p:spPr>
          <a:xfrm>
            <a:off x="2582279" y="1212714"/>
            <a:ext cx="6480000" cy="900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b="1" dirty="0">
                <a:latin typeface="OmoType Std Black One" pitchFamily="2" charset="0"/>
              </a:rPr>
              <a:t>1.</a:t>
            </a:r>
            <a:r>
              <a:rPr lang="hr-HR" sz="1600" dirty="0">
                <a:latin typeface="OmoType Std Book One" pitchFamily="2" charset="-18"/>
              </a:rPr>
              <a:t> za sada snimljeno 70 epizoda u nepune dvije godine</a:t>
            </a:r>
            <a:endParaRPr lang="hr-HR" sz="1600" dirty="0">
              <a:solidFill>
                <a:schemeClr val="dk2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ABB251E3-7B44-4968-838A-A4BD1ADFE4DC}"/>
              </a:ext>
            </a:extLst>
          </p:cNvPr>
          <p:cNvGrpSpPr/>
          <p:nvPr/>
        </p:nvGrpSpPr>
        <p:grpSpPr>
          <a:xfrm>
            <a:off x="2474859" y="1224203"/>
            <a:ext cx="250400" cy="877022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17" name="Jednakokračni trokut 16">
              <a:extLst>
                <a:ext uri="{FF2B5EF4-FFF2-40B4-BE49-F238E27FC236}">
                  <a16:creationId xmlns:a16="http://schemas.microsoft.com/office/drawing/2014/main" id="{C05E5C95-5ACD-441C-99CC-EF96D94DAC66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18" name="Pravokutnik 17">
              <a:extLst>
                <a:ext uri="{FF2B5EF4-FFF2-40B4-BE49-F238E27FC236}">
                  <a16:creationId xmlns:a16="http://schemas.microsoft.com/office/drawing/2014/main" id="{9A03B3BA-BF24-46A5-A958-C22B2DDE1029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24BCDB0B-282F-494F-82D8-F32BD4D755DB}"/>
              </a:ext>
            </a:extLst>
          </p:cNvPr>
          <p:cNvGrpSpPr/>
          <p:nvPr/>
        </p:nvGrpSpPr>
        <p:grpSpPr>
          <a:xfrm>
            <a:off x="2474859" y="2176256"/>
            <a:ext cx="250400" cy="877022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20" name="Jednakokračni trokut 19">
              <a:extLst>
                <a:ext uri="{FF2B5EF4-FFF2-40B4-BE49-F238E27FC236}">
                  <a16:creationId xmlns:a16="http://schemas.microsoft.com/office/drawing/2014/main" id="{3D104A41-FC5F-4571-B41C-725391AF747F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1" name="Pravokutnik 20">
              <a:extLst>
                <a:ext uri="{FF2B5EF4-FFF2-40B4-BE49-F238E27FC236}">
                  <a16:creationId xmlns:a16="http://schemas.microsoft.com/office/drawing/2014/main" id="{38284E30-FD67-4D07-973F-E7D68A4B72F9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18BE7C83-DDCE-479A-ABEF-4282328427A0}"/>
              </a:ext>
            </a:extLst>
          </p:cNvPr>
          <p:cNvGrpSpPr/>
          <p:nvPr/>
        </p:nvGrpSpPr>
        <p:grpSpPr>
          <a:xfrm>
            <a:off x="2474859" y="3149564"/>
            <a:ext cx="250400" cy="877022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23" name="Jednakokračni trokut 22">
              <a:extLst>
                <a:ext uri="{FF2B5EF4-FFF2-40B4-BE49-F238E27FC236}">
                  <a16:creationId xmlns:a16="http://schemas.microsoft.com/office/drawing/2014/main" id="{F259A07C-14E1-48A5-88AC-3E3C86897889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4" name="Pravokutnik 23">
              <a:extLst>
                <a:ext uri="{FF2B5EF4-FFF2-40B4-BE49-F238E27FC236}">
                  <a16:creationId xmlns:a16="http://schemas.microsoft.com/office/drawing/2014/main" id="{6EC53E85-267F-4E75-AF28-6CAC8C71DE57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25" name="Grupa 24">
            <a:extLst>
              <a:ext uri="{FF2B5EF4-FFF2-40B4-BE49-F238E27FC236}">
                <a16:creationId xmlns:a16="http://schemas.microsoft.com/office/drawing/2014/main" id="{96D7E58F-E2B5-4F81-80D3-0688F3499547}"/>
              </a:ext>
            </a:extLst>
          </p:cNvPr>
          <p:cNvGrpSpPr/>
          <p:nvPr/>
        </p:nvGrpSpPr>
        <p:grpSpPr>
          <a:xfrm>
            <a:off x="2474859" y="4129478"/>
            <a:ext cx="250400" cy="877022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26" name="Jednakokračni trokut 25">
              <a:extLst>
                <a:ext uri="{FF2B5EF4-FFF2-40B4-BE49-F238E27FC236}">
                  <a16:creationId xmlns:a16="http://schemas.microsoft.com/office/drawing/2014/main" id="{FCE9A75B-FB79-425E-9CBE-1A0D8E99C2EE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27" name="Pravokutnik 26">
              <a:extLst>
                <a:ext uri="{FF2B5EF4-FFF2-40B4-BE49-F238E27FC236}">
                  <a16:creationId xmlns:a16="http://schemas.microsoft.com/office/drawing/2014/main" id="{8B0834F9-717E-4F95-9F1B-0DF57E15F08B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3" name="Grafika 2" descr="Učionica">
            <a:extLst>
              <a:ext uri="{FF2B5EF4-FFF2-40B4-BE49-F238E27FC236}">
                <a16:creationId xmlns:a16="http://schemas.microsoft.com/office/drawing/2014/main" id="{7C1C3015-C101-4857-A9E6-0A51515AD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5760" y="3352958"/>
            <a:ext cx="1653540" cy="16535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3"/>
          <p:cNvSpPr txBox="1">
            <a:spLocks noGrp="1"/>
          </p:cNvSpPr>
          <p:nvPr>
            <p:ph type="title"/>
          </p:nvPr>
        </p:nvSpPr>
        <p:spPr>
          <a:xfrm>
            <a:off x="81721" y="857293"/>
            <a:ext cx="2301496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Kako širimo</a:t>
            </a:r>
            <a:br>
              <a:rPr lang="hr-HR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glas o nama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530" name="Google Shape;530;p43"/>
          <p:cNvSpPr/>
          <p:nvPr/>
        </p:nvSpPr>
        <p:spPr>
          <a:xfrm>
            <a:off x="2582279" y="3432251"/>
            <a:ext cx="6480000" cy="504000"/>
          </a:xfrm>
          <a:prstGeom prst="homePlate">
            <a:avLst>
              <a:gd name="adj" fmla="val 32030"/>
            </a:avLst>
          </a:prstGeom>
          <a:solidFill>
            <a:srgbClr val="EAE8E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3. </a:t>
            </a:r>
            <a:r>
              <a:rPr lang="hr-HR" sz="1600" dirty="0">
                <a:latin typeface="OmoType Std Book One" pitchFamily="2" charset="-18"/>
              </a:rPr>
              <a:t>službeni web Centra</a:t>
            </a:r>
            <a:endParaRPr lang="hr-HR"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531" name="Google Shape;531;p43"/>
          <p:cNvSpPr/>
          <p:nvPr/>
        </p:nvSpPr>
        <p:spPr>
          <a:xfrm>
            <a:off x="2582279" y="2888022"/>
            <a:ext cx="6480000" cy="504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	</a:t>
            </a:r>
            <a:r>
              <a:rPr lang="hr-HR" sz="1600" dirty="0">
                <a:latin typeface="OmoType Std Book One" pitchFamily="2" charset="-18"/>
              </a:rPr>
              <a:t> pristupačno i popularno</a:t>
            </a:r>
            <a:endParaRPr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532" name="Google Shape;532;p43"/>
          <p:cNvSpPr/>
          <p:nvPr/>
        </p:nvSpPr>
        <p:spPr>
          <a:xfrm>
            <a:off x="2582279" y="2343793"/>
            <a:ext cx="6480000" cy="504000"/>
          </a:xfrm>
          <a:prstGeom prst="homePlate">
            <a:avLst>
              <a:gd name="adj" fmla="val 32030"/>
            </a:avLst>
          </a:prstGeom>
          <a:solidFill>
            <a:srgbClr val="EAE8E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r>
              <a:rPr lang="hr-HR" sz="2000" dirty="0">
                <a:latin typeface="OmoType Std Black One" pitchFamily="2" charset="0"/>
              </a:rPr>
              <a:t>2. </a:t>
            </a:r>
            <a:r>
              <a:rPr lang="hr-HR" sz="2000" dirty="0" err="1">
                <a:latin typeface="OmoType Std Book One" pitchFamily="2" charset="-18"/>
              </a:rPr>
              <a:t>Instagram</a:t>
            </a:r>
            <a:endParaRPr lang="hr-HR" sz="200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  <a:p>
            <a:pPr lvl="0"/>
            <a:endParaRPr sz="200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533" name="Google Shape;533;p43"/>
          <p:cNvSpPr/>
          <p:nvPr/>
        </p:nvSpPr>
        <p:spPr>
          <a:xfrm>
            <a:off x="2582279" y="1799564"/>
            <a:ext cx="6480000" cy="504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solidFill>
                  <a:schemeClr val="tx1"/>
                </a:solidFill>
                <a:latin typeface="OmoType Std Book One" pitchFamily="2" charset="-18"/>
                <a:ea typeface="Nunito Sans"/>
                <a:cs typeface="Nunito Sans"/>
                <a:sym typeface="Nunito Sans"/>
              </a:rPr>
              <a:t>	na službenom kanalu objavljujemo podcast</a:t>
            </a:r>
            <a:endParaRPr sz="1600" dirty="0">
              <a:solidFill>
                <a:schemeClr val="tx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41" name="Google Shape;529;p43">
            <a:extLst>
              <a:ext uri="{FF2B5EF4-FFF2-40B4-BE49-F238E27FC236}">
                <a16:creationId xmlns:a16="http://schemas.microsoft.com/office/drawing/2014/main" id="{A2450785-ADE3-4328-91D1-ACFAD795D32E}"/>
              </a:ext>
            </a:extLst>
          </p:cNvPr>
          <p:cNvSpPr/>
          <p:nvPr/>
        </p:nvSpPr>
        <p:spPr>
          <a:xfrm>
            <a:off x="2582279" y="3980559"/>
            <a:ext cx="6480000" cy="504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r>
              <a:rPr lang="hr-HR" sz="1600" dirty="0">
                <a:latin typeface="OmoType Std Book One" pitchFamily="2" charset="-18"/>
                <a:sym typeface="Nunito Sans"/>
              </a:rPr>
              <a:t>4. Tik Tok?</a:t>
            </a:r>
            <a:endParaRPr sz="1600" dirty="0">
              <a:latin typeface="OmoType Std Book One" pitchFamily="2" charset="-18"/>
              <a:sym typeface="Nunito Sans"/>
            </a:endParaRPr>
          </a:p>
        </p:txBody>
      </p:sp>
      <p:sp>
        <p:nvSpPr>
          <p:cNvPr id="42" name="Google Shape;534;p43">
            <a:extLst>
              <a:ext uri="{FF2B5EF4-FFF2-40B4-BE49-F238E27FC236}">
                <a16:creationId xmlns:a16="http://schemas.microsoft.com/office/drawing/2014/main" id="{F632BB9D-E0C9-4AEC-BEE7-EE9FD3BCE47A}"/>
              </a:ext>
            </a:extLst>
          </p:cNvPr>
          <p:cNvSpPr/>
          <p:nvPr/>
        </p:nvSpPr>
        <p:spPr>
          <a:xfrm>
            <a:off x="2582279" y="4528867"/>
            <a:ext cx="6480000" cy="504000"/>
          </a:xfrm>
          <a:prstGeom prst="homePlate">
            <a:avLst>
              <a:gd name="adj" fmla="val 32030"/>
            </a:avLst>
          </a:prstGeom>
          <a:solidFill>
            <a:srgbClr val="EAE8E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r>
              <a:rPr lang="hr-HR" sz="1600" dirty="0">
                <a:latin typeface="OmoType Std Black One" pitchFamily="2" charset="0"/>
              </a:rPr>
              <a:t>	profesor ne da </a:t>
            </a:r>
            <a:r>
              <a:rPr lang="hr-HR" sz="1600" dirty="0">
                <a:latin typeface="OmoType Std Black One" pitchFamily="2" charset="0"/>
                <a:sym typeface="Wingdings" panose="05000000000000000000" pitchFamily="2" charset="2"/>
              </a:rPr>
              <a:t></a:t>
            </a:r>
            <a:endParaRPr sz="1600" dirty="0">
              <a:latin typeface="OmoType Std Book One" pitchFamily="2" charset="-18"/>
              <a:sym typeface="Nunito Sans"/>
            </a:endParaRPr>
          </a:p>
        </p:txBody>
      </p:sp>
      <p:sp>
        <p:nvSpPr>
          <p:cNvPr id="43" name="Google Shape;535;p43">
            <a:extLst>
              <a:ext uri="{FF2B5EF4-FFF2-40B4-BE49-F238E27FC236}">
                <a16:creationId xmlns:a16="http://schemas.microsoft.com/office/drawing/2014/main" id="{D92CDFA4-112C-45EE-86B3-F67F32721055}"/>
              </a:ext>
            </a:extLst>
          </p:cNvPr>
          <p:cNvSpPr/>
          <p:nvPr/>
        </p:nvSpPr>
        <p:spPr>
          <a:xfrm>
            <a:off x="2582279" y="1269650"/>
            <a:ext cx="6480000" cy="504000"/>
          </a:xfrm>
          <a:prstGeom prst="homePlate">
            <a:avLst>
              <a:gd name="adj" fmla="val 32030"/>
            </a:avLst>
          </a:prstGeom>
          <a:solidFill>
            <a:srgbClr val="EAE8E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2000" b="1" dirty="0">
                <a:latin typeface="OmoType Std Black One" pitchFamily="2" charset="0"/>
              </a:rPr>
              <a:t>1.</a:t>
            </a:r>
            <a:r>
              <a:rPr lang="hr-HR" sz="2000" dirty="0">
                <a:latin typeface="OmoType Std Book One" pitchFamily="2" charset="-18"/>
              </a:rPr>
              <a:t> YouTube</a:t>
            </a:r>
            <a:endParaRPr lang="hr-HR" sz="2000" dirty="0">
              <a:solidFill>
                <a:schemeClr val="dk2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45" name="Grupa 44">
            <a:extLst>
              <a:ext uri="{FF2B5EF4-FFF2-40B4-BE49-F238E27FC236}">
                <a16:creationId xmlns:a16="http://schemas.microsoft.com/office/drawing/2014/main" id="{49F49B1D-B01F-4D1B-825A-B3D9515F42A1}"/>
              </a:ext>
            </a:extLst>
          </p:cNvPr>
          <p:cNvGrpSpPr/>
          <p:nvPr/>
        </p:nvGrpSpPr>
        <p:grpSpPr>
          <a:xfrm>
            <a:off x="2457079" y="1264146"/>
            <a:ext cx="250400" cy="504000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46" name="Jednakokračni trokut 45">
              <a:extLst>
                <a:ext uri="{FF2B5EF4-FFF2-40B4-BE49-F238E27FC236}">
                  <a16:creationId xmlns:a16="http://schemas.microsoft.com/office/drawing/2014/main" id="{4B181B91-1020-477D-937C-2BEE6020376A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47" name="Pravokutnik 46">
              <a:extLst>
                <a:ext uri="{FF2B5EF4-FFF2-40B4-BE49-F238E27FC236}">
                  <a16:creationId xmlns:a16="http://schemas.microsoft.com/office/drawing/2014/main" id="{690AF7BC-3ADE-49D5-BDA2-D7CB370B226B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48" name="Grupa 47">
            <a:extLst>
              <a:ext uri="{FF2B5EF4-FFF2-40B4-BE49-F238E27FC236}">
                <a16:creationId xmlns:a16="http://schemas.microsoft.com/office/drawing/2014/main" id="{A5255763-A864-4A3E-85D5-DC15A82F1952}"/>
              </a:ext>
            </a:extLst>
          </p:cNvPr>
          <p:cNvGrpSpPr/>
          <p:nvPr/>
        </p:nvGrpSpPr>
        <p:grpSpPr>
          <a:xfrm>
            <a:off x="2457079" y="1808374"/>
            <a:ext cx="250400" cy="504000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49" name="Jednakokračni trokut 48">
              <a:extLst>
                <a:ext uri="{FF2B5EF4-FFF2-40B4-BE49-F238E27FC236}">
                  <a16:creationId xmlns:a16="http://schemas.microsoft.com/office/drawing/2014/main" id="{3D7F7C4C-4BAF-41D5-ACF2-CFEF3C4E69A6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50" name="Pravokutnik 49">
              <a:extLst>
                <a:ext uri="{FF2B5EF4-FFF2-40B4-BE49-F238E27FC236}">
                  <a16:creationId xmlns:a16="http://schemas.microsoft.com/office/drawing/2014/main" id="{67846968-DCE8-4AEC-A1F6-E344B752DE4A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51" name="Grupa 50">
            <a:extLst>
              <a:ext uri="{FF2B5EF4-FFF2-40B4-BE49-F238E27FC236}">
                <a16:creationId xmlns:a16="http://schemas.microsoft.com/office/drawing/2014/main" id="{1ED37701-C3A9-49EC-8EDD-673E4B658E8B}"/>
              </a:ext>
            </a:extLst>
          </p:cNvPr>
          <p:cNvGrpSpPr/>
          <p:nvPr/>
        </p:nvGrpSpPr>
        <p:grpSpPr>
          <a:xfrm>
            <a:off x="2457079" y="2345256"/>
            <a:ext cx="250400" cy="504000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52" name="Jednakokračni trokut 51">
              <a:extLst>
                <a:ext uri="{FF2B5EF4-FFF2-40B4-BE49-F238E27FC236}">
                  <a16:creationId xmlns:a16="http://schemas.microsoft.com/office/drawing/2014/main" id="{89FDB43E-F389-499F-B41C-287BDDB01BE3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53" name="Pravokutnik 52">
              <a:extLst>
                <a:ext uri="{FF2B5EF4-FFF2-40B4-BE49-F238E27FC236}">
                  <a16:creationId xmlns:a16="http://schemas.microsoft.com/office/drawing/2014/main" id="{FE880196-7AB6-4259-AC6B-AC0E6C711165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54" name="Grupa 53">
            <a:extLst>
              <a:ext uri="{FF2B5EF4-FFF2-40B4-BE49-F238E27FC236}">
                <a16:creationId xmlns:a16="http://schemas.microsoft.com/office/drawing/2014/main" id="{46412F29-557F-4C17-A5B8-ED728EA90DD6}"/>
              </a:ext>
            </a:extLst>
          </p:cNvPr>
          <p:cNvGrpSpPr/>
          <p:nvPr/>
        </p:nvGrpSpPr>
        <p:grpSpPr>
          <a:xfrm>
            <a:off x="2457079" y="2890947"/>
            <a:ext cx="250400" cy="504000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55" name="Jednakokračni trokut 54">
              <a:extLst>
                <a:ext uri="{FF2B5EF4-FFF2-40B4-BE49-F238E27FC236}">
                  <a16:creationId xmlns:a16="http://schemas.microsoft.com/office/drawing/2014/main" id="{9937AC5C-9DA0-4A54-81F1-CF1169BBD702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56" name="Pravokutnik 55">
              <a:extLst>
                <a:ext uri="{FF2B5EF4-FFF2-40B4-BE49-F238E27FC236}">
                  <a16:creationId xmlns:a16="http://schemas.microsoft.com/office/drawing/2014/main" id="{6DE554B1-7E8B-480A-90B6-C8D55A97661D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57" name="Grupa 56">
            <a:extLst>
              <a:ext uri="{FF2B5EF4-FFF2-40B4-BE49-F238E27FC236}">
                <a16:creationId xmlns:a16="http://schemas.microsoft.com/office/drawing/2014/main" id="{95751EDA-6F2E-4D98-8206-3CFEA777C188}"/>
              </a:ext>
            </a:extLst>
          </p:cNvPr>
          <p:cNvGrpSpPr/>
          <p:nvPr/>
        </p:nvGrpSpPr>
        <p:grpSpPr>
          <a:xfrm>
            <a:off x="2457079" y="3435752"/>
            <a:ext cx="250400" cy="504000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58" name="Jednakokračni trokut 57">
              <a:extLst>
                <a:ext uri="{FF2B5EF4-FFF2-40B4-BE49-F238E27FC236}">
                  <a16:creationId xmlns:a16="http://schemas.microsoft.com/office/drawing/2014/main" id="{CF393EB9-2B6C-4A51-B093-9E69E72A1900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59" name="Pravokutnik 58">
              <a:extLst>
                <a:ext uri="{FF2B5EF4-FFF2-40B4-BE49-F238E27FC236}">
                  <a16:creationId xmlns:a16="http://schemas.microsoft.com/office/drawing/2014/main" id="{A48E70DA-06AC-4514-9DD5-6EF602C7DFC1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60" name="Grupa 59">
            <a:extLst>
              <a:ext uri="{FF2B5EF4-FFF2-40B4-BE49-F238E27FC236}">
                <a16:creationId xmlns:a16="http://schemas.microsoft.com/office/drawing/2014/main" id="{36D0A9DA-3EF6-4BF3-BCF4-434FE05DFFBA}"/>
              </a:ext>
            </a:extLst>
          </p:cNvPr>
          <p:cNvGrpSpPr/>
          <p:nvPr/>
        </p:nvGrpSpPr>
        <p:grpSpPr>
          <a:xfrm>
            <a:off x="2457079" y="3980559"/>
            <a:ext cx="250400" cy="504000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61" name="Jednakokračni trokut 60">
              <a:extLst>
                <a:ext uri="{FF2B5EF4-FFF2-40B4-BE49-F238E27FC236}">
                  <a16:creationId xmlns:a16="http://schemas.microsoft.com/office/drawing/2014/main" id="{0B42185A-5A9D-4647-929D-9298E782A5D6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62" name="Pravokutnik 61">
              <a:extLst>
                <a:ext uri="{FF2B5EF4-FFF2-40B4-BE49-F238E27FC236}">
                  <a16:creationId xmlns:a16="http://schemas.microsoft.com/office/drawing/2014/main" id="{A884D66F-C5E0-4AD6-9CF8-B5AF1CE76FBA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63" name="Grupa 62">
            <a:extLst>
              <a:ext uri="{FF2B5EF4-FFF2-40B4-BE49-F238E27FC236}">
                <a16:creationId xmlns:a16="http://schemas.microsoft.com/office/drawing/2014/main" id="{412FD46C-4FEB-4CA5-968D-9EB88DE74591}"/>
              </a:ext>
            </a:extLst>
          </p:cNvPr>
          <p:cNvGrpSpPr/>
          <p:nvPr/>
        </p:nvGrpSpPr>
        <p:grpSpPr>
          <a:xfrm>
            <a:off x="2445817" y="4523895"/>
            <a:ext cx="250400" cy="504000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64" name="Jednakokračni trokut 63">
              <a:extLst>
                <a:ext uri="{FF2B5EF4-FFF2-40B4-BE49-F238E27FC236}">
                  <a16:creationId xmlns:a16="http://schemas.microsoft.com/office/drawing/2014/main" id="{497FD2E0-4933-4F32-8FB9-6D6BE4A8A437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65" name="Pravokutnik 64">
              <a:extLst>
                <a:ext uri="{FF2B5EF4-FFF2-40B4-BE49-F238E27FC236}">
                  <a16:creationId xmlns:a16="http://schemas.microsoft.com/office/drawing/2014/main" id="{828E880D-C5B7-4DFC-80B7-F50A4C260EFB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5" name="Grafika 4" descr="Informacije">
            <a:extLst>
              <a:ext uri="{FF2B5EF4-FFF2-40B4-BE49-F238E27FC236}">
                <a16:creationId xmlns:a16="http://schemas.microsoft.com/office/drawing/2014/main" id="{09446421-6F46-42DE-AD0A-9AED1ACE3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7679" y="3517764"/>
            <a:ext cx="1429587" cy="142958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337CE17B-B4BB-4C86-92A4-6E9775529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638" y="-1031346"/>
            <a:ext cx="3342362" cy="4507903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09699E2B-6C47-405C-B496-88C9D767F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435" y="2537779"/>
            <a:ext cx="4682565" cy="2633943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707E4728-7A51-4297-B07B-E7B99F082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2277" y="1306618"/>
            <a:ext cx="2557282" cy="3836882"/>
          </a:xfrm>
          <a:prstGeom prst="rect">
            <a:avLst/>
          </a:prstGeom>
        </p:spPr>
      </p:pic>
      <p:sp>
        <p:nvSpPr>
          <p:cNvPr id="522" name="Google Shape;522;p43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Poznatiji</a:t>
            </a:r>
            <a:br>
              <a:rPr lang="hr-HR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gosti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grpSp>
        <p:nvGrpSpPr>
          <p:cNvPr id="11" name="Google Shape;973;p52">
            <a:extLst>
              <a:ext uri="{FF2B5EF4-FFF2-40B4-BE49-F238E27FC236}">
                <a16:creationId xmlns:a16="http://schemas.microsoft.com/office/drawing/2014/main" id="{CFE0CBB3-28AC-4AB0-ABD2-E153CF039A1A}"/>
              </a:ext>
            </a:extLst>
          </p:cNvPr>
          <p:cNvGrpSpPr>
            <a:grpSpLocks noChangeAspect="1"/>
          </p:cNvGrpSpPr>
          <p:nvPr/>
        </p:nvGrpSpPr>
        <p:grpSpPr>
          <a:xfrm>
            <a:off x="369269" y="1802933"/>
            <a:ext cx="1776661" cy="1813896"/>
            <a:chOff x="3951850" y="2985350"/>
            <a:chExt cx="407950" cy="416500"/>
          </a:xfrm>
        </p:grpSpPr>
        <p:sp>
          <p:nvSpPr>
            <p:cNvPr id="12" name="Google Shape;974;p52">
              <a:extLst>
                <a:ext uri="{FF2B5EF4-FFF2-40B4-BE49-F238E27FC236}">
                  <a16:creationId xmlns:a16="http://schemas.microsoft.com/office/drawing/2014/main" id="{AE9C8990-B46E-4798-94DD-2051C0DA8D35}"/>
                </a:ext>
              </a:extLst>
            </p:cNvPr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75;p52">
              <a:extLst>
                <a:ext uri="{FF2B5EF4-FFF2-40B4-BE49-F238E27FC236}">
                  <a16:creationId xmlns:a16="http://schemas.microsoft.com/office/drawing/2014/main" id="{29E885D0-4D28-49D6-9B9C-6758AFF0ED6B}"/>
                </a:ext>
              </a:extLst>
            </p:cNvPr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77;p52">
              <a:extLst>
                <a:ext uri="{FF2B5EF4-FFF2-40B4-BE49-F238E27FC236}">
                  <a16:creationId xmlns:a16="http://schemas.microsoft.com/office/drawing/2014/main" id="{8FD6A247-E8A8-407E-9DC7-2620CB11C6F0}"/>
                </a:ext>
              </a:extLst>
            </p:cNvPr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21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183;p52">
            <a:extLst>
              <a:ext uri="{FF2B5EF4-FFF2-40B4-BE49-F238E27FC236}">
                <a16:creationId xmlns:a16="http://schemas.microsoft.com/office/drawing/2014/main" id="{B0D7A592-BE88-4982-A08B-84FD00E1F75D}"/>
              </a:ext>
            </a:extLst>
          </p:cNvPr>
          <p:cNvGrpSpPr>
            <a:grpSpLocks noChangeAspect="1"/>
          </p:cNvGrpSpPr>
          <p:nvPr/>
        </p:nvGrpSpPr>
        <p:grpSpPr>
          <a:xfrm>
            <a:off x="684796" y="2283569"/>
            <a:ext cx="742825" cy="452019"/>
            <a:chOff x="3269900" y="3064500"/>
            <a:chExt cx="432325" cy="263075"/>
          </a:xfrm>
        </p:grpSpPr>
        <p:sp>
          <p:nvSpPr>
            <p:cNvPr id="17" name="Google Shape;1184;p52">
              <a:extLst>
                <a:ext uri="{FF2B5EF4-FFF2-40B4-BE49-F238E27FC236}">
                  <a16:creationId xmlns:a16="http://schemas.microsoft.com/office/drawing/2014/main" id="{B26D0B75-46EB-463B-BEAB-73E882E7308A}"/>
                </a:ext>
              </a:extLst>
            </p:cNvPr>
            <p:cNvSpPr/>
            <p:nvPr/>
          </p:nvSpPr>
          <p:spPr>
            <a:xfrm>
              <a:off x="3269900" y="3064500"/>
              <a:ext cx="432325" cy="263075"/>
            </a:xfrm>
            <a:custGeom>
              <a:avLst/>
              <a:gdLst/>
              <a:ahLst/>
              <a:cxnLst/>
              <a:rect l="l" t="t" r="r" b="b"/>
              <a:pathLst>
                <a:path w="17293" h="10523" fill="none" extrusionOk="0">
                  <a:moveTo>
                    <a:pt x="14711" y="7916"/>
                  </a:moveTo>
                  <a:lnTo>
                    <a:pt x="14711" y="7916"/>
                  </a:lnTo>
                  <a:lnTo>
                    <a:pt x="14151" y="8379"/>
                  </a:lnTo>
                  <a:lnTo>
                    <a:pt x="13493" y="8842"/>
                  </a:lnTo>
                  <a:lnTo>
                    <a:pt x="12811" y="9280"/>
                  </a:lnTo>
                  <a:lnTo>
                    <a:pt x="12446" y="9475"/>
                  </a:lnTo>
                  <a:lnTo>
                    <a:pt x="12056" y="9670"/>
                  </a:lnTo>
                  <a:lnTo>
                    <a:pt x="11667" y="9840"/>
                  </a:lnTo>
                  <a:lnTo>
                    <a:pt x="11253" y="10011"/>
                  </a:lnTo>
                  <a:lnTo>
                    <a:pt x="10839" y="10157"/>
                  </a:lnTo>
                  <a:lnTo>
                    <a:pt x="10425" y="10278"/>
                  </a:lnTo>
                  <a:lnTo>
                    <a:pt x="9986" y="10376"/>
                  </a:lnTo>
                  <a:lnTo>
                    <a:pt x="9548" y="10449"/>
                  </a:lnTo>
                  <a:lnTo>
                    <a:pt x="9109" y="10498"/>
                  </a:lnTo>
                  <a:lnTo>
                    <a:pt x="8647" y="10522"/>
                  </a:lnTo>
                  <a:lnTo>
                    <a:pt x="8647" y="10522"/>
                  </a:lnTo>
                  <a:lnTo>
                    <a:pt x="8233" y="10522"/>
                  </a:lnTo>
                  <a:lnTo>
                    <a:pt x="7843" y="10473"/>
                  </a:lnTo>
                  <a:lnTo>
                    <a:pt x="7453" y="10425"/>
                  </a:lnTo>
                  <a:lnTo>
                    <a:pt x="7064" y="10327"/>
                  </a:lnTo>
                  <a:lnTo>
                    <a:pt x="6674" y="10230"/>
                  </a:lnTo>
                  <a:lnTo>
                    <a:pt x="6284" y="10108"/>
                  </a:lnTo>
                  <a:lnTo>
                    <a:pt x="5919" y="9986"/>
                  </a:lnTo>
                  <a:lnTo>
                    <a:pt x="5554" y="9840"/>
                  </a:lnTo>
                  <a:lnTo>
                    <a:pt x="5213" y="9670"/>
                  </a:lnTo>
                  <a:lnTo>
                    <a:pt x="4847" y="9499"/>
                  </a:lnTo>
                  <a:lnTo>
                    <a:pt x="4190" y="9109"/>
                  </a:lnTo>
                  <a:lnTo>
                    <a:pt x="3557" y="8695"/>
                  </a:lnTo>
                  <a:lnTo>
                    <a:pt x="2972" y="8233"/>
                  </a:lnTo>
                  <a:lnTo>
                    <a:pt x="2412" y="7794"/>
                  </a:lnTo>
                  <a:lnTo>
                    <a:pt x="1900" y="7332"/>
                  </a:lnTo>
                  <a:lnTo>
                    <a:pt x="1438" y="6893"/>
                  </a:lnTo>
                  <a:lnTo>
                    <a:pt x="1048" y="6479"/>
                  </a:lnTo>
                  <a:lnTo>
                    <a:pt x="390" y="5748"/>
                  </a:lnTo>
                  <a:lnTo>
                    <a:pt x="1" y="5261"/>
                  </a:lnTo>
                  <a:lnTo>
                    <a:pt x="1" y="5261"/>
                  </a:lnTo>
                  <a:lnTo>
                    <a:pt x="390" y="4774"/>
                  </a:lnTo>
                  <a:lnTo>
                    <a:pt x="1048" y="4044"/>
                  </a:lnTo>
                  <a:lnTo>
                    <a:pt x="1438" y="3630"/>
                  </a:lnTo>
                  <a:lnTo>
                    <a:pt x="1900" y="3191"/>
                  </a:lnTo>
                  <a:lnTo>
                    <a:pt x="2412" y="2728"/>
                  </a:lnTo>
                  <a:lnTo>
                    <a:pt x="2972" y="2290"/>
                  </a:lnTo>
                  <a:lnTo>
                    <a:pt x="3557" y="1852"/>
                  </a:lnTo>
                  <a:lnTo>
                    <a:pt x="4190" y="1413"/>
                  </a:lnTo>
                  <a:lnTo>
                    <a:pt x="4847" y="1024"/>
                  </a:lnTo>
                  <a:lnTo>
                    <a:pt x="5213" y="853"/>
                  </a:lnTo>
                  <a:lnTo>
                    <a:pt x="5554" y="683"/>
                  </a:lnTo>
                  <a:lnTo>
                    <a:pt x="5919" y="536"/>
                  </a:lnTo>
                  <a:lnTo>
                    <a:pt x="6284" y="415"/>
                  </a:lnTo>
                  <a:lnTo>
                    <a:pt x="6674" y="293"/>
                  </a:lnTo>
                  <a:lnTo>
                    <a:pt x="7064" y="196"/>
                  </a:lnTo>
                  <a:lnTo>
                    <a:pt x="7453" y="98"/>
                  </a:lnTo>
                  <a:lnTo>
                    <a:pt x="7843" y="49"/>
                  </a:lnTo>
                  <a:lnTo>
                    <a:pt x="8233" y="1"/>
                  </a:lnTo>
                  <a:lnTo>
                    <a:pt x="8647" y="1"/>
                  </a:lnTo>
                  <a:lnTo>
                    <a:pt x="8647" y="1"/>
                  </a:lnTo>
                  <a:lnTo>
                    <a:pt x="9109" y="25"/>
                  </a:lnTo>
                  <a:lnTo>
                    <a:pt x="9548" y="74"/>
                  </a:lnTo>
                  <a:lnTo>
                    <a:pt x="9986" y="147"/>
                  </a:lnTo>
                  <a:lnTo>
                    <a:pt x="10425" y="244"/>
                  </a:lnTo>
                  <a:lnTo>
                    <a:pt x="10839" y="366"/>
                  </a:lnTo>
                  <a:lnTo>
                    <a:pt x="11253" y="512"/>
                  </a:lnTo>
                  <a:lnTo>
                    <a:pt x="11667" y="683"/>
                  </a:lnTo>
                  <a:lnTo>
                    <a:pt x="12056" y="853"/>
                  </a:lnTo>
                  <a:lnTo>
                    <a:pt x="12446" y="1048"/>
                  </a:lnTo>
                  <a:lnTo>
                    <a:pt x="12811" y="1243"/>
                  </a:lnTo>
                  <a:lnTo>
                    <a:pt x="13493" y="1681"/>
                  </a:lnTo>
                  <a:lnTo>
                    <a:pt x="14151" y="2144"/>
                  </a:lnTo>
                  <a:lnTo>
                    <a:pt x="14711" y="2607"/>
                  </a:lnTo>
                  <a:lnTo>
                    <a:pt x="14711" y="2607"/>
                  </a:lnTo>
                  <a:lnTo>
                    <a:pt x="15198" y="3021"/>
                  </a:lnTo>
                  <a:lnTo>
                    <a:pt x="15637" y="3435"/>
                  </a:lnTo>
                  <a:lnTo>
                    <a:pt x="16026" y="3824"/>
                  </a:lnTo>
                  <a:lnTo>
                    <a:pt x="16367" y="4190"/>
                  </a:lnTo>
                  <a:lnTo>
                    <a:pt x="16927" y="4823"/>
                  </a:lnTo>
                  <a:lnTo>
                    <a:pt x="17293" y="5261"/>
                  </a:lnTo>
                  <a:lnTo>
                    <a:pt x="17293" y="5261"/>
                  </a:lnTo>
                  <a:lnTo>
                    <a:pt x="16927" y="5700"/>
                  </a:lnTo>
                  <a:lnTo>
                    <a:pt x="16367" y="6333"/>
                  </a:lnTo>
                  <a:lnTo>
                    <a:pt x="16026" y="6698"/>
                  </a:lnTo>
                  <a:lnTo>
                    <a:pt x="15637" y="7088"/>
                  </a:lnTo>
                  <a:lnTo>
                    <a:pt x="15198" y="7502"/>
                  </a:lnTo>
                  <a:lnTo>
                    <a:pt x="14711" y="7916"/>
                  </a:lnTo>
                  <a:lnTo>
                    <a:pt x="14711" y="7916"/>
                  </a:lnTo>
                  <a:close/>
                </a:path>
              </a:pathLst>
            </a:custGeom>
            <a:noFill/>
            <a:ln w="285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85;p52">
              <a:extLst>
                <a:ext uri="{FF2B5EF4-FFF2-40B4-BE49-F238E27FC236}">
                  <a16:creationId xmlns:a16="http://schemas.microsoft.com/office/drawing/2014/main" id="{D110B809-7625-47BA-8F9E-A9AD1746A5D6}"/>
                </a:ext>
              </a:extLst>
            </p:cNvPr>
            <p:cNvSpPr/>
            <p:nvPr/>
          </p:nvSpPr>
          <p:spPr>
            <a:xfrm>
              <a:off x="3445875" y="3155825"/>
              <a:ext cx="80400" cy="80400"/>
            </a:xfrm>
            <a:custGeom>
              <a:avLst/>
              <a:gdLst/>
              <a:ahLst/>
              <a:cxnLst/>
              <a:rect l="l" t="t" r="r" b="b"/>
              <a:pathLst>
                <a:path w="3216" h="3216" fill="none" extrusionOk="0">
                  <a:moveTo>
                    <a:pt x="0" y="1608"/>
                  </a:moveTo>
                  <a:lnTo>
                    <a:pt x="0" y="1608"/>
                  </a:lnTo>
                  <a:lnTo>
                    <a:pt x="25" y="1438"/>
                  </a:lnTo>
                  <a:lnTo>
                    <a:pt x="49" y="1292"/>
                  </a:lnTo>
                  <a:lnTo>
                    <a:pt x="73" y="1121"/>
                  </a:lnTo>
                  <a:lnTo>
                    <a:pt x="146" y="975"/>
                  </a:lnTo>
                  <a:lnTo>
                    <a:pt x="195" y="853"/>
                  </a:lnTo>
                  <a:lnTo>
                    <a:pt x="293" y="707"/>
                  </a:lnTo>
                  <a:lnTo>
                    <a:pt x="366" y="585"/>
                  </a:lnTo>
                  <a:lnTo>
                    <a:pt x="487" y="488"/>
                  </a:lnTo>
                  <a:lnTo>
                    <a:pt x="585" y="366"/>
                  </a:lnTo>
                  <a:lnTo>
                    <a:pt x="707" y="293"/>
                  </a:lnTo>
                  <a:lnTo>
                    <a:pt x="853" y="196"/>
                  </a:lnTo>
                  <a:lnTo>
                    <a:pt x="974" y="147"/>
                  </a:lnTo>
                  <a:lnTo>
                    <a:pt x="1121" y="74"/>
                  </a:lnTo>
                  <a:lnTo>
                    <a:pt x="1291" y="50"/>
                  </a:lnTo>
                  <a:lnTo>
                    <a:pt x="1437" y="25"/>
                  </a:lnTo>
                  <a:lnTo>
                    <a:pt x="1608" y="1"/>
                  </a:lnTo>
                  <a:lnTo>
                    <a:pt x="1608" y="1"/>
                  </a:lnTo>
                  <a:lnTo>
                    <a:pt x="1778" y="25"/>
                  </a:lnTo>
                  <a:lnTo>
                    <a:pt x="1924" y="50"/>
                  </a:lnTo>
                  <a:lnTo>
                    <a:pt x="2095" y="74"/>
                  </a:lnTo>
                  <a:lnTo>
                    <a:pt x="2241" y="147"/>
                  </a:lnTo>
                  <a:lnTo>
                    <a:pt x="2363" y="196"/>
                  </a:lnTo>
                  <a:lnTo>
                    <a:pt x="2509" y="293"/>
                  </a:lnTo>
                  <a:lnTo>
                    <a:pt x="2631" y="366"/>
                  </a:lnTo>
                  <a:lnTo>
                    <a:pt x="2728" y="488"/>
                  </a:lnTo>
                  <a:lnTo>
                    <a:pt x="2850" y="585"/>
                  </a:lnTo>
                  <a:lnTo>
                    <a:pt x="2923" y="707"/>
                  </a:lnTo>
                  <a:lnTo>
                    <a:pt x="3020" y="853"/>
                  </a:lnTo>
                  <a:lnTo>
                    <a:pt x="3069" y="975"/>
                  </a:lnTo>
                  <a:lnTo>
                    <a:pt x="3142" y="1121"/>
                  </a:lnTo>
                  <a:lnTo>
                    <a:pt x="3166" y="1292"/>
                  </a:lnTo>
                  <a:lnTo>
                    <a:pt x="3191" y="1438"/>
                  </a:lnTo>
                  <a:lnTo>
                    <a:pt x="3215" y="1608"/>
                  </a:lnTo>
                  <a:lnTo>
                    <a:pt x="3215" y="1608"/>
                  </a:lnTo>
                  <a:lnTo>
                    <a:pt x="3191" y="1779"/>
                  </a:lnTo>
                  <a:lnTo>
                    <a:pt x="3166" y="1925"/>
                  </a:lnTo>
                  <a:lnTo>
                    <a:pt x="3142" y="2095"/>
                  </a:lnTo>
                  <a:lnTo>
                    <a:pt x="3069" y="2242"/>
                  </a:lnTo>
                  <a:lnTo>
                    <a:pt x="3020" y="2363"/>
                  </a:lnTo>
                  <a:lnTo>
                    <a:pt x="2923" y="2509"/>
                  </a:lnTo>
                  <a:lnTo>
                    <a:pt x="2850" y="2631"/>
                  </a:lnTo>
                  <a:lnTo>
                    <a:pt x="2728" y="2729"/>
                  </a:lnTo>
                  <a:lnTo>
                    <a:pt x="2631" y="2850"/>
                  </a:lnTo>
                  <a:lnTo>
                    <a:pt x="2509" y="2924"/>
                  </a:lnTo>
                  <a:lnTo>
                    <a:pt x="2363" y="3021"/>
                  </a:lnTo>
                  <a:lnTo>
                    <a:pt x="2241" y="3070"/>
                  </a:lnTo>
                  <a:lnTo>
                    <a:pt x="2095" y="3143"/>
                  </a:lnTo>
                  <a:lnTo>
                    <a:pt x="1924" y="3167"/>
                  </a:lnTo>
                  <a:lnTo>
                    <a:pt x="1778" y="3191"/>
                  </a:lnTo>
                  <a:lnTo>
                    <a:pt x="1608" y="3216"/>
                  </a:lnTo>
                  <a:lnTo>
                    <a:pt x="1608" y="3216"/>
                  </a:lnTo>
                  <a:lnTo>
                    <a:pt x="1437" y="3191"/>
                  </a:lnTo>
                  <a:lnTo>
                    <a:pt x="1291" y="3167"/>
                  </a:lnTo>
                  <a:lnTo>
                    <a:pt x="1121" y="3143"/>
                  </a:lnTo>
                  <a:lnTo>
                    <a:pt x="974" y="3070"/>
                  </a:lnTo>
                  <a:lnTo>
                    <a:pt x="853" y="3021"/>
                  </a:lnTo>
                  <a:lnTo>
                    <a:pt x="707" y="2924"/>
                  </a:lnTo>
                  <a:lnTo>
                    <a:pt x="585" y="2850"/>
                  </a:lnTo>
                  <a:lnTo>
                    <a:pt x="487" y="2729"/>
                  </a:lnTo>
                  <a:lnTo>
                    <a:pt x="366" y="2631"/>
                  </a:lnTo>
                  <a:lnTo>
                    <a:pt x="293" y="2509"/>
                  </a:lnTo>
                  <a:lnTo>
                    <a:pt x="195" y="2363"/>
                  </a:lnTo>
                  <a:lnTo>
                    <a:pt x="146" y="2242"/>
                  </a:lnTo>
                  <a:lnTo>
                    <a:pt x="73" y="2095"/>
                  </a:lnTo>
                  <a:lnTo>
                    <a:pt x="49" y="1925"/>
                  </a:lnTo>
                  <a:lnTo>
                    <a:pt x="25" y="1779"/>
                  </a:lnTo>
                  <a:lnTo>
                    <a:pt x="0" y="1608"/>
                  </a:lnTo>
                  <a:lnTo>
                    <a:pt x="0" y="1608"/>
                  </a:lnTo>
                  <a:close/>
                </a:path>
              </a:pathLst>
            </a:custGeom>
            <a:noFill/>
            <a:ln w="285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86;p52">
              <a:extLst>
                <a:ext uri="{FF2B5EF4-FFF2-40B4-BE49-F238E27FC236}">
                  <a16:creationId xmlns:a16="http://schemas.microsoft.com/office/drawing/2014/main" id="{AE008D0E-739C-4D2E-8A0D-F6CBA5A0642C}"/>
                </a:ext>
              </a:extLst>
            </p:cNvPr>
            <p:cNvSpPr/>
            <p:nvPr/>
          </p:nvSpPr>
          <p:spPr>
            <a:xfrm>
              <a:off x="3381925" y="3091900"/>
              <a:ext cx="208275" cy="208275"/>
            </a:xfrm>
            <a:custGeom>
              <a:avLst/>
              <a:gdLst/>
              <a:ahLst/>
              <a:cxnLst/>
              <a:rect l="l" t="t" r="r" b="b"/>
              <a:pathLst>
                <a:path w="8331" h="8331" fill="none" extrusionOk="0">
                  <a:moveTo>
                    <a:pt x="1" y="4165"/>
                  </a:moveTo>
                  <a:lnTo>
                    <a:pt x="1" y="4165"/>
                  </a:lnTo>
                  <a:lnTo>
                    <a:pt x="25" y="3751"/>
                  </a:lnTo>
                  <a:lnTo>
                    <a:pt x="74" y="3337"/>
                  </a:lnTo>
                  <a:lnTo>
                    <a:pt x="196" y="2923"/>
                  </a:lnTo>
                  <a:lnTo>
                    <a:pt x="318" y="2534"/>
                  </a:lnTo>
                  <a:lnTo>
                    <a:pt x="512" y="2168"/>
                  </a:lnTo>
                  <a:lnTo>
                    <a:pt x="707" y="1827"/>
                  </a:lnTo>
                  <a:lnTo>
                    <a:pt x="951" y="1511"/>
                  </a:lnTo>
                  <a:lnTo>
                    <a:pt x="1219" y="1218"/>
                  </a:lnTo>
                  <a:lnTo>
                    <a:pt x="1511" y="951"/>
                  </a:lnTo>
                  <a:lnTo>
                    <a:pt x="1828" y="707"/>
                  </a:lnTo>
                  <a:lnTo>
                    <a:pt x="2169" y="512"/>
                  </a:lnTo>
                  <a:lnTo>
                    <a:pt x="2534" y="317"/>
                  </a:lnTo>
                  <a:lnTo>
                    <a:pt x="2924" y="195"/>
                  </a:lnTo>
                  <a:lnTo>
                    <a:pt x="3313" y="74"/>
                  </a:lnTo>
                  <a:lnTo>
                    <a:pt x="3727" y="25"/>
                  </a:lnTo>
                  <a:lnTo>
                    <a:pt x="4166" y="1"/>
                  </a:lnTo>
                  <a:lnTo>
                    <a:pt x="4166" y="1"/>
                  </a:lnTo>
                  <a:lnTo>
                    <a:pt x="4580" y="25"/>
                  </a:lnTo>
                  <a:lnTo>
                    <a:pt x="4994" y="74"/>
                  </a:lnTo>
                  <a:lnTo>
                    <a:pt x="5408" y="195"/>
                  </a:lnTo>
                  <a:lnTo>
                    <a:pt x="5797" y="317"/>
                  </a:lnTo>
                  <a:lnTo>
                    <a:pt x="6163" y="512"/>
                  </a:lnTo>
                  <a:lnTo>
                    <a:pt x="6504" y="707"/>
                  </a:lnTo>
                  <a:lnTo>
                    <a:pt x="6820" y="951"/>
                  </a:lnTo>
                  <a:lnTo>
                    <a:pt x="7113" y="1218"/>
                  </a:lnTo>
                  <a:lnTo>
                    <a:pt x="7381" y="1511"/>
                  </a:lnTo>
                  <a:lnTo>
                    <a:pt x="7624" y="1827"/>
                  </a:lnTo>
                  <a:lnTo>
                    <a:pt x="7819" y="2168"/>
                  </a:lnTo>
                  <a:lnTo>
                    <a:pt x="8014" y="2534"/>
                  </a:lnTo>
                  <a:lnTo>
                    <a:pt x="8136" y="2923"/>
                  </a:lnTo>
                  <a:lnTo>
                    <a:pt x="8257" y="3337"/>
                  </a:lnTo>
                  <a:lnTo>
                    <a:pt x="8306" y="3751"/>
                  </a:lnTo>
                  <a:lnTo>
                    <a:pt x="8330" y="4165"/>
                  </a:lnTo>
                  <a:lnTo>
                    <a:pt x="8330" y="4165"/>
                  </a:lnTo>
                  <a:lnTo>
                    <a:pt x="8306" y="4579"/>
                  </a:lnTo>
                  <a:lnTo>
                    <a:pt x="8257" y="4993"/>
                  </a:lnTo>
                  <a:lnTo>
                    <a:pt x="8136" y="5407"/>
                  </a:lnTo>
                  <a:lnTo>
                    <a:pt x="8014" y="5797"/>
                  </a:lnTo>
                  <a:lnTo>
                    <a:pt x="7819" y="6162"/>
                  </a:lnTo>
                  <a:lnTo>
                    <a:pt x="7624" y="6503"/>
                  </a:lnTo>
                  <a:lnTo>
                    <a:pt x="7381" y="6820"/>
                  </a:lnTo>
                  <a:lnTo>
                    <a:pt x="7113" y="7112"/>
                  </a:lnTo>
                  <a:lnTo>
                    <a:pt x="6820" y="7380"/>
                  </a:lnTo>
                  <a:lnTo>
                    <a:pt x="6504" y="7624"/>
                  </a:lnTo>
                  <a:lnTo>
                    <a:pt x="6163" y="7819"/>
                  </a:lnTo>
                  <a:lnTo>
                    <a:pt x="5797" y="8013"/>
                  </a:lnTo>
                  <a:lnTo>
                    <a:pt x="5408" y="8135"/>
                  </a:lnTo>
                  <a:lnTo>
                    <a:pt x="4994" y="8257"/>
                  </a:lnTo>
                  <a:lnTo>
                    <a:pt x="4580" y="8306"/>
                  </a:lnTo>
                  <a:lnTo>
                    <a:pt x="4166" y="8330"/>
                  </a:lnTo>
                  <a:lnTo>
                    <a:pt x="4166" y="8330"/>
                  </a:lnTo>
                  <a:lnTo>
                    <a:pt x="3727" y="8306"/>
                  </a:lnTo>
                  <a:lnTo>
                    <a:pt x="3313" y="8257"/>
                  </a:lnTo>
                  <a:lnTo>
                    <a:pt x="2924" y="8135"/>
                  </a:lnTo>
                  <a:lnTo>
                    <a:pt x="2534" y="8013"/>
                  </a:lnTo>
                  <a:lnTo>
                    <a:pt x="2169" y="7819"/>
                  </a:lnTo>
                  <a:lnTo>
                    <a:pt x="1828" y="7624"/>
                  </a:lnTo>
                  <a:lnTo>
                    <a:pt x="1511" y="7380"/>
                  </a:lnTo>
                  <a:lnTo>
                    <a:pt x="1219" y="7112"/>
                  </a:lnTo>
                  <a:lnTo>
                    <a:pt x="951" y="6820"/>
                  </a:lnTo>
                  <a:lnTo>
                    <a:pt x="707" y="6503"/>
                  </a:lnTo>
                  <a:lnTo>
                    <a:pt x="512" y="6162"/>
                  </a:lnTo>
                  <a:lnTo>
                    <a:pt x="318" y="5797"/>
                  </a:lnTo>
                  <a:lnTo>
                    <a:pt x="196" y="5407"/>
                  </a:lnTo>
                  <a:lnTo>
                    <a:pt x="74" y="4993"/>
                  </a:lnTo>
                  <a:lnTo>
                    <a:pt x="25" y="4579"/>
                  </a:lnTo>
                  <a:lnTo>
                    <a:pt x="1" y="4165"/>
                  </a:lnTo>
                  <a:lnTo>
                    <a:pt x="1" y="4165"/>
                  </a:lnTo>
                  <a:close/>
                </a:path>
              </a:pathLst>
            </a:custGeom>
            <a:noFill/>
            <a:ln w="28575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BA0D4328-7B83-4D2C-8EFE-D85503EC4713}"/>
              </a:ext>
            </a:extLst>
          </p:cNvPr>
          <p:cNvGrpSpPr/>
          <p:nvPr/>
        </p:nvGrpSpPr>
        <p:grpSpPr>
          <a:xfrm>
            <a:off x="2457077" y="1269650"/>
            <a:ext cx="250400" cy="504001"/>
            <a:chOff x="2457077" y="1269650"/>
            <a:chExt cx="250400" cy="504001"/>
          </a:xfrm>
          <a:solidFill>
            <a:schemeClr val="accent1"/>
          </a:solidFill>
        </p:grpSpPr>
        <p:sp>
          <p:nvSpPr>
            <p:cNvPr id="2" name="Jednakokračni trokut 1">
              <a:extLst>
                <a:ext uri="{FF2B5EF4-FFF2-40B4-BE49-F238E27FC236}">
                  <a16:creationId xmlns:a16="http://schemas.microsoft.com/office/drawing/2014/main" id="{E67C5DA9-39D1-4958-87A4-BEF1DDA9C195}"/>
                </a:ext>
              </a:extLst>
            </p:cNvPr>
            <p:cNvSpPr/>
            <p:nvPr/>
          </p:nvSpPr>
          <p:spPr>
            <a:xfrm rot="5400000">
              <a:off x="2392877" y="1459052"/>
              <a:ext cx="504001" cy="125198"/>
            </a:xfrm>
            <a:prstGeom prst="triangle">
              <a:avLst>
                <a:gd name="adj" fmla="val 48992"/>
              </a:avLst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  <p:sp>
          <p:nvSpPr>
            <p:cNvPr id="3" name="Pravokutnik 2">
              <a:extLst>
                <a:ext uri="{FF2B5EF4-FFF2-40B4-BE49-F238E27FC236}">
                  <a16:creationId xmlns:a16="http://schemas.microsoft.com/office/drawing/2014/main" id="{F2F49B1A-4521-471D-A0D6-99FD201883B4}"/>
                </a:ext>
              </a:extLst>
            </p:cNvPr>
            <p:cNvSpPr/>
            <p:nvPr/>
          </p:nvSpPr>
          <p:spPr>
            <a:xfrm>
              <a:off x="2457077" y="1269650"/>
              <a:ext cx="125200" cy="504000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pic>
        <p:nvPicPr>
          <p:cNvPr id="6" name="Slika 5">
            <a:extLst>
              <a:ext uri="{FF2B5EF4-FFF2-40B4-BE49-F238E27FC236}">
                <a16:creationId xmlns:a16="http://schemas.microsoft.com/office/drawing/2014/main" id="{CA0E450D-80D4-4D3D-802B-EB14D20AE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8954" y="-4640"/>
            <a:ext cx="3427520" cy="2570640"/>
          </a:xfrm>
          <a:prstGeom prst="rect">
            <a:avLst/>
          </a:prstGeom>
        </p:spPr>
      </p:pic>
      <p:sp>
        <p:nvSpPr>
          <p:cNvPr id="26" name="Pravokutnik: zaobljeni kutovi 25">
            <a:extLst>
              <a:ext uri="{FF2B5EF4-FFF2-40B4-BE49-F238E27FC236}">
                <a16:creationId xmlns:a16="http://schemas.microsoft.com/office/drawing/2014/main" id="{0414C1AF-E5A2-48CB-AA5F-62536058FA2A}"/>
              </a:ext>
            </a:extLst>
          </p:cNvPr>
          <p:cNvSpPr/>
          <p:nvPr/>
        </p:nvSpPr>
        <p:spPr>
          <a:xfrm>
            <a:off x="2820498" y="67665"/>
            <a:ext cx="2924431" cy="5833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Predsjednik turskog parlamenta, </a:t>
            </a:r>
            <a:br>
              <a:rPr lang="hr-HR" dirty="0"/>
            </a:br>
            <a:r>
              <a:rPr lang="hr-HR" dirty="0"/>
              <a:t>Mustafa </a:t>
            </a:r>
            <a:r>
              <a:rPr lang="hr-HR" dirty="0" err="1"/>
              <a:t>Sentop</a:t>
            </a:r>
            <a:endParaRPr lang="hr-HR" dirty="0"/>
          </a:p>
        </p:txBody>
      </p:sp>
      <p:sp>
        <p:nvSpPr>
          <p:cNvPr id="34" name="Pravokutnik: zaobljeni kutovi 33">
            <a:extLst>
              <a:ext uri="{FF2B5EF4-FFF2-40B4-BE49-F238E27FC236}">
                <a16:creationId xmlns:a16="http://schemas.microsoft.com/office/drawing/2014/main" id="{52B58CAE-BBE9-45AD-877C-683002A43903}"/>
              </a:ext>
            </a:extLst>
          </p:cNvPr>
          <p:cNvSpPr/>
          <p:nvPr/>
        </p:nvSpPr>
        <p:spPr>
          <a:xfrm>
            <a:off x="7348909" y="169893"/>
            <a:ext cx="1560641" cy="5833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Krešo iz</a:t>
            </a:r>
            <a:br>
              <a:rPr lang="hr-HR" dirty="0"/>
            </a:br>
            <a:r>
              <a:rPr lang="hr-HR" dirty="0"/>
              <a:t>Potjere</a:t>
            </a:r>
          </a:p>
        </p:txBody>
      </p:sp>
      <p:sp>
        <p:nvSpPr>
          <p:cNvPr id="35" name="Pravokutnik: zaobljeni kutovi 34">
            <a:extLst>
              <a:ext uri="{FF2B5EF4-FFF2-40B4-BE49-F238E27FC236}">
                <a16:creationId xmlns:a16="http://schemas.microsoft.com/office/drawing/2014/main" id="{75ED5BD8-4669-457D-8DA9-2FEDA29A04C5}"/>
              </a:ext>
            </a:extLst>
          </p:cNvPr>
          <p:cNvSpPr/>
          <p:nvPr/>
        </p:nvSpPr>
        <p:spPr>
          <a:xfrm>
            <a:off x="3080597" y="4452790"/>
            <a:ext cx="1560641" cy="5833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Mario Kovač</a:t>
            </a:r>
          </a:p>
        </p:txBody>
      </p:sp>
      <p:sp>
        <p:nvSpPr>
          <p:cNvPr id="36" name="Pravokutnik: zaobljeni kutovi 35">
            <a:extLst>
              <a:ext uri="{FF2B5EF4-FFF2-40B4-BE49-F238E27FC236}">
                <a16:creationId xmlns:a16="http://schemas.microsoft.com/office/drawing/2014/main" id="{B3DDA51C-A9E2-4CE6-B31E-81559C0A3751}"/>
              </a:ext>
            </a:extLst>
          </p:cNvPr>
          <p:cNvSpPr/>
          <p:nvPr/>
        </p:nvSpPr>
        <p:spPr>
          <a:xfrm>
            <a:off x="6238396" y="2882363"/>
            <a:ext cx="1560641" cy="5833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Kumovi</a:t>
            </a:r>
          </a:p>
        </p:txBody>
      </p:sp>
    </p:spTree>
    <p:extLst>
      <p:ext uri="{BB962C8B-B14F-4D97-AF65-F5344CB8AC3E}">
        <p14:creationId xmlns:p14="http://schemas.microsoft.com/office/powerpoint/2010/main" val="1594471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2"/>
          <p:cNvSpPr txBox="1">
            <a:spLocks noGrp="1"/>
          </p:cNvSpPr>
          <p:nvPr>
            <p:ph type="ctrTitle"/>
          </p:nvPr>
        </p:nvSpPr>
        <p:spPr>
          <a:xfrm>
            <a:off x="217626" y="1339849"/>
            <a:ext cx="2281207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  <a:t>3. Grafički </a:t>
            </a:r>
            <a:r>
              <a:rPr lang="hr-HR" sz="2000" b="1" dirty="0" err="1">
                <a:solidFill>
                  <a:schemeClr val="tx1"/>
                </a:solidFill>
                <a:latin typeface="OmoType Std Black One" pitchFamily="2" charset="0"/>
              </a:rPr>
              <a:t>tablet</a:t>
            </a:r>
            <a: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  <a:t> i AI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0E9D028A-C9EA-4B4E-886A-DEBDB0B54616}"/>
              </a:ext>
            </a:extLst>
          </p:cNvPr>
          <p:cNvSpPr txBox="1"/>
          <p:nvPr/>
        </p:nvSpPr>
        <p:spPr>
          <a:xfrm>
            <a:off x="2621280" y="4558725"/>
            <a:ext cx="643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latin typeface="OmoType Std Book One" pitchFamily="2" charset="-18"/>
              </a:rPr>
              <a:t>IZVOR: </a:t>
            </a:r>
            <a:br>
              <a:rPr lang="hr-HR" sz="800" dirty="0">
                <a:latin typeface="OmoType Std Book One" pitchFamily="2" charset="-18"/>
              </a:rPr>
            </a:br>
            <a:r>
              <a:rPr lang="hr-HR" sz="800" dirty="0">
                <a:latin typeface="OmoType Std Book One" pitchFamily="2" charset="-18"/>
              </a:rPr>
              <a:t>https://www.freepik.com/free-photo/interior-design-graphic-designer-renovation-technology-concept-woman-working-with-color-samples-selection_1203100.htm#query=interior-design-graphic-designer-renovation-technology-concept-woman-working-with-color-samples-selection&amp;position=0&amp;from_view=search&amp;track=sph</a:t>
            </a:r>
          </a:p>
        </p:txBody>
      </p:sp>
    </p:spTree>
    <p:extLst>
      <p:ext uri="{BB962C8B-B14F-4D97-AF65-F5344CB8AC3E}">
        <p14:creationId xmlns:p14="http://schemas.microsoft.com/office/powerpoint/2010/main" val="2056437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3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Grafički </a:t>
            </a:r>
            <a:br>
              <a:rPr lang="hr-HR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hr-HR" dirty="0" err="1">
                <a:solidFill>
                  <a:schemeClr val="tx1"/>
                </a:solidFill>
                <a:latin typeface="OmoType Std Black One" pitchFamily="2" charset="0"/>
              </a:rPr>
              <a:t>tablet</a:t>
            </a:r>
            <a:endParaRPr lang="hr-HR"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5B376C9-D1F3-4713-AAF0-B245E7AB9B53}"/>
              </a:ext>
            </a:extLst>
          </p:cNvPr>
          <p:cNvSpPr txBox="1"/>
          <p:nvPr/>
        </p:nvSpPr>
        <p:spPr>
          <a:xfrm>
            <a:off x="2917464" y="330613"/>
            <a:ext cx="58064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OmoType Std Book One" pitchFamily="2" charset="-18"/>
              </a:rPr>
              <a:t>crtamo taktilne karte, ali i sve druge taktilne grafike</a:t>
            </a:r>
          </a:p>
          <a:p>
            <a:endParaRPr lang="hr-HR" dirty="0">
              <a:latin typeface="OmoType Std Book One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OmoType Std Book One" pitchFamily="2" charset="-18"/>
              </a:rPr>
              <a:t>koristimo ga i za razonodu</a:t>
            </a:r>
          </a:p>
        </p:txBody>
      </p:sp>
      <p:pic>
        <p:nvPicPr>
          <p:cNvPr id="12" name="Grafika 11" descr="Slijep">
            <a:extLst>
              <a:ext uri="{FF2B5EF4-FFF2-40B4-BE49-F238E27FC236}">
                <a16:creationId xmlns:a16="http://schemas.microsoft.com/office/drawing/2014/main" id="{7787D598-E8BE-4836-A02E-84A7694E2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399" y="3619500"/>
            <a:ext cx="1229815" cy="122981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0B51799-49D6-4D9D-8731-3E03256CB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9431" y="1353479"/>
            <a:ext cx="4894170" cy="349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19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4"/>
          <p:cNvSpPr>
            <a:spLocks noChangeAspect="1"/>
          </p:cNvSpPr>
          <p:nvPr/>
        </p:nvSpPr>
        <p:spPr>
          <a:xfrm>
            <a:off x="5183313" y="632610"/>
            <a:ext cx="648000" cy="648000"/>
          </a:xfrm>
          <a:prstGeom prst="ellipse">
            <a:avLst/>
          </a:prstGeom>
          <a:solidFill>
            <a:srgbClr val="FF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moType Std Medium One" pitchFamily="2" charset="-18"/>
            </a:endParaRPr>
          </a:p>
        </p:txBody>
      </p:sp>
      <p:sp>
        <p:nvSpPr>
          <p:cNvPr id="370" name="Google Shape;370;p34"/>
          <p:cNvSpPr>
            <a:spLocks noChangeAspect="1"/>
          </p:cNvSpPr>
          <p:nvPr/>
        </p:nvSpPr>
        <p:spPr>
          <a:xfrm>
            <a:off x="7063350" y="632610"/>
            <a:ext cx="648000" cy="648000"/>
          </a:xfrm>
          <a:prstGeom prst="ellipse">
            <a:avLst/>
          </a:prstGeom>
          <a:solidFill>
            <a:srgbClr val="F67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moType Std Medium One" pitchFamily="2" charset="-18"/>
            </a:endParaRPr>
          </a:p>
        </p:txBody>
      </p:sp>
      <p:sp>
        <p:nvSpPr>
          <p:cNvPr id="371" name="Google Shape;371;p34"/>
          <p:cNvSpPr>
            <a:spLocks noChangeAspect="1"/>
          </p:cNvSpPr>
          <p:nvPr/>
        </p:nvSpPr>
        <p:spPr>
          <a:xfrm>
            <a:off x="3298446" y="706168"/>
            <a:ext cx="648000" cy="648000"/>
          </a:xfrm>
          <a:prstGeom prst="ellipse">
            <a:avLst/>
          </a:prstGeom>
          <a:solidFill>
            <a:srgbClr val="DD7E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moType Std Medium One" pitchFamily="2" charset="-18"/>
            </a:endParaRPr>
          </a:p>
        </p:txBody>
      </p:sp>
      <p:sp>
        <p:nvSpPr>
          <p:cNvPr id="375" name="Google Shape;375;p34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Alati koje koristimo za rad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377" name="Google Shape;377;p34"/>
          <p:cNvSpPr txBox="1">
            <a:spLocks noGrp="1"/>
          </p:cNvSpPr>
          <p:nvPr>
            <p:ph type="body" idx="2"/>
          </p:nvPr>
        </p:nvSpPr>
        <p:spPr>
          <a:xfrm>
            <a:off x="4951002" y="1234200"/>
            <a:ext cx="1789800" cy="13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1600" b="1" dirty="0">
                <a:solidFill>
                  <a:schemeClr val="tx1"/>
                </a:solidFill>
                <a:latin typeface="OmoType Std Medium One" pitchFamily="2" charset="-18"/>
              </a:rPr>
              <a:t>Inkscape</a:t>
            </a:r>
            <a:endParaRPr sz="1600" b="1" dirty="0">
              <a:solidFill>
                <a:schemeClr val="tx1"/>
              </a:solidFill>
              <a:latin typeface="OmoType Std Medium One" pitchFamily="2" charset="-18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1000" u="sng" dirty="0">
                <a:solidFill>
                  <a:schemeClr val="tx1"/>
                </a:solidFill>
                <a:latin typeface="OmoType Std Medium One" pitchFamily="2" charset="-18"/>
              </a:rPr>
              <a:t>Besplatan</a:t>
            </a:r>
            <a:r>
              <a:rPr lang="hr-HR" sz="1000" dirty="0">
                <a:solidFill>
                  <a:schemeClr val="tx1"/>
                </a:solidFill>
                <a:latin typeface="OmoType Std Medium One" pitchFamily="2" charset="-18"/>
              </a:rPr>
              <a:t> i otvorenog koda Inskcape je program za obradu vektorske grafike</a:t>
            </a:r>
            <a:endParaRPr sz="1000" dirty="0">
              <a:solidFill>
                <a:schemeClr val="tx1"/>
              </a:solidFill>
              <a:latin typeface="OmoType Std Medium One" pitchFamily="2" charset="-18"/>
            </a:endParaRPr>
          </a:p>
        </p:txBody>
      </p:sp>
      <p:sp>
        <p:nvSpPr>
          <p:cNvPr id="378" name="Google Shape;378;p34"/>
          <p:cNvSpPr txBox="1">
            <a:spLocks noGrp="1"/>
          </p:cNvSpPr>
          <p:nvPr>
            <p:ph type="body" idx="3"/>
          </p:nvPr>
        </p:nvSpPr>
        <p:spPr>
          <a:xfrm>
            <a:off x="6832679" y="1234200"/>
            <a:ext cx="1789800" cy="13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1600" b="1" dirty="0">
                <a:solidFill>
                  <a:schemeClr val="tx1"/>
                </a:solidFill>
                <a:latin typeface="OmoType Std Medium One" pitchFamily="2" charset="-18"/>
              </a:rPr>
              <a:t>Gimp</a:t>
            </a:r>
            <a:endParaRPr sz="1600" b="1" dirty="0">
              <a:solidFill>
                <a:schemeClr val="tx1"/>
              </a:solidFill>
              <a:latin typeface="OmoType Std Medium One" pitchFamily="2" charset="-18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1000" u="sng" dirty="0">
                <a:solidFill>
                  <a:schemeClr val="tx1"/>
                </a:solidFill>
                <a:latin typeface="OmoType Std Medium One" pitchFamily="2" charset="-18"/>
              </a:rPr>
              <a:t>Besplatan</a:t>
            </a:r>
            <a:r>
              <a:rPr lang="hr-HR" sz="1000" dirty="0">
                <a:solidFill>
                  <a:schemeClr val="tx1"/>
                </a:solidFill>
                <a:latin typeface="OmoType Std Medium One" pitchFamily="2" charset="-18"/>
              </a:rPr>
              <a:t> i otvorenog koda Gimp je program za obradu slika</a:t>
            </a:r>
            <a:endParaRPr sz="1000" dirty="0">
              <a:solidFill>
                <a:schemeClr val="tx1"/>
              </a:solidFill>
              <a:latin typeface="OmoType Std Medium One" pitchFamily="2" charset="-18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000" dirty="0">
              <a:solidFill>
                <a:schemeClr val="tx1"/>
              </a:solidFill>
              <a:latin typeface="OmoType Std Medium One" pitchFamily="2" charset="-18"/>
            </a:endParaRPr>
          </a:p>
        </p:txBody>
      </p:sp>
      <p:sp>
        <p:nvSpPr>
          <p:cNvPr id="380" name="Google Shape;380;p34"/>
          <p:cNvSpPr txBox="1">
            <a:spLocks noGrp="1"/>
          </p:cNvSpPr>
          <p:nvPr>
            <p:ph type="body" idx="1"/>
          </p:nvPr>
        </p:nvSpPr>
        <p:spPr>
          <a:xfrm>
            <a:off x="3064496" y="1269755"/>
            <a:ext cx="1789800" cy="13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1600" b="1" dirty="0">
                <a:solidFill>
                  <a:schemeClr val="tx1"/>
                </a:solidFill>
                <a:latin typeface="OmoType Std Medium One" pitchFamily="2" charset="-18"/>
              </a:rPr>
              <a:t>Scribus</a:t>
            </a:r>
            <a:endParaRPr sz="1600" b="1" dirty="0">
              <a:solidFill>
                <a:schemeClr val="tx1"/>
              </a:solidFill>
              <a:latin typeface="OmoType Std Medium One" pitchFamily="2" charset="-18"/>
            </a:endParaRPr>
          </a:p>
          <a:p>
            <a:pPr marL="0" lvl="0" indent="0">
              <a:buNone/>
            </a:pPr>
            <a:r>
              <a:rPr lang="hr-HR" sz="1000" u="sng" dirty="0">
                <a:solidFill>
                  <a:schemeClr val="tx1"/>
                </a:solidFill>
                <a:latin typeface="OmoType Std Medium One" pitchFamily="2" charset="-18"/>
              </a:rPr>
              <a:t>Besplatan</a:t>
            </a:r>
            <a:r>
              <a:rPr lang="hr-HR" sz="1000" dirty="0">
                <a:solidFill>
                  <a:schemeClr val="tx1"/>
                </a:solidFill>
                <a:latin typeface="OmoType Std Medium One" pitchFamily="2" charset="-18"/>
              </a:rPr>
              <a:t> i otvorenog koda Scribus je program za stvaranje tiskanih materijala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BC05D4B-F6D1-47EC-BA84-D9A8B5B97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681" y="738060"/>
            <a:ext cx="457264" cy="45726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BC2DA088-FE8A-406C-A8BA-3B3097F0F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446" y="812610"/>
            <a:ext cx="468000" cy="46800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64FF19BC-EA9A-4316-9AB8-9B6C11FB8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5350" y="738060"/>
            <a:ext cx="504000" cy="504000"/>
          </a:xfrm>
          <a:prstGeom prst="rect">
            <a:avLst/>
          </a:prstGeom>
        </p:spPr>
      </p:pic>
      <p:pic>
        <p:nvPicPr>
          <p:cNvPr id="4" name="Grafika 3" descr="Alat za rudarstvo">
            <a:extLst>
              <a:ext uri="{FF2B5EF4-FFF2-40B4-BE49-F238E27FC236}">
                <a16:creationId xmlns:a16="http://schemas.microsoft.com/office/drawing/2014/main" id="{F3BD6A34-90BE-4BC6-B6AB-BDCDB215D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625" y="3367263"/>
            <a:ext cx="1510700" cy="15107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0A5B904-AE83-4014-A5B4-02C706827D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6638" y="2987125"/>
            <a:ext cx="4878528" cy="1773239"/>
          </a:xfrm>
          <a:prstGeom prst="rect">
            <a:avLst/>
          </a:prstGeom>
        </p:spPr>
      </p:pic>
      <p:sp>
        <p:nvSpPr>
          <p:cNvPr id="17" name="TekstniOkvir 16">
            <a:extLst>
              <a:ext uri="{FF2B5EF4-FFF2-40B4-BE49-F238E27FC236}">
                <a16:creationId xmlns:a16="http://schemas.microsoft.com/office/drawing/2014/main" id="{EA6B4FE6-0F73-4D5D-B1E2-F8B41B644BA1}"/>
              </a:ext>
            </a:extLst>
          </p:cNvPr>
          <p:cNvSpPr txBox="1"/>
          <p:nvPr/>
        </p:nvSpPr>
        <p:spPr>
          <a:xfrm>
            <a:off x="3092485" y="268014"/>
            <a:ext cx="487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OmoType Std Medium One" pitchFamily="2" charset="0"/>
              </a:rPr>
              <a:t>Besplatni i otvorenog koda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5CE464A6-09D3-4876-B9BC-8EA08B798407}"/>
              </a:ext>
            </a:extLst>
          </p:cNvPr>
          <p:cNvSpPr txBox="1"/>
          <p:nvPr/>
        </p:nvSpPr>
        <p:spPr>
          <a:xfrm>
            <a:off x="3064496" y="2868791"/>
            <a:ext cx="487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latin typeface="OmoType Std Medium One" pitchFamily="2" charset="0"/>
              </a:rPr>
              <a:t>Affinity</a:t>
            </a:r>
            <a:r>
              <a:rPr lang="hr-HR" dirty="0">
                <a:latin typeface="OmoType Std Medium One" pitchFamily="2" charset="0"/>
              </a:rPr>
              <a:t> paket - plaćeno</a:t>
            </a:r>
          </a:p>
        </p:txBody>
      </p:sp>
      <p:sp>
        <p:nvSpPr>
          <p:cNvPr id="32" name="TekstniOkvir 31">
            <a:extLst>
              <a:ext uri="{FF2B5EF4-FFF2-40B4-BE49-F238E27FC236}">
                <a16:creationId xmlns:a16="http://schemas.microsoft.com/office/drawing/2014/main" id="{509DC489-3171-4AD4-A80E-6EEED9D06F6C}"/>
              </a:ext>
            </a:extLst>
          </p:cNvPr>
          <p:cNvSpPr txBox="1"/>
          <p:nvPr/>
        </p:nvSpPr>
        <p:spPr>
          <a:xfrm>
            <a:off x="5048132" y="4540323"/>
            <a:ext cx="487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OmoType Std Medium One" pitchFamily="2" charset="0"/>
              </a:rPr>
              <a:t>uskoro na </a:t>
            </a:r>
            <a:r>
              <a:rPr lang="hr-HR" dirty="0" err="1">
                <a:latin typeface="OmoType Std Medium One" pitchFamily="2" charset="0"/>
              </a:rPr>
              <a:t>Canvi</a:t>
            </a:r>
            <a:r>
              <a:rPr lang="hr-HR" dirty="0">
                <a:latin typeface="OmoType Std Medium One" pitchFamily="2" charset="0"/>
              </a:rPr>
              <a:t>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3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Um caruje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A0373DB-9E08-4458-9FD5-E09F6777A32C}"/>
              </a:ext>
            </a:extLst>
          </p:cNvPr>
          <p:cNvGrpSpPr/>
          <p:nvPr/>
        </p:nvGrpSpPr>
        <p:grpSpPr>
          <a:xfrm>
            <a:off x="2479983" y="763411"/>
            <a:ext cx="6605202" cy="504001"/>
            <a:chOff x="2457077" y="1269650"/>
            <a:chExt cx="6605202" cy="504001"/>
          </a:xfrm>
        </p:grpSpPr>
        <p:sp>
          <p:nvSpPr>
            <p:cNvPr id="43" name="Google Shape;535;p43">
              <a:extLst>
                <a:ext uri="{FF2B5EF4-FFF2-40B4-BE49-F238E27FC236}">
                  <a16:creationId xmlns:a16="http://schemas.microsoft.com/office/drawing/2014/main" id="{D92CDFA4-112C-45EE-86B3-F67F32721055}"/>
                </a:ext>
              </a:extLst>
            </p:cNvPr>
            <p:cNvSpPr/>
            <p:nvPr/>
          </p:nvSpPr>
          <p:spPr>
            <a:xfrm>
              <a:off x="2582279" y="1269650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hr-HR" b="1" dirty="0" err="1">
                  <a:latin typeface="OmoType Std Medium One" pitchFamily="2" charset="0"/>
                </a:rPr>
                <a:t>Touch</a:t>
              </a:r>
              <a:r>
                <a:rPr lang="hr-HR" b="1" dirty="0">
                  <a:latin typeface="OmoType Std Medium One" pitchFamily="2" charset="0"/>
                </a:rPr>
                <a:t> </a:t>
              </a:r>
              <a:r>
                <a:rPr lang="hr-HR" b="1" dirty="0" err="1">
                  <a:latin typeface="OmoType Std Medium One" pitchFamily="2" charset="0"/>
                </a:rPr>
                <a:t>Mapper</a:t>
              </a:r>
              <a:endParaRPr lang="pl-PL" sz="1600" b="1" dirty="0">
                <a:solidFill>
                  <a:schemeClr val="tx1"/>
                </a:solidFill>
                <a:latin typeface="OmoType Std Medium One" pitchFamily="2" charset="0"/>
                <a:ea typeface="Nunito Sans"/>
                <a:cs typeface="Nunito Sans"/>
                <a:sym typeface="Nunito Sans"/>
              </a:endParaRPr>
            </a:p>
          </p:txBody>
        </p:sp>
        <p:grpSp>
          <p:nvGrpSpPr>
            <p:cNvPr id="4" name="Grupa 3">
              <a:extLst>
                <a:ext uri="{FF2B5EF4-FFF2-40B4-BE49-F238E27FC236}">
                  <a16:creationId xmlns:a16="http://schemas.microsoft.com/office/drawing/2014/main" id="{BA0D4328-7B83-4D2C-8EFE-D85503EC4713}"/>
                </a:ext>
              </a:extLst>
            </p:cNvPr>
            <p:cNvGrpSpPr/>
            <p:nvPr/>
          </p:nvGrpSpPr>
          <p:grpSpPr>
            <a:xfrm>
              <a:off x="2457077" y="1269650"/>
              <a:ext cx="250400" cy="504001"/>
              <a:chOff x="2457077" y="1269650"/>
              <a:chExt cx="250400" cy="504001"/>
            </a:xfrm>
            <a:solidFill>
              <a:schemeClr val="accent1"/>
            </a:solidFill>
          </p:grpSpPr>
          <p:sp>
            <p:nvSpPr>
              <p:cNvPr id="2" name="Jednakokračni trokut 1">
                <a:extLst>
                  <a:ext uri="{FF2B5EF4-FFF2-40B4-BE49-F238E27FC236}">
                    <a16:creationId xmlns:a16="http://schemas.microsoft.com/office/drawing/2014/main" id="{E67C5DA9-39D1-4958-87A4-BEF1DDA9C195}"/>
                  </a:ext>
                </a:extLst>
              </p:cNvPr>
              <p:cNvSpPr/>
              <p:nvPr/>
            </p:nvSpPr>
            <p:spPr>
              <a:xfrm rot="5400000">
                <a:off x="2392877" y="1459052"/>
                <a:ext cx="504001" cy="125198"/>
              </a:xfrm>
              <a:prstGeom prst="triangle">
                <a:avLst>
                  <a:gd name="adj" fmla="val 48992"/>
                </a:avLst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  <p:sp>
            <p:nvSpPr>
              <p:cNvPr id="3" name="Pravokutnik 2">
                <a:extLst>
                  <a:ext uri="{FF2B5EF4-FFF2-40B4-BE49-F238E27FC236}">
                    <a16:creationId xmlns:a16="http://schemas.microsoft.com/office/drawing/2014/main" id="{F2F49B1A-4521-471D-A0D6-99FD201883B4}"/>
                  </a:ext>
                </a:extLst>
              </p:cNvPr>
              <p:cNvSpPr/>
              <p:nvPr/>
            </p:nvSpPr>
            <p:spPr>
              <a:xfrm>
                <a:off x="2457077" y="1269650"/>
                <a:ext cx="125200" cy="504000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B1957FE1-2640-499B-9B29-2BA2A61EE256}"/>
              </a:ext>
            </a:extLst>
          </p:cNvPr>
          <p:cNvGrpSpPr/>
          <p:nvPr/>
        </p:nvGrpSpPr>
        <p:grpSpPr>
          <a:xfrm>
            <a:off x="1036248" y="2805479"/>
            <a:ext cx="3535752" cy="360001"/>
            <a:chOff x="2582279" y="3476559"/>
            <a:chExt cx="6480000" cy="504003"/>
          </a:xfrm>
        </p:grpSpPr>
        <p:sp>
          <p:nvSpPr>
            <p:cNvPr id="530" name="Google Shape;530;p43"/>
            <p:cNvSpPr/>
            <p:nvPr/>
          </p:nvSpPr>
          <p:spPr>
            <a:xfrm>
              <a:off x="2582279" y="3476559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hr-HR" sz="1600" dirty="0">
                  <a:latin typeface="OmoType Std Book One" pitchFamily="2" charset="-18"/>
                </a:rPr>
                <a:t>ubrzava rad</a:t>
              </a:r>
              <a:endParaRPr sz="1600" dirty="0">
                <a:solidFill>
                  <a:schemeClr val="lt1"/>
                </a:solidFill>
                <a:latin typeface="OmoType Std Book One" pitchFamily="2" charset="-18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24" name="Jednakokračni trokut 23">
              <a:extLst>
                <a:ext uri="{FF2B5EF4-FFF2-40B4-BE49-F238E27FC236}">
                  <a16:creationId xmlns:a16="http://schemas.microsoft.com/office/drawing/2014/main" id="{B03756FD-5CD8-4843-9C57-7D1A0DAE2EE5}"/>
                </a:ext>
              </a:extLst>
            </p:cNvPr>
            <p:cNvSpPr/>
            <p:nvPr/>
          </p:nvSpPr>
          <p:spPr>
            <a:xfrm rot="5400000">
              <a:off x="2400333" y="3665962"/>
              <a:ext cx="504002" cy="125198"/>
            </a:xfrm>
            <a:prstGeom prst="triangle">
              <a:avLst>
                <a:gd name="adj" fmla="val 4899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grpSp>
        <p:nvGrpSpPr>
          <p:cNvPr id="6" name="Grupa 5">
            <a:extLst>
              <a:ext uri="{FF2B5EF4-FFF2-40B4-BE49-F238E27FC236}">
                <a16:creationId xmlns:a16="http://schemas.microsoft.com/office/drawing/2014/main" id="{2D41EB45-5E4D-40A6-BE24-E6A28F3C9494}"/>
              </a:ext>
            </a:extLst>
          </p:cNvPr>
          <p:cNvGrpSpPr/>
          <p:nvPr/>
        </p:nvGrpSpPr>
        <p:grpSpPr>
          <a:xfrm>
            <a:off x="1040238" y="1950983"/>
            <a:ext cx="3531762" cy="360000"/>
            <a:chOff x="2589733" y="2019679"/>
            <a:chExt cx="6480000" cy="504001"/>
          </a:xfrm>
        </p:grpSpPr>
        <p:sp>
          <p:nvSpPr>
            <p:cNvPr id="26" name="Google Shape;535;p43">
              <a:extLst>
                <a:ext uri="{FF2B5EF4-FFF2-40B4-BE49-F238E27FC236}">
                  <a16:creationId xmlns:a16="http://schemas.microsoft.com/office/drawing/2014/main" id="{4582C96A-077B-46C8-A211-23CF9E7816FC}"/>
                </a:ext>
              </a:extLst>
            </p:cNvPr>
            <p:cNvSpPr/>
            <p:nvPr/>
          </p:nvSpPr>
          <p:spPr>
            <a:xfrm>
              <a:off x="2589733" y="2019679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pl-PL" sz="1600" dirty="0">
                  <a:solidFill>
                    <a:schemeClr val="tx1"/>
                  </a:solidFill>
                  <a:latin typeface="OmoType Std Book One" pitchFamily="2" charset="-18"/>
                  <a:ea typeface="Nunito Sans"/>
                  <a:cs typeface="Nunito Sans"/>
                  <a:sym typeface="Nunito Sans"/>
                </a:rPr>
                <a:t>nije savršen</a:t>
              </a:r>
            </a:p>
          </p:txBody>
        </p:sp>
        <p:sp>
          <p:nvSpPr>
            <p:cNvPr id="28" name="Jednakokračni trokut 27">
              <a:extLst>
                <a:ext uri="{FF2B5EF4-FFF2-40B4-BE49-F238E27FC236}">
                  <a16:creationId xmlns:a16="http://schemas.microsoft.com/office/drawing/2014/main" id="{B05D09F3-23F0-4FD9-84D8-04501C12247C}"/>
                </a:ext>
              </a:extLst>
            </p:cNvPr>
            <p:cNvSpPr/>
            <p:nvPr/>
          </p:nvSpPr>
          <p:spPr>
            <a:xfrm rot="5400000">
              <a:off x="2400331" y="2209081"/>
              <a:ext cx="504001" cy="125198"/>
            </a:xfrm>
            <a:prstGeom prst="triangle">
              <a:avLst>
                <a:gd name="adj" fmla="val 4899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2FBB060-1475-4A83-9609-6F22175F275F}"/>
              </a:ext>
            </a:extLst>
          </p:cNvPr>
          <p:cNvGrpSpPr/>
          <p:nvPr/>
        </p:nvGrpSpPr>
        <p:grpSpPr>
          <a:xfrm>
            <a:off x="1036248" y="2383146"/>
            <a:ext cx="3531762" cy="360000"/>
            <a:chOff x="2589733" y="2019678"/>
            <a:chExt cx="6480000" cy="504001"/>
          </a:xfrm>
        </p:grpSpPr>
        <p:sp>
          <p:nvSpPr>
            <p:cNvPr id="31" name="Google Shape;535;p43">
              <a:extLst>
                <a:ext uri="{FF2B5EF4-FFF2-40B4-BE49-F238E27FC236}">
                  <a16:creationId xmlns:a16="http://schemas.microsoft.com/office/drawing/2014/main" id="{B50D6625-C83C-4135-94F7-9D37687D05D5}"/>
                </a:ext>
              </a:extLst>
            </p:cNvPr>
            <p:cNvSpPr/>
            <p:nvPr/>
          </p:nvSpPr>
          <p:spPr>
            <a:xfrm>
              <a:off x="2589733" y="2019679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pl-PL" sz="1600" dirty="0">
                  <a:solidFill>
                    <a:schemeClr val="tx1"/>
                  </a:solidFill>
                  <a:latin typeface="OmoType Std Book One" pitchFamily="2" charset="-18"/>
                  <a:ea typeface="Nunito Sans"/>
                  <a:cs typeface="Nunito Sans"/>
                  <a:sym typeface="Nunito Sans"/>
                </a:rPr>
                <a:t>potrebno je urediti detalje</a:t>
              </a:r>
            </a:p>
          </p:txBody>
        </p:sp>
        <p:sp>
          <p:nvSpPr>
            <p:cNvPr id="33" name="Jednakokračni trokut 32">
              <a:extLst>
                <a:ext uri="{FF2B5EF4-FFF2-40B4-BE49-F238E27FC236}">
                  <a16:creationId xmlns:a16="http://schemas.microsoft.com/office/drawing/2014/main" id="{0D11142B-A9C5-4AC2-B923-AF335642A8F7}"/>
                </a:ext>
              </a:extLst>
            </p:cNvPr>
            <p:cNvSpPr/>
            <p:nvPr/>
          </p:nvSpPr>
          <p:spPr>
            <a:xfrm rot="5400000">
              <a:off x="2400331" y="2209080"/>
              <a:ext cx="504001" cy="125198"/>
            </a:xfrm>
            <a:prstGeom prst="triangle">
              <a:avLst>
                <a:gd name="adj" fmla="val 48992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/>
            </a:p>
          </p:txBody>
        </p:sp>
      </p:grpSp>
      <p:sp>
        <p:nvSpPr>
          <p:cNvPr id="9" name="TekstniOkvir 8">
            <a:extLst>
              <a:ext uri="{FF2B5EF4-FFF2-40B4-BE49-F238E27FC236}">
                <a16:creationId xmlns:a16="http://schemas.microsoft.com/office/drawing/2014/main" id="{2FCB0A0C-C738-4CE4-A7A4-C853788C330B}"/>
              </a:ext>
            </a:extLst>
          </p:cNvPr>
          <p:cNvSpPr txBox="1"/>
          <p:nvPr/>
        </p:nvSpPr>
        <p:spPr>
          <a:xfrm>
            <a:off x="2807821" y="1370795"/>
            <a:ext cx="61017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altLang="sr-Latn-RS" dirty="0">
                <a:solidFill>
                  <a:prstClr val="black"/>
                </a:solidFill>
                <a:latin typeface="OmoType Std Book One" pitchFamily="2" charset="-18"/>
                <a:ea typeface="Calibri" panose="020F0502020204030204" pitchFamily="34" charset="0"/>
                <a:cs typeface="Arial" panose="020B0604020202020204" pitchFamily="34" charset="0"/>
              </a:rPr>
              <a:t>alat koji pomoću Google </a:t>
            </a:r>
            <a:r>
              <a:rPr lang="hr-HR" altLang="sr-Latn-RS" dirty="0" err="1">
                <a:solidFill>
                  <a:prstClr val="black"/>
                </a:solidFill>
                <a:latin typeface="OmoType Std Book One" pitchFamily="2" charset="-18"/>
                <a:ea typeface="Calibri" panose="020F0502020204030204" pitchFamily="34" charset="0"/>
                <a:cs typeface="Arial" panose="020B0604020202020204" pitchFamily="34" charset="0"/>
              </a:rPr>
              <a:t>mapsa</a:t>
            </a:r>
            <a:r>
              <a:rPr lang="hr-HR" altLang="sr-Latn-RS" dirty="0">
                <a:solidFill>
                  <a:prstClr val="black"/>
                </a:solidFill>
                <a:latin typeface="OmoType Std Book One" pitchFamily="2" charset="-18"/>
                <a:ea typeface="Calibri" panose="020F0502020204030204" pitchFamily="34" charset="0"/>
                <a:cs typeface="Arial" panose="020B0604020202020204" pitchFamily="34" charset="0"/>
              </a:rPr>
              <a:t> stvara taktilnu mapu ili mapu za 3D printer</a:t>
            </a:r>
          </a:p>
          <a:p>
            <a:endParaRPr lang="hr-HR" dirty="0">
              <a:latin typeface="OmoType Std Book One" pitchFamily="2" charset="-18"/>
            </a:endParaRPr>
          </a:p>
        </p:txBody>
      </p:sp>
      <p:pic>
        <p:nvPicPr>
          <p:cNvPr id="11" name="Grafika 10" descr="Mozak u glavi">
            <a:extLst>
              <a:ext uri="{FF2B5EF4-FFF2-40B4-BE49-F238E27FC236}">
                <a16:creationId xmlns:a16="http://schemas.microsoft.com/office/drawing/2014/main" id="{D75CFA1F-018F-41E2-9770-77454E7CE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030" y="3195383"/>
            <a:ext cx="1780551" cy="178055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469D30BE-1E82-4668-B892-89F9BA5E6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688" y="1810869"/>
            <a:ext cx="4785862" cy="323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94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2"/>
          <p:cNvSpPr txBox="1">
            <a:spLocks noGrp="1"/>
          </p:cNvSpPr>
          <p:nvPr>
            <p:ph type="ctrTitle"/>
          </p:nvPr>
        </p:nvSpPr>
        <p:spPr>
          <a:xfrm>
            <a:off x="217626" y="1339849"/>
            <a:ext cx="2330502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  <a:t>4. 3D printer i ostala tehnika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B45CCC3E-7204-447F-9E84-A227CBAC8B0A}"/>
              </a:ext>
            </a:extLst>
          </p:cNvPr>
          <p:cNvSpPr txBox="1"/>
          <p:nvPr/>
        </p:nvSpPr>
        <p:spPr>
          <a:xfrm>
            <a:off x="2606040" y="4558725"/>
            <a:ext cx="6484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latin typeface="OmoType Std Book One" pitchFamily="2" charset="-18"/>
              </a:rPr>
              <a:t>IZVOR: </a:t>
            </a:r>
            <a:br>
              <a:rPr lang="hr-HR" sz="800" dirty="0">
                <a:latin typeface="OmoType Std Book One" pitchFamily="2" charset="-18"/>
              </a:rPr>
            </a:br>
            <a:r>
              <a:rPr lang="hr-HR" sz="800" dirty="0">
                <a:latin typeface="OmoType Std Book One" pitchFamily="2" charset="-18"/>
              </a:rPr>
              <a:t>https://www.freepik.com/free-photo/top-view-laptop-with-lock-key_18492303.htm#query=top-view-laptop-with-lock-key&amp;position=1&amp;from_view=search&amp;track=sph</a:t>
            </a:r>
          </a:p>
        </p:txBody>
      </p:sp>
    </p:spTree>
    <p:extLst>
      <p:ext uri="{BB962C8B-B14F-4D97-AF65-F5344CB8AC3E}">
        <p14:creationId xmlns:p14="http://schemas.microsoft.com/office/powerpoint/2010/main" val="3934056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4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247696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3D printer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C496ED7B-7774-4FAD-815A-671B10882E22}"/>
              </a:ext>
            </a:extLst>
          </p:cNvPr>
          <p:cNvSpPr txBox="1"/>
          <p:nvPr/>
        </p:nvSpPr>
        <p:spPr>
          <a:xfrm>
            <a:off x="2669947" y="907149"/>
            <a:ext cx="3189876" cy="390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odličan alat</a:t>
            </a:r>
          </a:p>
          <a:p>
            <a:pPr marL="2857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koristiti se za izradu funkcionalnih pomagala</a:t>
            </a:r>
          </a:p>
          <a:p>
            <a:pPr marL="2857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ali i za razonodu</a:t>
            </a:r>
          </a:p>
          <a:p>
            <a:pPr marL="2857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printamo: natpise za vrata na brajici, kapice za ključeve, pomagala za rad u studiju</a:t>
            </a:r>
          </a:p>
          <a:p>
            <a:pPr marL="285750" lvl="2" indent="-28575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hr-HR" sz="1600" dirty="0">
                <a:latin typeface="OmoType Std Book One" pitchFamily="2" charset="-18"/>
              </a:rPr>
              <a:t>karte i pomagala za orijentaciju i kretanje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A3513F29-8E82-4D9A-9053-990DA90F269C}"/>
              </a:ext>
            </a:extLst>
          </p:cNvPr>
          <p:cNvGrpSpPr/>
          <p:nvPr/>
        </p:nvGrpSpPr>
        <p:grpSpPr>
          <a:xfrm>
            <a:off x="2482146" y="403149"/>
            <a:ext cx="6605202" cy="504001"/>
            <a:chOff x="2457077" y="1269650"/>
            <a:chExt cx="6605202" cy="504001"/>
          </a:xfrm>
        </p:grpSpPr>
        <p:sp>
          <p:nvSpPr>
            <p:cNvPr id="7" name="Google Shape;535;p43">
              <a:extLst>
                <a:ext uri="{FF2B5EF4-FFF2-40B4-BE49-F238E27FC236}">
                  <a16:creationId xmlns:a16="http://schemas.microsoft.com/office/drawing/2014/main" id="{08B0792B-60EE-44C6-A4AD-5AC17955C185}"/>
                </a:ext>
              </a:extLst>
            </p:cNvPr>
            <p:cNvSpPr/>
            <p:nvPr/>
          </p:nvSpPr>
          <p:spPr>
            <a:xfrm>
              <a:off x="2582279" y="1269650"/>
              <a:ext cx="6480000" cy="504000"/>
            </a:xfrm>
            <a:prstGeom prst="homePlate">
              <a:avLst>
                <a:gd name="adj" fmla="val 32030"/>
              </a:avLst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28575" dist="9525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82875" tIns="0" rIns="0" bIns="0" anchor="ctr" anchorCtr="0">
              <a:noAutofit/>
            </a:bodyPr>
            <a:lstStyle/>
            <a:p>
              <a:pPr lvl="0"/>
              <a:r>
                <a:rPr lang="pl-PL" sz="1600" dirty="0">
                  <a:solidFill>
                    <a:schemeClr val="tx1"/>
                  </a:solidFill>
                  <a:latin typeface="OmoType Std Black One" pitchFamily="2" charset="0"/>
                  <a:ea typeface="Nunito Sans"/>
                  <a:cs typeface="Nunito Sans"/>
                  <a:sym typeface="Nunito Sans"/>
                </a:rPr>
                <a:t>Ender 3 s1 pro</a:t>
              </a:r>
            </a:p>
          </p:txBody>
        </p:sp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5D953B24-58AB-4997-9FC5-14390ACD63FA}"/>
                </a:ext>
              </a:extLst>
            </p:cNvPr>
            <p:cNvGrpSpPr/>
            <p:nvPr/>
          </p:nvGrpSpPr>
          <p:grpSpPr>
            <a:xfrm>
              <a:off x="2457077" y="1269650"/>
              <a:ext cx="250400" cy="504001"/>
              <a:chOff x="2457077" y="1269650"/>
              <a:chExt cx="250400" cy="504001"/>
            </a:xfrm>
            <a:solidFill>
              <a:schemeClr val="accent1"/>
            </a:solidFill>
          </p:grpSpPr>
          <p:sp>
            <p:nvSpPr>
              <p:cNvPr id="9" name="Jednakokračni trokut 8">
                <a:extLst>
                  <a:ext uri="{FF2B5EF4-FFF2-40B4-BE49-F238E27FC236}">
                    <a16:creationId xmlns:a16="http://schemas.microsoft.com/office/drawing/2014/main" id="{F5DD4917-11C3-4CD3-AA54-969934F3A4FE}"/>
                  </a:ext>
                </a:extLst>
              </p:cNvPr>
              <p:cNvSpPr/>
              <p:nvPr/>
            </p:nvSpPr>
            <p:spPr>
              <a:xfrm rot="5400000">
                <a:off x="2392877" y="1459052"/>
                <a:ext cx="504001" cy="125198"/>
              </a:xfrm>
              <a:prstGeom prst="triangle">
                <a:avLst>
                  <a:gd name="adj" fmla="val 48992"/>
                </a:avLst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 dirty="0"/>
              </a:p>
            </p:txBody>
          </p:sp>
          <p:sp>
            <p:nvSpPr>
              <p:cNvPr id="10" name="Pravokutnik 9">
                <a:extLst>
                  <a:ext uri="{FF2B5EF4-FFF2-40B4-BE49-F238E27FC236}">
                    <a16:creationId xmlns:a16="http://schemas.microsoft.com/office/drawing/2014/main" id="{80FE2C23-A697-4B52-8B38-33CD807D9AE3}"/>
                  </a:ext>
                </a:extLst>
              </p:cNvPr>
              <p:cNvSpPr/>
              <p:nvPr/>
            </p:nvSpPr>
            <p:spPr>
              <a:xfrm>
                <a:off x="2457077" y="1269650"/>
                <a:ext cx="125200" cy="504000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</p:grpSp>
      </p:grpSp>
      <p:pic>
        <p:nvPicPr>
          <p:cNvPr id="3" name="Grafika 2" descr="Pisač">
            <a:extLst>
              <a:ext uri="{FF2B5EF4-FFF2-40B4-BE49-F238E27FC236}">
                <a16:creationId xmlns:a16="http://schemas.microsoft.com/office/drawing/2014/main" id="{94E0046D-A1AC-4D09-8F5D-8511E3BB7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360" y="3432106"/>
            <a:ext cx="1375150" cy="137515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57E14EB3-A24A-4EE3-B959-99D9CEEE7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9822" y="1072876"/>
            <a:ext cx="3312537" cy="383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66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888118F-CB2E-4904-873F-0EBE41F96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319" y="-98942"/>
            <a:ext cx="3657607" cy="1804420"/>
          </a:xfrm>
          <a:prstGeom prst="rect">
            <a:avLst/>
          </a:prstGeom>
        </p:spPr>
      </p:pic>
      <p:sp>
        <p:nvSpPr>
          <p:cNvPr id="375" name="Google Shape;375;p34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Alati koje koristimo za </a:t>
            </a:r>
            <a:r>
              <a:rPr lang="hr-HR" dirty="0" err="1">
                <a:solidFill>
                  <a:schemeClr val="tx1"/>
                </a:solidFill>
                <a:latin typeface="OmoType Std Black One" pitchFamily="2" charset="0"/>
              </a:rPr>
              <a:t>printanje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pic>
        <p:nvPicPr>
          <p:cNvPr id="4" name="Grafika 3" descr="Alat za rudarstvo">
            <a:extLst>
              <a:ext uri="{FF2B5EF4-FFF2-40B4-BE49-F238E27FC236}">
                <a16:creationId xmlns:a16="http://schemas.microsoft.com/office/drawing/2014/main" id="{F3BD6A34-90BE-4BC6-B6AB-BDCDB215D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8625" y="3367263"/>
            <a:ext cx="1510700" cy="1510700"/>
          </a:xfrm>
          <a:prstGeom prst="rect">
            <a:avLst/>
          </a:prstGeom>
        </p:spPr>
      </p:pic>
      <p:sp>
        <p:nvSpPr>
          <p:cNvPr id="31" name="TekstniOkvir 30">
            <a:extLst>
              <a:ext uri="{FF2B5EF4-FFF2-40B4-BE49-F238E27FC236}">
                <a16:creationId xmlns:a16="http://schemas.microsoft.com/office/drawing/2014/main" id="{5CE464A6-09D3-4876-B9BC-8EA08B798407}"/>
              </a:ext>
            </a:extLst>
          </p:cNvPr>
          <p:cNvSpPr txBox="1"/>
          <p:nvPr/>
        </p:nvSpPr>
        <p:spPr>
          <a:xfrm>
            <a:off x="2993613" y="1397701"/>
            <a:ext cx="4878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OmoType Std Medium One" pitchFamily="2" charset="0"/>
              </a:rPr>
              <a:t>besplatan za nastavnike i učenike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OmoType Std Medium One" pitchFamily="2" charset="0"/>
              </a:rPr>
              <a:t>jednogodišnja licenca koja se obnavlja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OmoType Std Medium One" pitchFamily="2" charset="0"/>
              </a:rPr>
              <a:t>dizajniramo natpise na brajici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OmoType Std Medium One" pitchFamily="2" charset="0"/>
              </a:rPr>
              <a:t>prilagođavamo postojeće 3D modele</a:t>
            </a:r>
          </a:p>
        </p:txBody>
      </p:sp>
      <p:sp>
        <p:nvSpPr>
          <p:cNvPr id="25" name="TekstniOkvir 24">
            <a:extLst>
              <a:ext uri="{FF2B5EF4-FFF2-40B4-BE49-F238E27FC236}">
                <a16:creationId xmlns:a16="http://schemas.microsoft.com/office/drawing/2014/main" id="{36ED630A-4BD7-446D-8A84-BE45BA2DED25}"/>
              </a:ext>
            </a:extLst>
          </p:cNvPr>
          <p:cNvSpPr txBox="1"/>
          <p:nvPr/>
        </p:nvSpPr>
        <p:spPr>
          <a:xfrm>
            <a:off x="3138924" y="2566000"/>
            <a:ext cx="487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OmoType Std Medium One" pitchFamily="2" charset="0"/>
              </a:rPr>
              <a:t>Repozitoriji 3D modela</a:t>
            </a: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2B011FC5-CD62-4F80-950E-16755583E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3614" y="2981658"/>
            <a:ext cx="2630878" cy="576706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22693290-3C8D-4355-9A5B-D7C12451BE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1907" y="2019777"/>
            <a:ext cx="2500467" cy="2500467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3B374D4C-C8B1-4BDF-9019-C22A336759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8626" y="2776417"/>
            <a:ext cx="920593" cy="920593"/>
          </a:xfrm>
          <a:prstGeom prst="rect">
            <a:avLst/>
          </a:prstGeom>
        </p:spPr>
      </p:pic>
      <p:sp>
        <p:nvSpPr>
          <p:cNvPr id="22" name="Pravokutnik 21">
            <a:extLst>
              <a:ext uri="{FF2B5EF4-FFF2-40B4-BE49-F238E27FC236}">
                <a16:creationId xmlns:a16="http://schemas.microsoft.com/office/drawing/2014/main" id="{CEC12EC0-EAFF-415C-B6D0-9D839A206714}"/>
              </a:ext>
            </a:extLst>
          </p:cNvPr>
          <p:cNvSpPr/>
          <p:nvPr/>
        </p:nvSpPr>
        <p:spPr>
          <a:xfrm>
            <a:off x="4572000" y="3434304"/>
            <a:ext cx="1117852" cy="138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3" name="TekstniOkvir 32">
            <a:extLst>
              <a:ext uri="{FF2B5EF4-FFF2-40B4-BE49-F238E27FC236}">
                <a16:creationId xmlns:a16="http://schemas.microsoft.com/office/drawing/2014/main" id="{C414D943-13ED-47E1-BA9A-F9BF008A89CE}"/>
              </a:ext>
            </a:extLst>
          </p:cNvPr>
          <p:cNvSpPr txBox="1"/>
          <p:nvPr/>
        </p:nvSpPr>
        <p:spPr>
          <a:xfrm>
            <a:off x="3185228" y="3800849"/>
            <a:ext cx="4878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OmoType Std Medium One" pitchFamily="2" charset="0"/>
              </a:rPr>
              <a:t>besplatni 3D modeli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OmoType Std Medium One" pitchFamily="2" charset="0"/>
              </a:rPr>
              <a:t>na </a:t>
            </a:r>
            <a:r>
              <a:rPr lang="hr-HR" dirty="0" err="1">
                <a:latin typeface="OmoType Std Medium One" pitchFamily="2" charset="0"/>
              </a:rPr>
              <a:t>Printables</a:t>
            </a:r>
            <a:r>
              <a:rPr lang="hr-HR" dirty="0">
                <a:latin typeface="OmoType Std Medium One" pitchFamily="2" charset="0"/>
              </a:rPr>
              <a:t> možete potvrditi status edukatora i dobiti pristup posebnoj sekciji</a:t>
            </a:r>
          </a:p>
        </p:txBody>
      </p:sp>
    </p:spTree>
    <p:extLst>
      <p:ext uri="{BB962C8B-B14F-4D97-AF65-F5344CB8AC3E}">
        <p14:creationId xmlns:p14="http://schemas.microsoft.com/office/powerpoint/2010/main" val="925423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5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Sadržaj: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5" name="Google Shape;531;p43">
            <a:extLst>
              <a:ext uri="{FF2B5EF4-FFF2-40B4-BE49-F238E27FC236}">
                <a16:creationId xmlns:a16="http://schemas.microsoft.com/office/drawing/2014/main" id="{5A037333-EEAC-48F8-89C7-729AA5A0EB35}"/>
              </a:ext>
            </a:extLst>
          </p:cNvPr>
          <p:cNvSpPr/>
          <p:nvPr/>
        </p:nvSpPr>
        <p:spPr>
          <a:xfrm>
            <a:off x="2582279" y="2888022"/>
            <a:ext cx="6480000" cy="504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4. </a:t>
            </a:r>
            <a:r>
              <a:rPr lang="hr-HR" sz="1600" dirty="0" err="1">
                <a:latin typeface="OmoType Std Book One" pitchFamily="2" charset="-18"/>
              </a:rPr>
              <a:t>Eron</a:t>
            </a:r>
            <a:r>
              <a:rPr lang="hr-HR" sz="1600" dirty="0">
                <a:latin typeface="OmoType Std Book One" pitchFamily="2" charset="-18"/>
              </a:rPr>
              <a:t> </a:t>
            </a:r>
            <a:r>
              <a:rPr lang="hr-HR" sz="1600" dirty="0" err="1">
                <a:latin typeface="OmoType Std Book One" pitchFamily="2" charset="-18"/>
              </a:rPr>
              <a:t>Moscarda</a:t>
            </a:r>
            <a:r>
              <a:rPr lang="hr-HR" sz="1600" dirty="0">
                <a:latin typeface="OmoType Std Book One" pitchFamily="2" charset="-18"/>
              </a:rPr>
              <a:t> – 3D printer i tehnička oprema</a:t>
            </a:r>
            <a:endParaRPr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6" name="Google Shape;532;p43">
            <a:extLst>
              <a:ext uri="{FF2B5EF4-FFF2-40B4-BE49-F238E27FC236}">
                <a16:creationId xmlns:a16="http://schemas.microsoft.com/office/drawing/2014/main" id="{CDECF018-7937-4BDF-82E9-249F6CF128EC}"/>
              </a:ext>
            </a:extLst>
          </p:cNvPr>
          <p:cNvSpPr/>
          <p:nvPr/>
        </p:nvSpPr>
        <p:spPr>
          <a:xfrm>
            <a:off x="2582279" y="2343793"/>
            <a:ext cx="6480000" cy="504000"/>
          </a:xfrm>
          <a:prstGeom prst="homePlate">
            <a:avLst>
              <a:gd name="adj" fmla="val 32030"/>
            </a:avLst>
          </a:prstGeom>
          <a:solidFill>
            <a:srgbClr val="EAE8E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3. </a:t>
            </a:r>
            <a:r>
              <a:rPr lang="hr-HR" sz="1600" dirty="0" err="1">
                <a:latin typeface="OmoType Std Book One" pitchFamily="2" charset="-18"/>
              </a:rPr>
              <a:t>Kiara</a:t>
            </a:r>
            <a:r>
              <a:rPr lang="hr-HR" sz="1600" dirty="0">
                <a:latin typeface="OmoType Std Book One" pitchFamily="2" charset="-18"/>
              </a:rPr>
              <a:t> Štefanac – grafički tablet i AI</a:t>
            </a:r>
            <a:endParaRPr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7" name="Google Shape;533;p43">
            <a:extLst>
              <a:ext uri="{FF2B5EF4-FFF2-40B4-BE49-F238E27FC236}">
                <a16:creationId xmlns:a16="http://schemas.microsoft.com/office/drawing/2014/main" id="{4FBC0426-A213-4131-8E40-EB78CD25DD6F}"/>
              </a:ext>
            </a:extLst>
          </p:cNvPr>
          <p:cNvSpPr/>
          <p:nvPr/>
        </p:nvSpPr>
        <p:spPr>
          <a:xfrm>
            <a:off x="2582279" y="1799564"/>
            <a:ext cx="6480000" cy="504000"/>
          </a:xfrm>
          <a:prstGeom prst="homePlate">
            <a:avLst>
              <a:gd name="adj" fmla="val 3203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2. </a:t>
            </a:r>
            <a:r>
              <a:rPr lang="pl-PL" sz="1600" dirty="0">
                <a:latin typeface="OmoType Std Book One" pitchFamily="2" charset="-18"/>
              </a:rPr>
              <a:t>Maja Šutalo – podcast i društvene mreže</a:t>
            </a:r>
            <a:endParaRPr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10" name="Google Shape;535;p43">
            <a:extLst>
              <a:ext uri="{FF2B5EF4-FFF2-40B4-BE49-F238E27FC236}">
                <a16:creationId xmlns:a16="http://schemas.microsoft.com/office/drawing/2014/main" id="{A4C02065-74AA-43CF-A5D2-FA11AA3162F9}"/>
              </a:ext>
            </a:extLst>
          </p:cNvPr>
          <p:cNvSpPr/>
          <p:nvPr/>
        </p:nvSpPr>
        <p:spPr>
          <a:xfrm>
            <a:off x="2582279" y="1269650"/>
            <a:ext cx="6480000" cy="504000"/>
          </a:xfrm>
          <a:prstGeom prst="homePlate">
            <a:avLst>
              <a:gd name="adj" fmla="val 32030"/>
            </a:avLst>
          </a:prstGeom>
          <a:solidFill>
            <a:srgbClr val="EAE8E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b="1" dirty="0">
                <a:latin typeface="OmoType Std Black One" pitchFamily="2" charset="0"/>
              </a:rPr>
              <a:t>1.</a:t>
            </a:r>
            <a:r>
              <a:rPr lang="hr-HR" sz="1600" dirty="0">
                <a:latin typeface="OmoType Std Book One" pitchFamily="2" charset="-18"/>
              </a:rPr>
              <a:t> Uvod</a:t>
            </a:r>
            <a:endParaRPr lang="hr-HR" sz="1600" dirty="0">
              <a:solidFill>
                <a:schemeClr val="dk2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  <p:sp>
        <p:nvSpPr>
          <p:cNvPr id="8" name="Google Shape;532;p43">
            <a:extLst>
              <a:ext uri="{FF2B5EF4-FFF2-40B4-BE49-F238E27FC236}">
                <a16:creationId xmlns:a16="http://schemas.microsoft.com/office/drawing/2014/main" id="{37EC77E8-DEAA-44C8-B905-67422DA9A75E}"/>
              </a:ext>
            </a:extLst>
          </p:cNvPr>
          <p:cNvSpPr/>
          <p:nvPr/>
        </p:nvSpPr>
        <p:spPr>
          <a:xfrm>
            <a:off x="2582279" y="3432251"/>
            <a:ext cx="6480000" cy="504000"/>
          </a:xfrm>
          <a:prstGeom prst="homePlate">
            <a:avLst>
              <a:gd name="adj" fmla="val 32030"/>
            </a:avLst>
          </a:prstGeom>
          <a:solidFill>
            <a:srgbClr val="EAE8E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82875" tIns="0" rIns="0" bIns="0" anchor="ctr" anchorCtr="0">
            <a:noAutofit/>
          </a:bodyPr>
          <a:lstStyle/>
          <a:p>
            <a:pPr lvl="0"/>
            <a:r>
              <a:rPr lang="hr-HR" sz="1600" dirty="0">
                <a:latin typeface="OmoType Std Black One" pitchFamily="2" charset="0"/>
              </a:rPr>
              <a:t>5. </a:t>
            </a:r>
            <a:r>
              <a:rPr lang="hr-HR" sz="1600" dirty="0">
                <a:latin typeface="OmoType Std Book One" pitchFamily="2" charset="-18"/>
              </a:rPr>
              <a:t>Pitanja</a:t>
            </a:r>
            <a:endParaRPr sz="1050" dirty="0">
              <a:solidFill>
                <a:schemeClr val="lt1"/>
              </a:solidFill>
              <a:latin typeface="OmoType Std Book One" pitchFamily="2" charset="-18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9"/>
          <p:cNvSpPr txBox="1">
            <a:spLocks noGrp="1"/>
          </p:cNvSpPr>
          <p:nvPr>
            <p:ph type="title"/>
          </p:nvPr>
        </p:nvSpPr>
        <p:spPr>
          <a:xfrm>
            <a:off x="458084" y="520700"/>
            <a:ext cx="3923415" cy="97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Hvala na sudjelovanju!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493" name="Google Shape;493;p39"/>
          <p:cNvSpPr txBox="1">
            <a:spLocks noGrp="1"/>
          </p:cNvSpPr>
          <p:nvPr>
            <p:ph type="body" idx="1"/>
          </p:nvPr>
        </p:nvSpPr>
        <p:spPr>
          <a:xfrm>
            <a:off x="458084" y="1526020"/>
            <a:ext cx="3671956" cy="33888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1800" dirty="0">
                <a:solidFill>
                  <a:schemeClr val="tx1"/>
                </a:solidFill>
                <a:latin typeface="OmoType Std Book One" pitchFamily="2" charset="-18"/>
              </a:rPr>
              <a:t>Ako imate dodatnih pitanja ili komentara možete nas kontaktirati:</a:t>
            </a:r>
            <a:br>
              <a:rPr lang="hr-HR" sz="1800" dirty="0">
                <a:solidFill>
                  <a:schemeClr val="tx1"/>
                </a:solidFill>
                <a:latin typeface="OmoType Std Book One" pitchFamily="2" charset="-18"/>
              </a:rPr>
            </a:br>
            <a:endParaRPr sz="1800" dirty="0">
              <a:solidFill>
                <a:schemeClr val="tx1"/>
              </a:solidFill>
              <a:latin typeface="OmoType Std Book One" pitchFamily="2" charset="-18"/>
            </a:endParaRPr>
          </a:p>
          <a:p>
            <a:pPr lvl="0">
              <a:lnSpc>
                <a:spcPct val="150000"/>
              </a:lnSpc>
            </a:pPr>
            <a:r>
              <a:rPr lang="hr-HR" sz="1800" dirty="0">
                <a:solidFill>
                  <a:schemeClr val="tx1"/>
                </a:solidFill>
                <a:latin typeface="OmoType Std Book One" pitchFamily="2" charset="-18"/>
              </a:rPr>
              <a:t>https://coovinkobek.hr/</a:t>
            </a:r>
          </a:p>
          <a:p>
            <a:pPr lvl="0">
              <a:lnSpc>
                <a:spcPct val="150000"/>
              </a:lnSpc>
            </a:pPr>
            <a:r>
              <a:rPr lang="hr-HR" sz="1800" dirty="0">
                <a:solidFill>
                  <a:schemeClr val="tx1"/>
                </a:solidFill>
                <a:latin typeface="OmoType Std Book One" pitchFamily="2" charset="-18"/>
              </a:rPr>
              <a:t>mirko.milak@skole.hr </a:t>
            </a:r>
            <a:endParaRPr sz="1800" dirty="0">
              <a:solidFill>
                <a:schemeClr val="tx1"/>
              </a:solidFill>
              <a:latin typeface="OmoType Std Book One" pitchFamily="2" charset="-18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44CDBA88-A026-4870-8018-165BF6F7206E}"/>
              </a:ext>
            </a:extLst>
          </p:cNvPr>
          <p:cNvSpPr txBox="1"/>
          <p:nvPr/>
        </p:nvSpPr>
        <p:spPr>
          <a:xfrm>
            <a:off x="4572000" y="4558725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latin typeface="OmoType Std Book One" pitchFamily="2" charset="-18"/>
              </a:rPr>
              <a:t>IZVOR: </a:t>
            </a:r>
            <a:br>
              <a:rPr lang="hr-HR" sz="800" dirty="0">
                <a:latin typeface="OmoType Std Book One" pitchFamily="2" charset="-18"/>
              </a:rPr>
            </a:br>
            <a:r>
              <a:rPr lang="hr-HR" sz="800" dirty="0">
                <a:latin typeface="OmoType Std Book One" pitchFamily="2" charset="-18"/>
              </a:rPr>
              <a:t>https://www.freepik.com/free-photo/boy-desk-with-cat-reading_7150694.htm#query=boy-desk-with-cat-reading&amp;position=0&amp;from_view=search&amp;track=sph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2"/>
          <p:cNvSpPr txBox="1">
            <a:spLocks noGrp="1"/>
          </p:cNvSpPr>
          <p:nvPr>
            <p:ph type="ctrTitle"/>
          </p:nvPr>
        </p:nvSpPr>
        <p:spPr>
          <a:xfrm>
            <a:off x="232495" y="1235771"/>
            <a:ext cx="2138998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b="1" dirty="0">
                <a:solidFill>
                  <a:schemeClr val="tx1"/>
                </a:solidFill>
                <a:latin typeface="OmoType Std Black One" pitchFamily="2" charset="0"/>
              </a:rPr>
              <a:t>1. UVOD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029436CD-9E4A-4B8B-91FA-90C1E25EFB73}"/>
              </a:ext>
            </a:extLst>
          </p:cNvPr>
          <p:cNvSpPr txBox="1"/>
          <p:nvPr/>
        </p:nvSpPr>
        <p:spPr>
          <a:xfrm>
            <a:off x="2667000" y="4744494"/>
            <a:ext cx="6416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solidFill>
                  <a:schemeClr val="bg1"/>
                </a:solidFill>
                <a:latin typeface="OmoType Std Book One" pitchFamily="2" charset="-18"/>
              </a:rPr>
              <a:t>IZVOR: </a:t>
            </a:r>
            <a:br>
              <a:rPr lang="hr-HR" sz="800" dirty="0">
                <a:solidFill>
                  <a:schemeClr val="bg1"/>
                </a:solidFill>
                <a:latin typeface="OmoType Std Book One" pitchFamily="2" charset="-18"/>
              </a:rPr>
            </a:br>
            <a:r>
              <a:rPr lang="hr-HR" sz="800" dirty="0">
                <a:solidFill>
                  <a:schemeClr val="bg1"/>
                </a:solidFill>
                <a:latin typeface="OmoType Std Book One" pitchFamily="2" charset="-18"/>
              </a:rPr>
              <a:t>https://www.slidescarnival.com/ulysses-free-presentation-template/1790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kstniOkvir 17">
            <a:extLst>
              <a:ext uri="{FF2B5EF4-FFF2-40B4-BE49-F238E27FC236}">
                <a16:creationId xmlns:a16="http://schemas.microsoft.com/office/drawing/2014/main" id="{A443DDD2-CA9C-44C1-BB46-64D8A4B86CF8}"/>
              </a:ext>
            </a:extLst>
          </p:cNvPr>
          <p:cNvSpPr txBox="1"/>
          <p:nvPr/>
        </p:nvSpPr>
        <p:spPr>
          <a:xfrm>
            <a:off x="121920" y="2741202"/>
            <a:ext cx="237318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>
                <a:latin typeface="OmoType Std Medium One" pitchFamily="2" charset="-18"/>
              </a:rPr>
              <a:t>Bek Vokali</a:t>
            </a:r>
          </a:p>
          <a:p>
            <a:pPr algn="ctr"/>
            <a:endParaRPr lang="hr-HR" sz="2800" dirty="0">
              <a:latin typeface="OmoType Std Medium One" pitchFamily="2" charset="-18"/>
            </a:endParaRPr>
          </a:p>
          <a:p>
            <a:pPr algn="ctr"/>
            <a:r>
              <a:rPr lang="hr-HR" sz="2000" dirty="0">
                <a:latin typeface="OmoType Std Medium One" pitchFamily="2" charset="-18"/>
              </a:rPr>
              <a:t>Multimedijska grupa Centra „Vinko Bek</a:t>
            </a:r>
            <a:r>
              <a:rPr lang="hr-HR" dirty="0">
                <a:latin typeface="OmoType Std Medium One" pitchFamily="2" charset="-18"/>
              </a:rPr>
              <a:t>”</a:t>
            </a:r>
          </a:p>
          <a:p>
            <a:pPr algn="ctr"/>
            <a:endParaRPr lang="hr-HR" dirty="0">
              <a:latin typeface="OmoType Std Medium One" pitchFamily="2" charset="-18"/>
              <a:cs typeface="Arial" panose="020B0604020202020204" pitchFamily="34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EA48FF8E-649B-4960-846B-59716DAB9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857" y="0"/>
            <a:ext cx="3428143" cy="514350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4E2527AF-2AC6-4321-858A-87F11D4C8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411" y="0"/>
            <a:ext cx="3428143" cy="51435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F7DABDCC-6198-499F-B925-334F983E7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" y="115454"/>
            <a:ext cx="2373187" cy="237318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 4">
            <a:extLst>
              <a:ext uri="{FF2B5EF4-FFF2-40B4-BE49-F238E27FC236}">
                <a16:creationId xmlns:a16="http://schemas.microsoft.com/office/drawing/2014/main" id="{FB3DD8AA-BC47-4383-95C6-5C9C64C09B82}"/>
              </a:ext>
            </a:extLst>
          </p:cNvPr>
          <p:cNvSpPr/>
          <p:nvPr/>
        </p:nvSpPr>
        <p:spPr>
          <a:xfrm>
            <a:off x="8960" y="1302048"/>
            <a:ext cx="2616117" cy="3823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7502394F-641E-4C79-9096-BC7B655558AC}"/>
              </a:ext>
            </a:extLst>
          </p:cNvPr>
          <p:cNvSpPr/>
          <p:nvPr/>
        </p:nvSpPr>
        <p:spPr>
          <a:xfrm>
            <a:off x="-14570" y="-60960"/>
            <a:ext cx="9173140" cy="14630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/>
          </p:nvPr>
        </p:nvSpPr>
        <p:spPr>
          <a:xfrm>
            <a:off x="68080" y="51220"/>
            <a:ext cx="2046300" cy="726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O nama: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A443DDD2-CA9C-44C1-BB46-64D8A4B86CF8}"/>
              </a:ext>
            </a:extLst>
          </p:cNvPr>
          <p:cNvSpPr txBox="1"/>
          <p:nvPr/>
        </p:nvSpPr>
        <p:spPr>
          <a:xfrm>
            <a:off x="4080973" y="224830"/>
            <a:ext cx="4941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>
                <a:latin typeface="OmoType Std Medium One" pitchFamily="2" charset="-18"/>
              </a:rPr>
              <a:t>Bek Vokali</a:t>
            </a:r>
          </a:p>
          <a:p>
            <a:pPr algn="ctr"/>
            <a:endParaRPr lang="hr-HR" sz="1800" dirty="0">
              <a:latin typeface="OmoType Std Medium One" pitchFamily="2" charset="-18"/>
            </a:endParaRPr>
          </a:p>
          <a:p>
            <a:r>
              <a:rPr lang="hr-HR" dirty="0">
                <a:latin typeface="OmoType Std Medium One" pitchFamily="2" charset="-18"/>
              </a:rPr>
              <a:t>Multimedijska grupa Centra „Vinko Bek”</a:t>
            </a:r>
          </a:p>
          <a:p>
            <a:endParaRPr lang="hr-HR" dirty="0">
              <a:latin typeface="OmoType Std Medium One" pitchFamily="2" charset="-18"/>
              <a:cs typeface="Arial" panose="020B0604020202020204" pitchFamily="34" charset="0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05AA674-4EF9-4ED8-B1E6-8F11C4054177}"/>
              </a:ext>
            </a:extLst>
          </p:cNvPr>
          <p:cNvSpPr txBox="1"/>
          <p:nvPr/>
        </p:nvSpPr>
        <p:spPr>
          <a:xfrm>
            <a:off x="4067638" y="1772113"/>
            <a:ext cx="1694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 err="1">
                <a:latin typeface="OmoType Std Black One" pitchFamily="2" charset="0"/>
              </a:rPr>
              <a:t>Kiara</a:t>
            </a:r>
            <a:endParaRPr lang="hr-HR" sz="2400" dirty="0">
              <a:latin typeface="OmoType Std Black One" pitchFamily="2" charset="0"/>
            </a:endParaRP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0C663F22-C801-458D-85F5-A93CF665D8D4}"/>
              </a:ext>
            </a:extLst>
          </p:cNvPr>
          <p:cNvSpPr txBox="1"/>
          <p:nvPr/>
        </p:nvSpPr>
        <p:spPr>
          <a:xfrm>
            <a:off x="6274713" y="1772113"/>
            <a:ext cx="1694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2400" dirty="0" err="1">
                <a:latin typeface="OmoType Std Black One" pitchFamily="2" charset="0"/>
              </a:rPr>
              <a:t>Eron</a:t>
            </a:r>
            <a:endParaRPr lang="hr-HR" sz="2400" dirty="0">
              <a:latin typeface="OmoType Std Black One" pitchFamily="2" charset="0"/>
            </a:endParaRPr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id="{69B8921A-03AC-4C1F-B743-23A667BAB246}"/>
              </a:ext>
            </a:extLst>
          </p:cNvPr>
          <p:cNvCxnSpPr>
            <a:cxnSpLocks/>
          </p:cNvCxnSpPr>
          <p:nvPr/>
        </p:nvCxnSpPr>
        <p:spPr>
          <a:xfrm>
            <a:off x="6025335" y="1660795"/>
            <a:ext cx="0" cy="33532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ka 3">
            <a:extLst>
              <a:ext uri="{FF2B5EF4-FFF2-40B4-BE49-F238E27FC236}">
                <a16:creationId xmlns:a16="http://schemas.microsoft.com/office/drawing/2014/main" id="{F7DABDCC-6198-499F-B925-334F983E7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191" y="126705"/>
            <a:ext cx="1143000" cy="1143000"/>
          </a:xfrm>
          <a:prstGeom prst="rect">
            <a:avLst/>
          </a:prstGeom>
        </p:spPr>
      </p:pic>
      <p:cxnSp>
        <p:nvCxnSpPr>
          <p:cNvPr id="19" name="Ravni poveznik 18">
            <a:extLst>
              <a:ext uri="{FF2B5EF4-FFF2-40B4-BE49-F238E27FC236}">
                <a16:creationId xmlns:a16="http://schemas.microsoft.com/office/drawing/2014/main" id="{346E8B64-83A0-4529-BB1C-9F9978CF65B2}"/>
              </a:ext>
            </a:extLst>
          </p:cNvPr>
          <p:cNvCxnSpPr>
            <a:cxnSpLocks/>
          </p:cNvCxnSpPr>
          <p:nvPr/>
        </p:nvCxnSpPr>
        <p:spPr>
          <a:xfrm>
            <a:off x="3132000" y="1685362"/>
            <a:ext cx="0" cy="33532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3ADC83B8-33AC-47BE-9607-FE13E98EF14C}"/>
              </a:ext>
            </a:extLst>
          </p:cNvPr>
          <p:cNvSpPr txBox="1"/>
          <p:nvPr/>
        </p:nvSpPr>
        <p:spPr>
          <a:xfrm>
            <a:off x="1174302" y="1815941"/>
            <a:ext cx="1694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>
                <a:latin typeface="OmoType Std Black One" pitchFamily="2" charset="0"/>
              </a:rPr>
              <a:t>Maja</a:t>
            </a:r>
          </a:p>
        </p:txBody>
      </p:sp>
      <p:cxnSp>
        <p:nvCxnSpPr>
          <p:cNvPr id="27" name="Ravni poveznik 26">
            <a:extLst>
              <a:ext uri="{FF2B5EF4-FFF2-40B4-BE49-F238E27FC236}">
                <a16:creationId xmlns:a16="http://schemas.microsoft.com/office/drawing/2014/main" id="{39C65A5F-4AE9-4D97-8841-7E845108AE9E}"/>
              </a:ext>
            </a:extLst>
          </p:cNvPr>
          <p:cNvCxnSpPr>
            <a:cxnSpLocks/>
          </p:cNvCxnSpPr>
          <p:nvPr/>
        </p:nvCxnSpPr>
        <p:spPr>
          <a:xfrm>
            <a:off x="331650" y="1685361"/>
            <a:ext cx="0" cy="33532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vni poveznik 27">
            <a:extLst>
              <a:ext uri="{FF2B5EF4-FFF2-40B4-BE49-F238E27FC236}">
                <a16:creationId xmlns:a16="http://schemas.microsoft.com/office/drawing/2014/main" id="{A4B4194D-9945-4692-903D-08217C3D84DD}"/>
              </a:ext>
            </a:extLst>
          </p:cNvPr>
          <p:cNvCxnSpPr>
            <a:cxnSpLocks/>
          </p:cNvCxnSpPr>
          <p:nvPr/>
        </p:nvCxnSpPr>
        <p:spPr>
          <a:xfrm>
            <a:off x="8905335" y="1772113"/>
            <a:ext cx="0" cy="335326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CB0449AF-C9FC-4754-86BD-EC863ABA9D9B}"/>
              </a:ext>
            </a:extLst>
          </p:cNvPr>
          <p:cNvSpPr txBox="1"/>
          <p:nvPr/>
        </p:nvSpPr>
        <p:spPr>
          <a:xfrm>
            <a:off x="594363" y="2571750"/>
            <a:ext cx="2353404" cy="2809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latin typeface="OmoType Std Medium One" pitchFamily="2" charset="-18"/>
              </a:rPr>
              <a:t>učenica 3. razreda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latin typeface="OmoType Std Medium One" pitchFamily="2" charset="-18"/>
              </a:rPr>
              <a:t>glas</a:t>
            </a:r>
            <a:br>
              <a:rPr lang="hr-HR" sz="2400" dirty="0">
                <a:latin typeface="OmoType Std Medium One" pitchFamily="2" charset="-18"/>
              </a:rPr>
            </a:br>
            <a:r>
              <a:rPr lang="hr-HR" sz="2400" dirty="0">
                <a:latin typeface="OmoType Std Medium One" pitchFamily="2" charset="-18"/>
              </a:rPr>
              <a:t>Beka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r-HR" sz="2400" dirty="0">
              <a:latin typeface="OmoType Std Medium One" pitchFamily="2" charset="-18"/>
            </a:endParaRP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5592169B-68C5-4BCF-B9D2-5FFB6DD26313}"/>
              </a:ext>
            </a:extLst>
          </p:cNvPr>
          <p:cNvSpPr txBox="1"/>
          <p:nvPr/>
        </p:nvSpPr>
        <p:spPr>
          <a:xfrm>
            <a:off x="3316234" y="2571750"/>
            <a:ext cx="2353404" cy="2809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latin typeface="OmoType Std Medium One" pitchFamily="2" charset="-18"/>
              </a:rPr>
              <a:t>učenica 3. razreda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latin typeface="OmoType Std Medium One" pitchFamily="2" charset="-18"/>
              </a:rPr>
              <a:t>kreativna snaga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r-HR" sz="2400" dirty="0">
              <a:latin typeface="OmoType Std Medium One" pitchFamily="2" charset="-18"/>
            </a:endParaRPr>
          </a:p>
        </p:txBody>
      </p:sp>
      <p:sp>
        <p:nvSpPr>
          <p:cNvPr id="32" name="TekstniOkvir 31">
            <a:extLst>
              <a:ext uri="{FF2B5EF4-FFF2-40B4-BE49-F238E27FC236}">
                <a16:creationId xmlns:a16="http://schemas.microsoft.com/office/drawing/2014/main" id="{05B0BF58-A9AE-483D-AFA6-9C9BEB8DB4D8}"/>
              </a:ext>
            </a:extLst>
          </p:cNvPr>
          <p:cNvSpPr txBox="1"/>
          <p:nvPr/>
        </p:nvSpPr>
        <p:spPr>
          <a:xfrm>
            <a:off x="6274713" y="2534742"/>
            <a:ext cx="235340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latin typeface="OmoType Std Medium One" pitchFamily="2" charset="-18"/>
              </a:rPr>
              <a:t>učenik 3. razreda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sz="2400" dirty="0">
                <a:latin typeface="OmoType Std Medium One" pitchFamily="2" charset="-18"/>
              </a:rPr>
              <a:t>glavni tehničar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dirty="0">
              <a:latin typeface="OmoType Std Medium One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476437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2"/>
          <p:cNvSpPr txBox="1">
            <a:spLocks noGrp="1"/>
          </p:cNvSpPr>
          <p:nvPr>
            <p:ph type="ctrTitle"/>
          </p:nvPr>
        </p:nvSpPr>
        <p:spPr>
          <a:xfrm>
            <a:off x="100786" y="0"/>
            <a:ext cx="2342693" cy="50444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hr-HR" sz="2000" b="1" dirty="0">
                <a:solidFill>
                  <a:schemeClr val="tx1"/>
                </a:solidFill>
                <a:latin typeface="OmoType Std Black One" pitchFamily="2" charset="0"/>
              </a:rPr>
              <a:t>2. DUB -</a:t>
            </a:r>
            <a:r>
              <a:rPr lang="pl-PL" sz="2000" b="1" dirty="0">
                <a:solidFill>
                  <a:schemeClr val="tx1"/>
                </a:solidFill>
                <a:latin typeface="OmoType Std Black One" pitchFamily="2" charset="0"/>
              </a:rPr>
              <a:t>Događaji u Beku</a:t>
            </a:r>
            <a:br>
              <a:rPr lang="pl-PL" sz="2000" b="1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pl-PL" sz="2000" b="1" dirty="0">
                <a:solidFill>
                  <a:schemeClr val="tx1"/>
                </a:solidFill>
                <a:latin typeface="OmoType Std Black One" pitchFamily="2" charset="0"/>
              </a:rPr>
              <a:t>- podcast koji daje glas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54B0F482-77B1-4FA8-9578-34374B6A5BD2}"/>
              </a:ext>
            </a:extLst>
          </p:cNvPr>
          <p:cNvSpPr txBox="1"/>
          <p:nvPr/>
        </p:nvSpPr>
        <p:spPr>
          <a:xfrm>
            <a:off x="2606040" y="4558725"/>
            <a:ext cx="6437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>
                <a:latin typeface="OmoType Std Book One" pitchFamily="2" charset="-18"/>
              </a:rPr>
              <a:t>IZVOR: </a:t>
            </a:r>
            <a:br>
              <a:rPr lang="hr-HR" sz="800" dirty="0">
                <a:latin typeface="OmoType Std Book One" pitchFamily="2" charset="-18"/>
              </a:rPr>
            </a:br>
            <a:r>
              <a:rPr lang="hr-HR" sz="800" dirty="0">
                <a:latin typeface="OmoType Std Book One" pitchFamily="2" charset="-18"/>
              </a:rPr>
              <a:t>https://www.freepik.com/free-photo/close-up-hand-taking-notes_12977098.htm#query=close-up-hand-taking-notes&amp;position=1&amp;from_view=search&amp;track=sph</a:t>
            </a:r>
          </a:p>
        </p:txBody>
      </p:sp>
    </p:spTree>
    <p:extLst>
      <p:ext uri="{BB962C8B-B14F-4D97-AF65-F5344CB8AC3E}">
        <p14:creationId xmlns:p14="http://schemas.microsoft.com/office/powerpoint/2010/main" val="2836400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I naš</a:t>
            </a:r>
            <a:br>
              <a:rPr lang="hr-HR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glas se </a:t>
            </a:r>
            <a:br>
              <a:rPr lang="hr-HR" dirty="0">
                <a:solidFill>
                  <a:schemeClr val="tx1"/>
                </a:solidFill>
                <a:latin typeface="OmoType Std Black One" pitchFamily="2" charset="0"/>
              </a:rPr>
            </a:br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čuje!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sp>
        <p:nvSpPr>
          <p:cNvPr id="186" name="Google Shape;186;p24"/>
          <p:cNvSpPr/>
          <p:nvPr/>
        </p:nvSpPr>
        <p:spPr>
          <a:xfrm rot="729144">
            <a:off x="4609883" y="231697"/>
            <a:ext cx="4431193" cy="3359741"/>
          </a:xfrm>
          <a:prstGeom prst="wedgeEllipseCallout">
            <a:avLst>
              <a:gd name="adj1" fmla="val -27327"/>
              <a:gd name="adj2" fmla="val 73982"/>
            </a:avLst>
          </a:prstGeom>
          <a:solidFill>
            <a:srgbClr val="F670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BCD4"/>
              </a:solidFill>
            </a:endParaRPr>
          </a:p>
        </p:txBody>
      </p:sp>
      <p:grpSp>
        <p:nvGrpSpPr>
          <p:cNvPr id="40" name="Google Shape;1352;p53">
            <a:extLst>
              <a:ext uri="{FF2B5EF4-FFF2-40B4-BE49-F238E27FC236}">
                <a16:creationId xmlns:a16="http://schemas.microsoft.com/office/drawing/2014/main" id="{9F8F9C68-3507-47BC-9255-81A2D8EFDA9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2791446" y="2013759"/>
            <a:ext cx="2442382" cy="2937018"/>
            <a:chOff x="4539787" y="1011032"/>
            <a:chExt cx="598958" cy="720261"/>
          </a:xfrm>
        </p:grpSpPr>
        <p:sp>
          <p:nvSpPr>
            <p:cNvPr id="41" name="Google Shape;1353;p53">
              <a:extLst>
                <a:ext uri="{FF2B5EF4-FFF2-40B4-BE49-F238E27FC236}">
                  <a16:creationId xmlns:a16="http://schemas.microsoft.com/office/drawing/2014/main" id="{8C986F4B-662C-4DFF-AE8A-27C4427C948E}"/>
                </a:ext>
              </a:extLst>
            </p:cNvPr>
            <p:cNvSpPr/>
            <p:nvPr/>
          </p:nvSpPr>
          <p:spPr>
            <a:xfrm>
              <a:off x="4849480" y="1011032"/>
              <a:ext cx="289264" cy="340491"/>
            </a:xfrm>
            <a:custGeom>
              <a:avLst/>
              <a:gdLst/>
              <a:ahLst/>
              <a:cxnLst/>
              <a:rect l="l" t="t" r="r" b="b"/>
              <a:pathLst>
                <a:path w="518" h="610" extrusionOk="0">
                  <a:moveTo>
                    <a:pt x="26" y="275"/>
                  </a:moveTo>
                  <a:cubicBezTo>
                    <a:pt x="36" y="275"/>
                    <a:pt x="45" y="280"/>
                    <a:pt x="51" y="287"/>
                  </a:cubicBezTo>
                  <a:cubicBezTo>
                    <a:pt x="61" y="299"/>
                    <a:pt x="66" y="315"/>
                    <a:pt x="65" y="332"/>
                  </a:cubicBezTo>
                  <a:cubicBezTo>
                    <a:pt x="66" y="350"/>
                    <a:pt x="61" y="366"/>
                    <a:pt x="51" y="377"/>
                  </a:cubicBezTo>
                  <a:cubicBezTo>
                    <a:pt x="45" y="384"/>
                    <a:pt x="36" y="389"/>
                    <a:pt x="26" y="389"/>
                  </a:cubicBezTo>
                  <a:cubicBezTo>
                    <a:pt x="16" y="389"/>
                    <a:pt x="7" y="384"/>
                    <a:pt x="0" y="376"/>
                  </a:cubicBezTo>
                  <a:cubicBezTo>
                    <a:pt x="0" y="603"/>
                    <a:pt x="0" y="603"/>
                    <a:pt x="0" y="603"/>
                  </a:cubicBezTo>
                  <a:cubicBezTo>
                    <a:pt x="0" y="607"/>
                    <a:pt x="5" y="610"/>
                    <a:pt x="9" y="609"/>
                  </a:cubicBezTo>
                  <a:cubicBezTo>
                    <a:pt x="244" y="532"/>
                    <a:pt x="244" y="532"/>
                    <a:pt x="244" y="532"/>
                  </a:cubicBezTo>
                  <a:cubicBezTo>
                    <a:pt x="245" y="532"/>
                    <a:pt x="247" y="532"/>
                    <a:pt x="248" y="532"/>
                  </a:cubicBezTo>
                  <a:cubicBezTo>
                    <a:pt x="250" y="533"/>
                    <a:pt x="252" y="534"/>
                    <a:pt x="253" y="537"/>
                  </a:cubicBezTo>
                  <a:cubicBezTo>
                    <a:pt x="256" y="543"/>
                    <a:pt x="257" y="548"/>
                    <a:pt x="253" y="554"/>
                  </a:cubicBezTo>
                  <a:cubicBezTo>
                    <a:pt x="251" y="557"/>
                    <a:pt x="248" y="560"/>
                    <a:pt x="245" y="563"/>
                  </a:cubicBezTo>
                  <a:cubicBezTo>
                    <a:pt x="237" y="572"/>
                    <a:pt x="240" y="584"/>
                    <a:pt x="252" y="589"/>
                  </a:cubicBezTo>
                  <a:cubicBezTo>
                    <a:pt x="263" y="593"/>
                    <a:pt x="276" y="592"/>
                    <a:pt x="287" y="588"/>
                  </a:cubicBezTo>
                  <a:cubicBezTo>
                    <a:pt x="299" y="584"/>
                    <a:pt x="310" y="578"/>
                    <a:pt x="317" y="568"/>
                  </a:cubicBezTo>
                  <a:cubicBezTo>
                    <a:pt x="323" y="557"/>
                    <a:pt x="318" y="545"/>
                    <a:pt x="306" y="543"/>
                  </a:cubicBezTo>
                  <a:cubicBezTo>
                    <a:pt x="303" y="542"/>
                    <a:pt x="299" y="541"/>
                    <a:pt x="295" y="540"/>
                  </a:cubicBezTo>
                  <a:cubicBezTo>
                    <a:pt x="288" y="538"/>
                    <a:pt x="286" y="533"/>
                    <a:pt x="285" y="526"/>
                  </a:cubicBezTo>
                  <a:cubicBezTo>
                    <a:pt x="284" y="524"/>
                    <a:pt x="285" y="521"/>
                    <a:pt x="287" y="520"/>
                  </a:cubicBezTo>
                  <a:cubicBezTo>
                    <a:pt x="287" y="519"/>
                    <a:pt x="288" y="518"/>
                    <a:pt x="289" y="518"/>
                  </a:cubicBezTo>
                  <a:cubicBezTo>
                    <a:pt x="505" y="448"/>
                    <a:pt x="505" y="448"/>
                    <a:pt x="505" y="448"/>
                  </a:cubicBezTo>
                  <a:cubicBezTo>
                    <a:pt x="507" y="447"/>
                    <a:pt x="509" y="445"/>
                    <a:pt x="509" y="442"/>
                  </a:cubicBezTo>
                  <a:cubicBezTo>
                    <a:pt x="518" y="313"/>
                    <a:pt x="487" y="155"/>
                    <a:pt x="341" y="81"/>
                  </a:cubicBezTo>
                  <a:cubicBezTo>
                    <a:pt x="224" y="22"/>
                    <a:pt x="108" y="0"/>
                    <a:pt x="7" y="2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7" y="280"/>
                    <a:pt x="16" y="275"/>
                    <a:pt x="26" y="275"/>
                  </a:cubicBez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354;p53">
              <a:extLst>
                <a:ext uri="{FF2B5EF4-FFF2-40B4-BE49-F238E27FC236}">
                  <a16:creationId xmlns:a16="http://schemas.microsoft.com/office/drawing/2014/main" id="{B7C59495-44EE-454A-A49E-FE86983C5D2F}"/>
                </a:ext>
              </a:extLst>
            </p:cNvPr>
            <p:cNvSpPr/>
            <p:nvPr/>
          </p:nvSpPr>
          <p:spPr>
            <a:xfrm>
              <a:off x="4599335" y="1012768"/>
              <a:ext cx="277094" cy="339188"/>
            </a:xfrm>
            <a:custGeom>
              <a:avLst/>
              <a:gdLst/>
              <a:ahLst/>
              <a:cxnLst/>
              <a:rect l="l" t="t" r="r" b="b"/>
              <a:pathLst>
                <a:path w="496" h="608" extrusionOk="0">
                  <a:moveTo>
                    <a:pt x="118" y="481"/>
                  </a:moveTo>
                  <a:cubicBezTo>
                    <a:pt x="121" y="472"/>
                    <a:pt x="128" y="464"/>
                    <a:pt x="137" y="461"/>
                  </a:cubicBezTo>
                  <a:cubicBezTo>
                    <a:pt x="151" y="455"/>
                    <a:pt x="168" y="455"/>
                    <a:pt x="184" y="461"/>
                  </a:cubicBezTo>
                  <a:cubicBezTo>
                    <a:pt x="201" y="466"/>
                    <a:pt x="215" y="476"/>
                    <a:pt x="222" y="488"/>
                  </a:cubicBezTo>
                  <a:cubicBezTo>
                    <a:pt x="228" y="497"/>
                    <a:pt x="229" y="507"/>
                    <a:pt x="226" y="516"/>
                  </a:cubicBezTo>
                  <a:cubicBezTo>
                    <a:pt x="223" y="526"/>
                    <a:pt x="216" y="533"/>
                    <a:pt x="206" y="536"/>
                  </a:cubicBezTo>
                  <a:cubicBezTo>
                    <a:pt x="421" y="606"/>
                    <a:pt x="421" y="606"/>
                    <a:pt x="421" y="606"/>
                  </a:cubicBezTo>
                  <a:cubicBezTo>
                    <a:pt x="426" y="608"/>
                    <a:pt x="430" y="605"/>
                    <a:pt x="430" y="600"/>
                  </a:cubicBezTo>
                  <a:cubicBezTo>
                    <a:pt x="430" y="353"/>
                    <a:pt x="430" y="353"/>
                    <a:pt x="430" y="353"/>
                  </a:cubicBezTo>
                  <a:cubicBezTo>
                    <a:pt x="430" y="352"/>
                    <a:pt x="430" y="351"/>
                    <a:pt x="431" y="350"/>
                  </a:cubicBezTo>
                  <a:cubicBezTo>
                    <a:pt x="432" y="347"/>
                    <a:pt x="434" y="346"/>
                    <a:pt x="437" y="345"/>
                  </a:cubicBezTo>
                  <a:cubicBezTo>
                    <a:pt x="443" y="345"/>
                    <a:pt x="449" y="345"/>
                    <a:pt x="453" y="351"/>
                  </a:cubicBezTo>
                  <a:cubicBezTo>
                    <a:pt x="455" y="354"/>
                    <a:pt x="457" y="358"/>
                    <a:pt x="459" y="361"/>
                  </a:cubicBezTo>
                  <a:cubicBezTo>
                    <a:pt x="465" y="371"/>
                    <a:pt x="478" y="373"/>
                    <a:pt x="486" y="363"/>
                  </a:cubicBezTo>
                  <a:cubicBezTo>
                    <a:pt x="493" y="354"/>
                    <a:pt x="496" y="341"/>
                    <a:pt x="496" y="329"/>
                  </a:cubicBezTo>
                  <a:cubicBezTo>
                    <a:pt x="496" y="317"/>
                    <a:pt x="493" y="304"/>
                    <a:pt x="486" y="295"/>
                  </a:cubicBezTo>
                  <a:cubicBezTo>
                    <a:pt x="478" y="286"/>
                    <a:pt x="465" y="287"/>
                    <a:pt x="459" y="297"/>
                  </a:cubicBezTo>
                  <a:cubicBezTo>
                    <a:pt x="457" y="300"/>
                    <a:pt x="455" y="304"/>
                    <a:pt x="453" y="307"/>
                  </a:cubicBezTo>
                  <a:cubicBezTo>
                    <a:pt x="449" y="313"/>
                    <a:pt x="443" y="313"/>
                    <a:pt x="437" y="313"/>
                  </a:cubicBezTo>
                  <a:cubicBezTo>
                    <a:pt x="434" y="313"/>
                    <a:pt x="432" y="311"/>
                    <a:pt x="431" y="309"/>
                  </a:cubicBezTo>
                  <a:cubicBezTo>
                    <a:pt x="430" y="308"/>
                    <a:pt x="430" y="307"/>
                    <a:pt x="430" y="305"/>
                  </a:cubicBezTo>
                  <a:cubicBezTo>
                    <a:pt x="430" y="7"/>
                    <a:pt x="430" y="7"/>
                    <a:pt x="430" y="7"/>
                  </a:cubicBezTo>
                  <a:cubicBezTo>
                    <a:pt x="430" y="3"/>
                    <a:pt x="427" y="0"/>
                    <a:pt x="423" y="0"/>
                  </a:cubicBezTo>
                  <a:cubicBezTo>
                    <a:pt x="346" y="5"/>
                    <a:pt x="279" y="23"/>
                    <a:pt x="231" y="49"/>
                  </a:cubicBezTo>
                  <a:cubicBezTo>
                    <a:pt x="64" y="136"/>
                    <a:pt x="15" y="299"/>
                    <a:pt x="3" y="405"/>
                  </a:cubicBezTo>
                  <a:cubicBezTo>
                    <a:pt x="0" y="431"/>
                    <a:pt x="7" y="453"/>
                    <a:pt x="14" y="472"/>
                  </a:cubicBezTo>
                  <a:cubicBezTo>
                    <a:pt x="15" y="473"/>
                    <a:pt x="16" y="475"/>
                    <a:pt x="18" y="475"/>
                  </a:cubicBezTo>
                  <a:cubicBezTo>
                    <a:pt x="122" y="509"/>
                    <a:pt x="122" y="509"/>
                    <a:pt x="122" y="509"/>
                  </a:cubicBezTo>
                  <a:cubicBezTo>
                    <a:pt x="117" y="501"/>
                    <a:pt x="115" y="490"/>
                    <a:pt x="118" y="481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355;p53">
              <a:extLst>
                <a:ext uri="{FF2B5EF4-FFF2-40B4-BE49-F238E27FC236}">
                  <a16:creationId xmlns:a16="http://schemas.microsoft.com/office/drawing/2014/main" id="{2A924578-21C6-4079-BC50-910CD2703150}"/>
                </a:ext>
              </a:extLst>
            </p:cNvPr>
            <p:cNvSpPr/>
            <p:nvPr/>
          </p:nvSpPr>
          <p:spPr>
            <a:xfrm>
              <a:off x="4539787" y="1276220"/>
              <a:ext cx="295350" cy="349606"/>
            </a:xfrm>
            <a:custGeom>
              <a:avLst/>
              <a:gdLst/>
              <a:ahLst/>
              <a:cxnLst/>
              <a:rect l="l" t="t" r="r" b="b"/>
              <a:pathLst>
                <a:path w="529" h="627" extrusionOk="0">
                  <a:moveTo>
                    <a:pt x="313" y="412"/>
                  </a:moveTo>
                  <a:cubicBezTo>
                    <a:pt x="306" y="406"/>
                    <a:pt x="301" y="397"/>
                    <a:pt x="300" y="387"/>
                  </a:cubicBezTo>
                  <a:cubicBezTo>
                    <a:pt x="299" y="373"/>
                    <a:pt x="305" y="357"/>
                    <a:pt x="315" y="343"/>
                  </a:cubicBezTo>
                  <a:cubicBezTo>
                    <a:pt x="325" y="329"/>
                    <a:pt x="339" y="319"/>
                    <a:pt x="353" y="315"/>
                  </a:cubicBezTo>
                  <a:cubicBezTo>
                    <a:pt x="362" y="313"/>
                    <a:pt x="372" y="314"/>
                    <a:pt x="380" y="320"/>
                  </a:cubicBezTo>
                  <a:cubicBezTo>
                    <a:pt x="388" y="326"/>
                    <a:pt x="393" y="335"/>
                    <a:pt x="394" y="345"/>
                  </a:cubicBezTo>
                  <a:cubicBezTo>
                    <a:pt x="527" y="162"/>
                    <a:pt x="527" y="162"/>
                    <a:pt x="527" y="162"/>
                  </a:cubicBezTo>
                  <a:cubicBezTo>
                    <a:pt x="529" y="159"/>
                    <a:pt x="528" y="153"/>
                    <a:pt x="523" y="152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7" y="75"/>
                    <a:pt x="286" y="75"/>
                    <a:pt x="285" y="74"/>
                  </a:cubicBezTo>
                  <a:cubicBezTo>
                    <a:pt x="284" y="72"/>
                    <a:pt x="282" y="70"/>
                    <a:pt x="283" y="67"/>
                  </a:cubicBezTo>
                  <a:cubicBezTo>
                    <a:pt x="285" y="61"/>
                    <a:pt x="287" y="55"/>
                    <a:pt x="294" y="53"/>
                  </a:cubicBezTo>
                  <a:cubicBezTo>
                    <a:pt x="297" y="52"/>
                    <a:pt x="301" y="52"/>
                    <a:pt x="305" y="51"/>
                  </a:cubicBezTo>
                  <a:cubicBezTo>
                    <a:pt x="317" y="48"/>
                    <a:pt x="322" y="36"/>
                    <a:pt x="315" y="26"/>
                  </a:cubicBezTo>
                  <a:cubicBezTo>
                    <a:pt x="309" y="16"/>
                    <a:pt x="297" y="9"/>
                    <a:pt x="286" y="6"/>
                  </a:cubicBezTo>
                  <a:cubicBezTo>
                    <a:pt x="274" y="2"/>
                    <a:pt x="261" y="0"/>
                    <a:pt x="250" y="5"/>
                  </a:cubicBezTo>
                  <a:cubicBezTo>
                    <a:pt x="239" y="9"/>
                    <a:pt x="236" y="22"/>
                    <a:pt x="244" y="31"/>
                  </a:cubicBezTo>
                  <a:cubicBezTo>
                    <a:pt x="246" y="34"/>
                    <a:pt x="249" y="37"/>
                    <a:pt x="252" y="40"/>
                  </a:cubicBezTo>
                  <a:cubicBezTo>
                    <a:pt x="256" y="45"/>
                    <a:pt x="254" y="51"/>
                    <a:pt x="252" y="57"/>
                  </a:cubicBezTo>
                  <a:cubicBezTo>
                    <a:pt x="251" y="59"/>
                    <a:pt x="249" y="61"/>
                    <a:pt x="246" y="61"/>
                  </a:cubicBezTo>
                  <a:cubicBezTo>
                    <a:pt x="245" y="61"/>
                    <a:pt x="244" y="61"/>
                    <a:pt x="243" y="61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36" y="26"/>
                    <a:pt x="131" y="30"/>
                    <a:pt x="132" y="35"/>
                  </a:cubicBezTo>
                  <a:cubicBezTo>
                    <a:pt x="132" y="38"/>
                    <a:pt x="132" y="41"/>
                    <a:pt x="132" y="44"/>
                  </a:cubicBezTo>
                  <a:cubicBezTo>
                    <a:pt x="125" y="99"/>
                    <a:pt x="5" y="184"/>
                    <a:pt x="2" y="244"/>
                  </a:cubicBezTo>
                  <a:cubicBezTo>
                    <a:pt x="0" y="285"/>
                    <a:pt x="82" y="301"/>
                    <a:pt x="96" y="329"/>
                  </a:cubicBezTo>
                  <a:cubicBezTo>
                    <a:pt x="103" y="341"/>
                    <a:pt x="85" y="368"/>
                    <a:pt x="87" y="384"/>
                  </a:cubicBezTo>
                  <a:cubicBezTo>
                    <a:pt x="88" y="398"/>
                    <a:pt x="128" y="414"/>
                    <a:pt x="128" y="414"/>
                  </a:cubicBezTo>
                  <a:cubicBezTo>
                    <a:pt x="128" y="414"/>
                    <a:pt x="99" y="441"/>
                    <a:pt x="98" y="453"/>
                  </a:cubicBezTo>
                  <a:cubicBezTo>
                    <a:pt x="97" y="468"/>
                    <a:pt x="124" y="491"/>
                    <a:pt x="125" y="506"/>
                  </a:cubicBezTo>
                  <a:cubicBezTo>
                    <a:pt x="125" y="521"/>
                    <a:pt x="101" y="558"/>
                    <a:pt x="112" y="598"/>
                  </a:cubicBezTo>
                  <a:cubicBezTo>
                    <a:pt x="119" y="621"/>
                    <a:pt x="149" y="627"/>
                    <a:pt x="186" y="626"/>
                  </a:cubicBezTo>
                  <a:cubicBezTo>
                    <a:pt x="188" y="626"/>
                    <a:pt x="190" y="625"/>
                    <a:pt x="191" y="624"/>
                  </a:cubicBezTo>
                  <a:cubicBezTo>
                    <a:pt x="342" y="417"/>
                    <a:pt x="342" y="417"/>
                    <a:pt x="342" y="417"/>
                  </a:cubicBezTo>
                  <a:cubicBezTo>
                    <a:pt x="332" y="420"/>
                    <a:pt x="322" y="418"/>
                    <a:pt x="313" y="412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356;p53">
              <a:extLst>
                <a:ext uri="{FF2B5EF4-FFF2-40B4-BE49-F238E27FC236}">
                  <a16:creationId xmlns:a16="http://schemas.microsoft.com/office/drawing/2014/main" id="{90F703AF-8DC2-4183-A27A-2F012B0ACD6F}"/>
                </a:ext>
              </a:extLst>
            </p:cNvPr>
            <p:cNvSpPr/>
            <p:nvPr/>
          </p:nvSpPr>
          <p:spPr>
            <a:xfrm>
              <a:off x="4854479" y="1272314"/>
              <a:ext cx="277529" cy="353078"/>
            </a:xfrm>
            <a:custGeom>
              <a:avLst/>
              <a:gdLst/>
              <a:ahLst/>
              <a:cxnLst/>
              <a:rect l="l" t="t" r="r" b="b"/>
              <a:pathLst>
                <a:path w="497" h="633" extrusionOk="0">
                  <a:moveTo>
                    <a:pt x="326" y="81"/>
                  </a:moveTo>
                  <a:cubicBezTo>
                    <a:pt x="328" y="91"/>
                    <a:pt x="327" y="101"/>
                    <a:pt x="322" y="109"/>
                  </a:cubicBezTo>
                  <a:cubicBezTo>
                    <a:pt x="314" y="122"/>
                    <a:pt x="300" y="131"/>
                    <a:pt x="284" y="136"/>
                  </a:cubicBezTo>
                  <a:cubicBezTo>
                    <a:pt x="267" y="142"/>
                    <a:pt x="250" y="142"/>
                    <a:pt x="237" y="137"/>
                  </a:cubicBezTo>
                  <a:cubicBezTo>
                    <a:pt x="227" y="133"/>
                    <a:pt x="220" y="126"/>
                    <a:pt x="217" y="117"/>
                  </a:cubicBezTo>
                  <a:cubicBezTo>
                    <a:pt x="214" y="107"/>
                    <a:pt x="216" y="97"/>
                    <a:pt x="222" y="88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2" y="160"/>
                    <a:pt x="0" y="165"/>
                    <a:pt x="3" y="168"/>
                  </a:cubicBezTo>
                  <a:cubicBezTo>
                    <a:pt x="148" y="368"/>
                    <a:pt x="148" y="368"/>
                    <a:pt x="148" y="368"/>
                  </a:cubicBezTo>
                  <a:cubicBezTo>
                    <a:pt x="149" y="369"/>
                    <a:pt x="149" y="370"/>
                    <a:pt x="150" y="372"/>
                  </a:cubicBezTo>
                  <a:cubicBezTo>
                    <a:pt x="150" y="374"/>
                    <a:pt x="149" y="377"/>
                    <a:pt x="147" y="378"/>
                  </a:cubicBezTo>
                  <a:cubicBezTo>
                    <a:pt x="142" y="382"/>
                    <a:pt x="137" y="386"/>
                    <a:pt x="131" y="383"/>
                  </a:cubicBezTo>
                  <a:cubicBezTo>
                    <a:pt x="127" y="382"/>
                    <a:pt x="124" y="380"/>
                    <a:pt x="120" y="379"/>
                  </a:cubicBezTo>
                  <a:cubicBezTo>
                    <a:pt x="109" y="374"/>
                    <a:pt x="98" y="381"/>
                    <a:pt x="97" y="393"/>
                  </a:cubicBezTo>
                  <a:cubicBezTo>
                    <a:pt x="96" y="404"/>
                    <a:pt x="102" y="417"/>
                    <a:pt x="109" y="426"/>
                  </a:cubicBezTo>
                  <a:cubicBezTo>
                    <a:pt x="116" y="436"/>
                    <a:pt x="126" y="445"/>
                    <a:pt x="137" y="448"/>
                  </a:cubicBezTo>
                  <a:cubicBezTo>
                    <a:pt x="149" y="451"/>
                    <a:pt x="159" y="443"/>
                    <a:pt x="158" y="431"/>
                  </a:cubicBezTo>
                  <a:cubicBezTo>
                    <a:pt x="158" y="427"/>
                    <a:pt x="157" y="423"/>
                    <a:pt x="157" y="419"/>
                  </a:cubicBezTo>
                  <a:cubicBezTo>
                    <a:pt x="156" y="412"/>
                    <a:pt x="161" y="408"/>
                    <a:pt x="167" y="405"/>
                  </a:cubicBezTo>
                  <a:cubicBezTo>
                    <a:pt x="169" y="403"/>
                    <a:pt x="171" y="404"/>
                    <a:pt x="174" y="405"/>
                  </a:cubicBezTo>
                  <a:cubicBezTo>
                    <a:pt x="175" y="405"/>
                    <a:pt x="176" y="406"/>
                    <a:pt x="176" y="407"/>
                  </a:cubicBezTo>
                  <a:cubicBezTo>
                    <a:pt x="336" y="627"/>
                    <a:pt x="336" y="627"/>
                    <a:pt x="336" y="627"/>
                  </a:cubicBezTo>
                  <a:cubicBezTo>
                    <a:pt x="340" y="633"/>
                    <a:pt x="349" y="630"/>
                    <a:pt x="348" y="623"/>
                  </a:cubicBezTo>
                  <a:cubicBezTo>
                    <a:pt x="345" y="577"/>
                    <a:pt x="342" y="510"/>
                    <a:pt x="356" y="414"/>
                  </a:cubicBezTo>
                  <a:cubicBezTo>
                    <a:pt x="372" y="311"/>
                    <a:pt x="417" y="234"/>
                    <a:pt x="461" y="143"/>
                  </a:cubicBezTo>
                  <a:cubicBezTo>
                    <a:pt x="475" y="114"/>
                    <a:pt x="489" y="66"/>
                    <a:pt x="497" y="9"/>
                  </a:cubicBezTo>
                  <a:cubicBezTo>
                    <a:pt x="497" y="4"/>
                    <a:pt x="493" y="0"/>
                    <a:pt x="488" y="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15" y="64"/>
                    <a:pt x="322" y="72"/>
                    <a:pt x="326" y="8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357;p53">
              <a:extLst>
                <a:ext uri="{FF2B5EF4-FFF2-40B4-BE49-F238E27FC236}">
                  <a16:creationId xmlns:a16="http://schemas.microsoft.com/office/drawing/2014/main" id="{D0E39B41-B21D-4461-AA03-3C37D7F4EEB6}"/>
                </a:ext>
              </a:extLst>
            </p:cNvPr>
            <p:cNvSpPr/>
            <p:nvPr/>
          </p:nvSpPr>
          <p:spPr>
            <a:xfrm>
              <a:off x="4661491" y="1370403"/>
              <a:ext cx="388584" cy="360890"/>
            </a:xfrm>
            <a:custGeom>
              <a:avLst/>
              <a:gdLst/>
              <a:ahLst/>
              <a:cxnLst/>
              <a:rect l="l" t="t" r="r" b="b"/>
              <a:pathLst>
                <a:path w="696" h="647" extrusionOk="0">
                  <a:moveTo>
                    <a:pt x="506" y="283"/>
                  </a:moveTo>
                  <a:cubicBezTo>
                    <a:pt x="498" y="289"/>
                    <a:pt x="488" y="291"/>
                    <a:pt x="478" y="288"/>
                  </a:cubicBezTo>
                  <a:cubicBezTo>
                    <a:pt x="464" y="285"/>
                    <a:pt x="451" y="275"/>
                    <a:pt x="441" y="261"/>
                  </a:cubicBezTo>
                  <a:cubicBezTo>
                    <a:pt x="430" y="246"/>
                    <a:pt x="425" y="231"/>
                    <a:pt x="426" y="216"/>
                  </a:cubicBezTo>
                  <a:cubicBezTo>
                    <a:pt x="427" y="206"/>
                    <a:pt x="432" y="197"/>
                    <a:pt x="439" y="192"/>
                  </a:cubicBezTo>
                  <a:cubicBezTo>
                    <a:pt x="447" y="186"/>
                    <a:pt x="458" y="184"/>
                    <a:pt x="468" y="187"/>
                  </a:cubicBezTo>
                  <a:cubicBezTo>
                    <a:pt x="334" y="4"/>
                    <a:pt x="334" y="4"/>
                    <a:pt x="334" y="4"/>
                  </a:cubicBezTo>
                  <a:cubicBezTo>
                    <a:pt x="332" y="0"/>
                    <a:pt x="326" y="0"/>
                    <a:pt x="324" y="4"/>
                  </a:cubicBezTo>
                  <a:cubicBezTo>
                    <a:pt x="178" y="204"/>
                    <a:pt x="178" y="204"/>
                    <a:pt x="178" y="204"/>
                  </a:cubicBezTo>
                  <a:cubicBezTo>
                    <a:pt x="178" y="205"/>
                    <a:pt x="177" y="205"/>
                    <a:pt x="176" y="206"/>
                  </a:cubicBezTo>
                  <a:cubicBezTo>
                    <a:pt x="173" y="207"/>
                    <a:pt x="171" y="207"/>
                    <a:pt x="169" y="206"/>
                  </a:cubicBezTo>
                  <a:cubicBezTo>
                    <a:pt x="163" y="202"/>
                    <a:pt x="159" y="199"/>
                    <a:pt x="159" y="192"/>
                  </a:cubicBezTo>
                  <a:cubicBezTo>
                    <a:pt x="159" y="188"/>
                    <a:pt x="160" y="184"/>
                    <a:pt x="160" y="180"/>
                  </a:cubicBezTo>
                  <a:cubicBezTo>
                    <a:pt x="161" y="168"/>
                    <a:pt x="151" y="159"/>
                    <a:pt x="139" y="162"/>
                  </a:cubicBezTo>
                  <a:cubicBezTo>
                    <a:pt x="128" y="165"/>
                    <a:pt x="118" y="174"/>
                    <a:pt x="111" y="184"/>
                  </a:cubicBezTo>
                  <a:cubicBezTo>
                    <a:pt x="104" y="194"/>
                    <a:pt x="98" y="206"/>
                    <a:pt x="99" y="218"/>
                  </a:cubicBezTo>
                  <a:cubicBezTo>
                    <a:pt x="100" y="230"/>
                    <a:pt x="111" y="236"/>
                    <a:pt x="122" y="232"/>
                  </a:cubicBezTo>
                  <a:cubicBezTo>
                    <a:pt x="126" y="230"/>
                    <a:pt x="129" y="228"/>
                    <a:pt x="133" y="227"/>
                  </a:cubicBezTo>
                  <a:cubicBezTo>
                    <a:pt x="140" y="225"/>
                    <a:pt x="144" y="228"/>
                    <a:pt x="149" y="232"/>
                  </a:cubicBezTo>
                  <a:cubicBezTo>
                    <a:pt x="152" y="234"/>
                    <a:pt x="152" y="236"/>
                    <a:pt x="152" y="239"/>
                  </a:cubicBezTo>
                  <a:cubicBezTo>
                    <a:pt x="152" y="240"/>
                    <a:pt x="151" y="241"/>
                    <a:pt x="151" y="242"/>
                  </a:cubicBezTo>
                  <a:cubicBezTo>
                    <a:pt x="4" y="444"/>
                    <a:pt x="4" y="444"/>
                    <a:pt x="4" y="444"/>
                  </a:cubicBezTo>
                  <a:cubicBezTo>
                    <a:pt x="0" y="449"/>
                    <a:pt x="4" y="455"/>
                    <a:pt x="10" y="455"/>
                  </a:cubicBezTo>
                  <a:cubicBezTo>
                    <a:pt x="72" y="448"/>
                    <a:pt x="138" y="432"/>
                    <a:pt x="147" y="440"/>
                  </a:cubicBezTo>
                  <a:cubicBezTo>
                    <a:pt x="174" y="465"/>
                    <a:pt x="143" y="537"/>
                    <a:pt x="158" y="561"/>
                  </a:cubicBezTo>
                  <a:cubicBezTo>
                    <a:pt x="180" y="598"/>
                    <a:pt x="517" y="647"/>
                    <a:pt x="683" y="531"/>
                  </a:cubicBezTo>
                  <a:cubicBezTo>
                    <a:pt x="691" y="525"/>
                    <a:pt x="695" y="517"/>
                    <a:pt x="696" y="504"/>
                  </a:cubicBezTo>
                  <a:cubicBezTo>
                    <a:pt x="696" y="502"/>
                    <a:pt x="696" y="501"/>
                    <a:pt x="695" y="500"/>
                  </a:cubicBezTo>
                  <a:cubicBezTo>
                    <a:pt x="519" y="258"/>
                    <a:pt x="519" y="258"/>
                    <a:pt x="519" y="258"/>
                  </a:cubicBezTo>
                  <a:cubicBezTo>
                    <a:pt x="519" y="268"/>
                    <a:pt x="514" y="278"/>
                    <a:pt x="506" y="283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Grafika 4" descr="Ciljna publika">
            <a:extLst>
              <a:ext uri="{FF2B5EF4-FFF2-40B4-BE49-F238E27FC236}">
                <a16:creationId xmlns:a16="http://schemas.microsoft.com/office/drawing/2014/main" id="{E34F76A0-A21E-43D7-AC59-E79C68DE0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5972" y="3240244"/>
            <a:ext cx="1903256" cy="1903256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E2D3C7BF-D847-47FF-81AF-F0393942DB6D}"/>
              </a:ext>
            </a:extLst>
          </p:cNvPr>
          <p:cNvSpPr txBox="1"/>
          <p:nvPr/>
        </p:nvSpPr>
        <p:spPr>
          <a:xfrm>
            <a:off x="5123469" y="1123294"/>
            <a:ext cx="36027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OmoType Std Medium One" pitchFamily="2" charset="0"/>
              </a:rPr>
              <a:t>Snimanje podcasta nam omogućava</a:t>
            </a:r>
            <a:br>
              <a:rPr lang="hr-HR" dirty="0">
                <a:latin typeface="OmoType Std Medium One" pitchFamily="2" charset="0"/>
              </a:rPr>
            </a:br>
            <a:r>
              <a:rPr lang="hr-HR" dirty="0">
                <a:latin typeface="OmoType Std Medium One" pitchFamily="2" charset="0"/>
              </a:rPr>
              <a:t>da širimo svijest o našim mogućnostima.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5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20395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Kako je sve počelo?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pic>
        <p:nvPicPr>
          <p:cNvPr id="5" name="Grafika 4" descr="Karta s čavlićem">
            <a:extLst>
              <a:ext uri="{FF2B5EF4-FFF2-40B4-BE49-F238E27FC236}">
                <a16:creationId xmlns:a16="http://schemas.microsoft.com/office/drawing/2014/main" id="{9F160D63-AB47-444B-9EE8-48E66C886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403860" y="3229816"/>
            <a:ext cx="1699260" cy="1699260"/>
          </a:xfrm>
          <a:prstGeom prst="rect">
            <a:avLst/>
          </a:prstGeom>
        </p:spPr>
      </p:pic>
      <p:sp>
        <p:nvSpPr>
          <p:cNvPr id="10" name="Google Shape;597;p45">
            <a:extLst>
              <a:ext uri="{FF2B5EF4-FFF2-40B4-BE49-F238E27FC236}">
                <a16:creationId xmlns:a16="http://schemas.microsoft.com/office/drawing/2014/main" id="{7EEE8E3B-EEBD-48F1-BA08-2F7E72B6EBD3}"/>
              </a:ext>
            </a:extLst>
          </p:cNvPr>
          <p:cNvSpPr txBox="1">
            <a:spLocks/>
          </p:cNvSpPr>
          <p:nvPr/>
        </p:nvSpPr>
        <p:spPr>
          <a:xfrm>
            <a:off x="2758574" y="140546"/>
            <a:ext cx="6150975" cy="516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prosinac 2021.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F03DF97C-EF56-4477-B598-5AB69D8390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068457" y="1227485"/>
            <a:ext cx="4314822" cy="323611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350BDC9C-E0F9-45F6-B260-A96B5BA5D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368529" y="1227485"/>
            <a:ext cx="4314823" cy="323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5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20395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A kako izgleda danas?</a:t>
            </a:r>
            <a:endParaRPr dirty="0">
              <a:solidFill>
                <a:schemeClr val="tx1"/>
              </a:solidFill>
              <a:latin typeface="OmoType Std Black One" pitchFamily="2" charset="0"/>
            </a:endParaRPr>
          </a:p>
        </p:txBody>
      </p:sp>
      <p:pic>
        <p:nvPicPr>
          <p:cNvPr id="5" name="Grafika 4" descr="Karta s čavlićem">
            <a:extLst>
              <a:ext uri="{FF2B5EF4-FFF2-40B4-BE49-F238E27FC236}">
                <a16:creationId xmlns:a16="http://schemas.microsoft.com/office/drawing/2014/main" id="{9F160D63-AB47-444B-9EE8-48E66C886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3860" y="3229816"/>
            <a:ext cx="1699260" cy="1699260"/>
          </a:xfrm>
          <a:prstGeom prst="rect">
            <a:avLst/>
          </a:prstGeom>
        </p:spPr>
      </p:pic>
      <p:sp>
        <p:nvSpPr>
          <p:cNvPr id="10" name="Google Shape;597;p45">
            <a:extLst>
              <a:ext uri="{FF2B5EF4-FFF2-40B4-BE49-F238E27FC236}">
                <a16:creationId xmlns:a16="http://schemas.microsoft.com/office/drawing/2014/main" id="{7EEE8E3B-EEBD-48F1-BA08-2F7E72B6EBD3}"/>
              </a:ext>
            </a:extLst>
          </p:cNvPr>
          <p:cNvSpPr txBox="1">
            <a:spLocks/>
          </p:cNvSpPr>
          <p:nvPr/>
        </p:nvSpPr>
        <p:spPr>
          <a:xfrm>
            <a:off x="2840625" y="58821"/>
            <a:ext cx="6150975" cy="516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r>
              <a:rPr lang="hr-HR" dirty="0">
                <a:solidFill>
                  <a:schemeClr val="tx1"/>
                </a:solidFill>
                <a:latin typeface="OmoType Std Black One" pitchFamily="2" charset="0"/>
              </a:rPr>
              <a:t>travanj 2024.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3D3E7CC-A3FA-4806-B4B2-9EE4B6F83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1185" y="575500"/>
            <a:ext cx="6050415" cy="448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46655"/>
      </p:ext>
    </p:extLst>
  </p:cSld>
  <p:clrMapOvr>
    <a:masterClrMapping/>
  </p:clrMapOvr>
</p:sld>
</file>

<file path=ppt/theme/theme1.xml><?xml version="1.0" encoding="utf-8"?>
<a:theme xmlns:a="http://schemas.openxmlformats.org/drawingml/2006/main" name="Ulysses template">
  <a:themeElements>
    <a:clrScheme name="Custom 347">
      <a:dk1>
        <a:srgbClr val="000000"/>
      </a:dk1>
      <a:lt1>
        <a:srgbClr val="FFFFFF"/>
      </a:lt1>
      <a:dk2>
        <a:srgbClr val="575E5F"/>
      </a:dk2>
      <a:lt2>
        <a:srgbClr val="E7E4DD"/>
      </a:lt2>
      <a:accent1>
        <a:srgbClr val="F67031"/>
      </a:accent1>
      <a:accent2>
        <a:srgbClr val="FFA400"/>
      </a:accent2>
      <a:accent3>
        <a:srgbClr val="7A7AAA"/>
      </a:accent3>
      <a:accent4>
        <a:srgbClr val="00BCD4"/>
      </a:accent4>
      <a:accent5>
        <a:srgbClr val="F2496F"/>
      </a:accent5>
      <a:accent6>
        <a:srgbClr val="A2324B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4372</TotalTime>
  <Words>428</Words>
  <Application>Microsoft Office PowerPoint</Application>
  <PresentationFormat>Prikaz na zaslonu (16:9)</PresentationFormat>
  <Paragraphs>101</Paragraphs>
  <Slides>20</Slides>
  <Notes>20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9" baseType="lpstr">
      <vt:lpstr>OmoType Std Medium One</vt:lpstr>
      <vt:lpstr>Wingdings</vt:lpstr>
      <vt:lpstr>OmoType Std Black One</vt:lpstr>
      <vt:lpstr>Arial</vt:lpstr>
      <vt:lpstr>OmoType Std Book One</vt:lpstr>
      <vt:lpstr>Georgia</vt:lpstr>
      <vt:lpstr>Calibri</vt:lpstr>
      <vt:lpstr>Nunito Sans</vt:lpstr>
      <vt:lpstr>Ulysses template</vt:lpstr>
      <vt:lpstr>Bek Vokali - Tehnologijom do inkluzije</vt:lpstr>
      <vt:lpstr>Sadržaj:</vt:lpstr>
      <vt:lpstr>1. UVOD</vt:lpstr>
      <vt:lpstr>PowerPoint prezentacija</vt:lpstr>
      <vt:lpstr>O nama:</vt:lpstr>
      <vt:lpstr>2. DUB -Događaji u Beku - podcast koji daje glas</vt:lpstr>
      <vt:lpstr>I naš glas se  čuje!</vt:lpstr>
      <vt:lpstr>Kako je sve počelo?</vt:lpstr>
      <vt:lpstr>A kako izgleda danas?</vt:lpstr>
      <vt:lpstr>Malo brojki</vt:lpstr>
      <vt:lpstr>Kako širimo glas o nama</vt:lpstr>
      <vt:lpstr>Poznatiji gosti</vt:lpstr>
      <vt:lpstr>3. Grafički tablet i AI</vt:lpstr>
      <vt:lpstr>Grafički  tablet</vt:lpstr>
      <vt:lpstr>Alati koje koristimo za rad</vt:lpstr>
      <vt:lpstr>Um caruje</vt:lpstr>
      <vt:lpstr>4. 3D printer i ostala tehnika</vt:lpstr>
      <vt:lpstr>3D printer</vt:lpstr>
      <vt:lpstr>Alati koje koristimo za printanje</vt:lpstr>
      <vt:lpstr>Hvala na sudjelovanju!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Stvaranje pristupačnih digitalnih i tiskanih sadržaja</dc:title>
  <dc:creator>Mirko</dc:creator>
  <cp:lastModifiedBy>Kiara</cp:lastModifiedBy>
  <cp:revision>156</cp:revision>
  <dcterms:modified xsi:type="dcterms:W3CDTF">2024-03-27T19:41:08Z</dcterms:modified>
</cp:coreProperties>
</file>