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36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8xT5aCB1pnoAZM92nL0bie2eE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ec372350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g2bec37235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ec3723502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6" name="Google Shape;186;g2bec372350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ec3723502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g2bec372350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ec3723502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0" name="Google Shape;210;g2bec372350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0814dcf33_2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2c0814dcf33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bec3723502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2" name="Google Shape;232;g2bec372350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ec3723502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5" name="Google Shape;245;g2bec372350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bec3723502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8" name="Google Shape;258;g2bec372350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ec372350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71" name="Google Shape;271;g2bec372350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c0814dcf33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c0814dcf3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c2fa57d4f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2c2fa57d4f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" name="Google Shape;39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01c346f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2c01c346f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0814dcf33_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2c0814dcf33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>
  <p:cSld name="Slika s opisom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magicschool.ai/tools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geogebra.org/m/qtapkna5#material/f7s8qcz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magicschool.ai/tools" TargetMode="External"/><Relationship Id="rId5" Type="http://schemas.openxmlformats.org/officeDocument/2006/relationships/hyperlink" Target="https://www.geogebra.org/m/qtapkna5#material/g4pufcjd" TargetMode="Externa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magicschool.ai/tools" TargetMode="External"/><Relationship Id="rId5" Type="http://schemas.openxmlformats.org/officeDocument/2006/relationships/hyperlink" Target="https://www.geogebra.org/m/qtapkna5#material/tscswmwp" TargetMode="Externa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magicschool.ai/tools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openai.com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geogebra.org/m/edfrv8et#material/wrntdmc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openai.com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geogebra.org/m/hgn6arfa#material/txbemhu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openai.com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geogebra.org/m/hgn6arfa#material/st3p5yr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at.openai.com/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geogebra.org/m/edfrv8et#material/a3f6t2x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forms.office.com/e/bMQ85BjEN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magicschool.ai/" TargetMode="Externa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NTsynev5dMNyEXAhyKja6o4wZZ64YjRx/view?usp=sharing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app.magicschool.ai/tools/student-work-feedback?thread=1051899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p.magicschool.ai/tools/lesson-plan-generator?thread=10513231" TargetMode="External"/><Relationship Id="rId11" Type="http://schemas.openxmlformats.org/officeDocument/2006/relationships/hyperlink" Target="https://www.geogebra.org/classroom/fnqfp9ky/results/br56hp7p4e#material/tz8zhwuj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s://app.magicschool.ai/tools/iep-suggestion?thread=10522293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app.magicschool.ai/tools/conceptual?thread=1051613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chat.openai.com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app.magicschool.ai/tools" TargetMode="External"/><Relationship Id="rId10" Type="http://schemas.openxmlformats.org/officeDocument/2006/relationships/hyperlink" Target="https://chat.openai.com/" TargetMode="External"/><Relationship Id="rId4" Type="http://schemas.openxmlformats.org/officeDocument/2006/relationships/image" Target="../media/image22.png"/><Relationship Id="rId9" Type="http://schemas.openxmlformats.org/officeDocument/2006/relationships/hyperlink" Target="https://app.magicschool.a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forms.office.com/e/EPAZ63Mpa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e/Xp1ghpKKHF" TargetMode="Externa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njezana.bosnjak@skole.hr" TargetMode="External"/><Relationship Id="rId4" Type="http://schemas.openxmlformats.org/officeDocument/2006/relationships/hyperlink" Target="mailto:zvjezdana.juric@skole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t="1685" r="13818" b="7406"/>
          <a:stretch/>
        </p:blipFill>
        <p:spPr>
          <a:xfrm flipH="1">
            <a:off x="3523488" y="18298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-79022" y="36586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470"/>
                </a:srgbClr>
              </a:gs>
              <a:gs pos="35000">
                <a:srgbClr val="FFFFFF">
                  <a:alpha val="77647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477981" y="790276"/>
            <a:ext cx="4630732" cy="308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11111"/>
              <a:buFont typeface="Calibri"/>
              <a:buNone/>
            </a:pPr>
            <a:r>
              <a:rPr lang="hr-HR" sz="4100" b="1" i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INTERAKTIVNO UČENJE S UMJETNOM INTELIGENCIJOM</a:t>
            </a:r>
            <a:endParaRPr sz="41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877775" y="4903675"/>
            <a:ext cx="3676800" cy="1208100"/>
          </a:xfrm>
          <a:prstGeom prst="rect">
            <a:avLst/>
          </a:prstGeom>
          <a:noFill/>
          <a:ln w="9525" cap="flat" cmpd="sng">
            <a:solidFill>
              <a:srgbClr val="1F3864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endParaRPr sz="1400">
              <a:solidFill>
                <a:srgbClr val="1F3864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rPr lang="hr-HR" sz="1400">
                <a:solidFill>
                  <a:srgbClr val="1F3864"/>
                </a:solidFill>
              </a:rPr>
              <a:t>Snježana Bošnjak, prof. matematike i fizike, izvrsni savjetnik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rPr lang="hr-HR" sz="1400">
                <a:solidFill>
                  <a:srgbClr val="1F3864"/>
                </a:solidFill>
              </a:rPr>
              <a:t>Elektrotehnička i prometna škola Osijek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rPr lang="hr-HR" sz="1400">
                <a:solidFill>
                  <a:srgbClr val="1F3864"/>
                </a:solidFill>
              </a:rPr>
              <a:t>Zvjezdana Jurić, prof. matematike i fizike, savjetnik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rPr lang="hr-HR" sz="1400">
                <a:solidFill>
                  <a:srgbClr val="1F3864"/>
                </a:solidFill>
              </a:rPr>
              <a:t>Ugostiteljsko-turistička škola, Osijek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980" y="184570"/>
            <a:ext cx="849375" cy="8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2bec3723502_0_5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700" cy="145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7" name="Google Shape;177;g2bec3723502_0_5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10018176" y="144794"/>
            <a:ext cx="1996119" cy="1350812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8" name="Google Shape;178;g2bec3723502_0_5"/>
          <p:cNvSpPr txBox="1"/>
          <p:nvPr/>
        </p:nvSpPr>
        <p:spPr>
          <a:xfrm>
            <a:off x="924105" y="924339"/>
            <a:ext cx="609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1. Konceptualno razumijevanje</a:t>
            </a:r>
            <a:endParaRPr sz="2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bec3723502_0_5"/>
          <p:cNvSpPr txBox="1"/>
          <p:nvPr/>
        </p:nvSpPr>
        <p:spPr>
          <a:xfrm>
            <a:off x="3163984" y="4655996"/>
            <a:ext cx="658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Linearna funkcija - nagib i odsječak pravca na y osi</a:t>
            </a:r>
            <a:endParaRPr sz="20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2bec3723502_0_5"/>
          <p:cNvSpPr txBox="1"/>
          <p:nvPr/>
        </p:nvSpPr>
        <p:spPr>
          <a:xfrm>
            <a:off x="4160969" y="2266498"/>
            <a:ext cx="643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Utjecaj koeficijenata na graf linearne funkcije 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bec3723502_0_5" descr="GeoGebra Reviews 2024: Details, Pricing, &amp; Features | G2"/>
          <p:cNvPicPr preferRelativeResize="0"/>
          <p:nvPr/>
        </p:nvPicPr>
        <p:blipFill rotWithShape="1">
          <a:blip r:embed="rId5">
            <a:alphaModFix/>
          </a:blip>
          <a:srcRect t="38033" b="37994"/>
          <a:stretch/>
        </p:blipFill>
        <p:spPr>
          <a:xfrm>
            <a:off x="1671257" y="2183129"/>
            <a:ext cx="1910415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bec3723502_0_5"/>
          <p:cNvSpPr txBox="1"/>
          <p:nvPr/>
        </p:nvSpPr>
        <p:spPr>
          <a:xfrm>
            <a:off x="4160969" y="5287330"/>
            <a:ext cx="328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hr-HR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https://app.magicschool.ai/tools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2bec3723502_0_5"/>
          <p:cNvPicPr preferRelativeResize="0"/>
          <p:nvPr/>
        </p:nvPicPr>
        <p:blipFill rotWithShape="1">
          <a:blip r:embed="rId7">
            <a:alphaModFix/>
          </a:blip>
          <a:srcRect l="4999" t="46090" r="10555" b="36791"/>
          <a:stretch/>
        </p:blipFill>
        <p:spPr>
          <a:xfrm>
            <a:off x="720768" y="2910573"/>
            <a:ext cx="10295467" cy="1174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2bec3723502_0_17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700" cy="145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9" name="Google Shape;189;g2bec3723502_0_17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10018176" y="144794"/>
            <a:ext cx="1996119" cy="1350812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0" name="Google Shape;190;g2bec3723502_0_17"/>
          <p:cNvSpPr txBox="1"/>
          <p:nvPr/>
        </p:nvSpPr>
        <p:spPr>
          <a:xfrm>
            <a:off x="924105" y="924339"/>
            <a:ext cx="6096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2. Pregled matematičke spirale</a:t>
            </a:r>
            <a:endParaRPr sz="2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bec3723502_0_17"/>
          <p:cNvSpPr txBox="1"/>
          <p:nvPr/>
        </p:nvSpPr>
        <p:spPr>
          <a:xfrm>
            <a:off x="3163984" y="4655996"/>
            <a:ext cx="592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Sjecišta grafa linearne funkcije s koordinatnim osima</a:t>
            </a:r>
            <a:endParaRPr sz="16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2bec3723502_0_17" descr="GeoGebra Reviews 2024: Details, Pricing, &amp; Features | G2"/>
          <p:cNvPicPr preferRelativeResize="0"/>
          <p:nvPr/>
        </p:nvPicPr>
        <p:blipFill rotWithShape="1">
          <a:blip r:embed="rId4">
            <a:alphaModFix/>
          </a:blip>
          <a:srcRect t="38033" b="37994"/>
          <a:stretch/>
        </p:blipFill>
        <p:spPr>
          <a:xfrm>
            <a:off x="1671257" y="2183129"/>
            <a:ext cx="1910415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bec3723502_0_17"/>
          <p:cNvSpPr txBox="1"/>
          <p:nvPr/>
        </p:nvSpPr>
        <p:spPr>
          <a:xfrm>
            <a:off x="3821845" y="2264266"/>
            <a:ext cx="765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Određivanje sjecišta grafa linearne funkcije s koordinatnim osima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bec3723502_0_17"/>
          <p:cNvSpPr txBox="1"/>
          <p:nvPr/>
        </p:nvSpPr>
        <p:spPr>
          <a:xfrm>
            <a:off x="4471690" y="5184598"/>
            <a:ext cx="3308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hr-HR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https://app.magicschool.ai/tools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g2bec3723502_0_17"/>
          <p:cNvPicPr preferRelativeResize="0"/>
          <p:nvPr/>
        </p:nvPicPr>
        <p:blipFill rotWithShape="1">
          <a:blip r:embed="rId7">
            <a:alphaModFix/>
          </a:blip>
          <a:srcRect l="5371" t="43951" r="12499" b="39462"/>
          <a:stretch/>
        </p:blipFill>
        <p:spPr>
          <a:xfrm>
            <a:off x="924105" y="3030778"/>
            <a:ext cx="10013244" cy="1137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2bec3723502_0_29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700" cy="145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1" name="Google Shape;201;g2bec3723502_0_29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10018176" y="144794"/>
            <a:ext cx="1996119" cy="1350812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02" name="Google Shape;202;g2bec3723502_0_29"/>
          <p:cNvSpPr txBox="1"/>
          <p:nvPr/>
        </p:nvSpPr>
        <p:spPr>
          <a:xfrm>
            <a:off x="924104" y="924339"/>
            <a:ext cx="773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3. Zadaci riječima – matematičke priče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bec3723502_0_29"/>
          <p:cNvSpPr txBox="1"/>
          <p:nvPr/>
        </p:nvSpPr>
        <p:spPr>
          <a:xfrm>
            <a:off x="4550970" y="4598166"/>
            <a:ext cx="30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Primjena linearne funkcije</a:t>
            </a:r>
            <a:endParaRPr sz="16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bec3723502_0_29" descr="GeoGebra Reviews 2024: Details, Pricing, &amp; Features | G2"/>
          <p:cNvPicPr preferRelativeResize="0"/>
          <p:nvPr/>
        </p:nvPicPr>
        <p:blipFill rotWithShape="1">
          <a:blip r:embed="rId4">
            <a:alphaModFix/>
          </a:blip>
          <a:srcRect t="38033" b="37994"/>
          <a:stretch/>
        </p:blipFill>
        <p:spPr>
          <a:xfrm>
            <a:off x="1671257" y="2183129"/>
            <a:ext cx="1910415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bec3723502_0_29"/>
          <p:cNvSpPr txBox="1"/>
          <p:nvPr/>
        </p:nvSpPr>
        <p:spPr>
          <a:xfrm>
            <a:off x="3902387" y="2232795"/>
            <a:ext cx="621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Prikaz linearne funkcije – smisliti matematičku priču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bec3723502_0_29"/>
          <p:cNvSpPr txBox="1"/>
          <p:nvPr/>
        </p:nvSpPr>
        <p:spPr>
          <a:xfrm>
            <a:off x="4458854" y="5123171"/>
            <a:ext cx="327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hr-HR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https://app.magicschool.ai/tools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bec3723502_0_29"/>
          <p:cNvPicPr preferRelativeResize="0"/>
          <p:nvPr/>
        </p:nvPicPr>
        <p:blipFill rotWithShape="1">
          <a:blip r:embed="rId7">
            <a:alphaModFix/>
          </a:blip>
          <a:srcRect l="5000" t="49217" r="11388" b="32951"/>
          <a:stretch/>
        </p:blipFill>
        <p:spPr>
          <a:xfrm>
            <a:off x="822368" y="3014133"/>
            <a:ext cx="10193867" cy="1222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bec3723502_0_41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700" cy="145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3" name="Google Shape;213;g2bec3723502_0_41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10018176" y="144794"/>
            <a:ext cx="1996119" cy="1350812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4" name="Google Shape;214;g2bec3723502_0_41"/>
          <p:cNvSpPr txBox="1"/>
          <p:nvPr/>
        </p:nvSpPr>
        <p:spPr>
          <a:xfrm>
            <a:off x="924104" y="924339"/>
            <a:ext cx="889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4. Izborna ploča – Univerzalni dizajn za učenje (UDL)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bec3723502_0_41"/>
          <p:cNvSpPr txBox="1"/>
          <p:nvPr/>
        </p:nvSpPr>
        <p:spPr>
          <a:xfrm>
            <a:off x="3049760" y="4273183"/>
            <a:ext cx="197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Linearna funkcija</a:t>
            </a:r>
            <a:endParaRPr sz="16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2bec3723502_0_41" descr="GeoGebra Reviews 2024: Details, Pricing, &amp; Features | G2"/>
          <p:cNvPicPr preferRelativeResize="0"/>
          <p:nvPr/>
        </p:nvPicPr>
        <p:blipFill rotWithShape="1">
          <a:blip r:embed="rId4">
            <a:alphaModFix/>
          </a:blip>
          <a:srcRect t="38033" b="37994"/>
          <a:stretch/>
        </p:blipFill>
        <p:spPr>
          <a:xfrm>
            <a:off x="2733422" y="5275434"/>
            <a:ext cx="1910415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bec3723502_0_41"/>
          <p:cNvSpPr txBox="1"/>
          <p:nvPr/>
        </p:nvSpPr>
        <p:spPr>
          <a:xfrm>
            <a:off x="2122437" y="2906332"/>
            <a:ext cx="785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Ploča predstavlja izbor zadataka ili aktivnosti dopuštajući učenicima da naprave izbor koji je u skladu s njihovim interesima i jakim stranama.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2bec3723502_0_41" descr="Desmos | Elm Street Ventures"/>
          <p:cNvPicPr preferRelativeResize="0"/>
          <p:nvPr/>
        </p:nvPicPr>
        <p:blipFill rotWithShape="1">
          <a:blip r:embed="rId5">
            <a:alphaModFix/>
          </a:blip>
          <a:srcRect l="35771" r="35768"/>
          <a:stretch/>
        </p:blipFill>
        <p:spPr>
          <a:xfrm>
            <a:off x="5741674" y="5062073"/>
            <a:ext cx="963995" cy="94992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bec3723502_0_41"/>
          <p:cNvSpPr txBox="1"/>
          <p:nvPr/>
        </p:nvSpPr>
        <p:spPr>
          <a:xfrm>
            <a:off x="5851748" y="4243538"/>
            <a:ext cx="331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hr-HR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https://app.magicschool.ai/tools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2bec3723502_0_41" descr="Slika na kojoj se prikazuje automatizacija&#10;&#10;Opis je automatski generiran"/>
          <p:cNvPicPr preferRelativeResize="0"/>
          <p:nvPr/>
        </p:nvPicPr>
        <p:blipFill rotWithShape="1">
          <a:blip r:embed="rId7">
            <a:alphaModFix/>
          </a:blip>
          <a:srcRect r="3688" b="6923"/>
          <a:stretch/>
        </p:blipFill>
        <p:spPr>
          <a:xfrm>
            <a:off x="7803524" y="4890050"/>
            <a:ext cx="2255151" cy="960800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4491A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1" name="Google Shape;221;g2bec3723502_0_41"/>
          <p:cNvPicPr preferRelativeResize="0"/>
          <p:nvPr/>
        </p:nvPicPr>
        <p:blipFill rotWithShape="1">
          <a:blip r:embed="rId8">
            <a:alphaModFix/>
          </a:blip>
          <a:srcRect l="5000" t="40176" r="16172" b="43525"/>
          <a:stretch/>
        </p:blipFill>
        <p:spPr>
          <a:xfrm>
            <a:off x="1474695" y="1697065"/>
            <a:ext cx="9610689" cy="111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0814dcf33_2_10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c0814dcf33_2_10"/>
          <p:cNvSpPr txBox="1"/>
          <p:nvPr/>
        </p:nvSpPr>
        <p:spPr>
          <a:xfrm>
            <a:off x="643468" y="643467"/>
            <a:ext cx="4620600" cy="4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g2c0814dcf33_2_10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l="5672" r="29114"/>
          <a:stretch/>
        </p:blipFill>
        <p:spPr>
          <a:xfrm>
            <a:off x="6229215" y="1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29" name="Google Shape;229;g2c0814dcf33_2_10" descr="Slika na kojoj se prikazuje automatizacija&#10;&#10;Opis je automatski generiran"/>
          <p:cNvPicPr preferRelativeResize="0"/>
          <p:nvPr/>
        </p:nvPicPr>
        <p:blipFill rotWithShape="1">
          <a:blip r:embed="rId4">
            <a:alphaModFix/>
          </a:blip>
          <a:srcRect r="3688" b="6923"/>
          <a:stretch/>
        </p:blipFill>
        <p:spPr>
          <a:xfrm>
            <a:off x="1743000" y="2497175"/>
            <a:ext cx="3278625" cy="1396850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4491A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2bec3723502_0_60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700" cy="145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5" name="Google Shape;235;g2bec3723502_0_60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10018176" y="144794"/>
            <a:ext cx="1996119" cy="1350812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36" name="Google Shape;236;g2bec3723502_0_60"/>
          <p:cNvSpPr txBox="1"/>
          <p:nvPr/>
        </p:nvSpPr>
        <p:spPr>
          <a:xfrm>
            <a:off x="924104" y="924339"/>
            <a:ext cx="889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1. Interaktivne lekcije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2bec3723502_0_60"/>
          <p:cNvSpPr txBox="1"/>
          <p:nvPr/>
        </p:nvSpPr>
        <p:spPr>
          <a:xfrm>
            <a:off x="3941333" y="2003371"/>
            <a:ext cx="57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Demonstracija matematičkog koncepta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2bec3723502_0_60"/>
          <p:cNvSpPr txBox="1"/>
          <p:nvPr/>
        </p:nvSpPr>
        <p:spPr>
          <a:xfrm>
            <a:off x="2586916" y="4847684"/>
            <a:ext cx="350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Položajna vrijednost - medijan</a:t>
            </a: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g2bec3723502_0_60" descr="GeoGebra Reviews 2024: Details, Pricing, &amp; Features | G2"/>
          <p:cNvPicPr preferRelativeResize="0"/>
          <p:nvPr/>
        </p:nvPicPr>
        <p:blipFill rotWithShape="1">
          <a:blip r:embed="rId5">
            <a:alphaModFix/>
          </a:blip>
          <a:srcRect t="38033" b="37994"/>
          <a:stretch/>
        </p:blipFill>
        <p:spPr>
          <a:xfrm>
            <a:off x="1457778" y="1969285"/>
            <a:ext cx="1910415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bec3723502_0_60"/>
          <p:cNvSpPr txBox="1"/>
          <p:nvPr/>
        </p:nvSpPr>
        <p:spPr>
          <a:xfrm>
            <a:off x="3637933" y="3228891"/>
            <a:ext cx="78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Postavljanje pitanja ChatGPT-u kako bi produbili svoje razumijevanje.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2bec3723502_0_60"/>
          <p:cNvSpPr txBox="1"/>
          <p:nvPr/>
        </p:nvSpPr>
        <p:spPr>
          <a:xfrm>
            <a:off x="7563548" y="4857600"/>
            <a:ext cx="14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r>
              <a:rPr lang="hr-HR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2bec3723502_0_60" descr="Slika na kojoj se prikazuje automatizacija&#10;&#10;Opis je automatski generiran"/>
          <p:cNvPicPr preferRelativeResize="0"/>
          <p:nvPr/>
        </p:nvPicPr>
        <p:blipFill rotWithShape="1">
          <a:blip r:embed="rId7">
            <a:alphaModFix/>
          </a:blip>
          <a:srcRect r="3688" b="6923"/>
          <a:stretch/>
        </p:blipFill>
        <p:spPr>
          <a:xfrm>
            <a:off x="1223049" y="2948600"/>
            <a:ext cx="2255151" cy="960800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4491A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2bec3723502_0_72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700" cy="145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8" name="Google Shape;248;g2bec3723502_0_72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10018176" y="144794"/>
            <a:ext cx="1996119" cy="1350812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49" name="Google Shape;249;g2bec3723502_0_72"/>
          <p:cNvSpPr txBox="1"/>
          <p:nvPr/>
        </p:nvSpPr>
        <p:spPr>
          <a:xfrm>
            <a:off x="924104" y="924339"/>
            <a:ext cx="889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2. Rješavanje problema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bec3723502_0_72"/>
          <p:cNvSpPr txBox="1"/>
          <p:nvPr/>
        </p:nvSpPr>
        <p:spPr>
          <a:xfrm>
            <a:off x="3941333" y="2003371"/>
            <a:ext cx="57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Postaviti matematički problem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bec3723502_0_72"/>
          <p:cNvSpPr txBox="1"/>
          <p:nvPr/>
        </p:nvSpPr>
        <p:spPr>
          <a:xfrm>
            <a:off x="2586916" y="4847684"/>
            <a:ext cx="350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Kružni grafikon</a:t>
            </a: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2bec3723502_0_72" descr="GeoGebra Reviews 2024: Details, Pricing, &amp; Features | G2"/>
          <p:cNvPicPr preferRelativeResize="0"/>
          <p:nvPr/>
        </p:nvPicPr>
        <p:blipFill rotWithShape="1">
          <a:blip r:embed="rId5">
            <a:alphaModFix/>
          </a:blip>
          <a:srcRect t="38033" b="37994"/>
          <a:stretch/>
        </p:blipFill>
        <p:spPr>
          <a:xfrm>
            <a:off x="1457778" y="1969285"/>
            <a:ext cx="1910415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bec3723502_0_72"/>
          <p:cNvSpPr txBox="1"/>
          <p:nvPr/>
        </p:nvSpPr>
        <p:spPr>
          <a:xfrm>
            <a:off x="3941333" y="3228891"/>
            <a:ext cx="785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Učenici  koriste ChatGPT-a za pomoć u rješavanju problema.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bec3723502_0_72"/>
          <p:cNvSpPr txBox="1"/>
          <p:nvPr/>
        </p:nvSpPr>
        <p:spPr>
          <a:xfrm>
            <a:off x="7563549" y="4857600"/>
            <a:ext cx="12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r>
              <a:rPr lang="hr-HR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2bec3723502_0_72" descr="Slika na kojoj se prikazuje automatizacija&#10;&#10;Opis je automatski generiran"/>
          <p:cNvPicPr preferRelativeResize="0"/>
          <p:nvPr/>
        </p:nvPicPr>
        <p:blipFill rotWithShape="1">
          <a:blip r:embed="rId7">
            <a:alphaModFix/>
          </a:blip>
          <a:srcRect r="3688" b="6923"/>
          <a:stretch/>
        </p:blipFill>
        <p:spPr>
          <a:xfrm>
            <a:off x="1285412" y="3014200"/>
            <a:ext cx="2255151" cy="960800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4491A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2bec3723502_0_84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700" cy="145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1" name="Google Shape;261;g2bec3723502_0_84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10018176" y="144794"/>
            <a:ext cx="1996119" cy="1350812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62" name="Google Shape;262;g2bec3723502_0_84"/>
          <p:cNvSpPr txBox="1"/>
          <p:nvPr/>
        </p:nvSpPr>
        <p:spPr>
          <a:xfrm>
            <a:off x="924104" y="924339"/>
            <a:ext cx="889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3. Individualizirano učenje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bec3723502_0_84"/>
          <p:cNvSpPr txBox="1"/>
          <p:nvPr/>
        </p:nvSpPr>
        <p:spPr>
          <a:xfrm>
            <a:off x="3941333" y="2003371"/>
            <a:ext cx="688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Prilagođavanje lekcija  pojedinačnim potrebama učenika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bec3723502_0_84"/>
          <p:cNvSpPr txBox="1"/>
          <p:nvPr/>
        </p:nvSpPr>
        <p:spPr>
          <a:xfrm>
            <a:off x="3230382" y="4857588"/>
            <a:ext cx="2255151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Stupčasti grafikon</a:t>
            </a: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g2bec3723502_0_84" descr="GeoGebra Reviews 2024: Details, Pricing, &amp; Features | G2"/>
          <p:cNvPicPr preferRelativeResize="0"/>
          <p:nvPr/>
        </p:nvPicPr>
        <p:blipFill rotWithShape="1">
          <a:blip r:embed="rId5">
            <a:alphaModFix/>
          </a:blip>
          <a:srcRect t="38033" b="37994"/>
          <a:stretch/>
        </p:blipFill>
        <p:spPr>
          <a:xfrm>
            <a:off x="1457778" y="1969285"/>
            <a:ext cx="1910415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bec3723502_0_84"/>
          <p:cNvSpPr txBox="1"/>
          <p:nvPr/>
        </p:nvSpPr>
        <p:spPr>
          <a:xfrm>
            <a:off x="3941332" y="3075006"/>
            <a:ext cx="626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Učenici koriste ChatGPT-a za objašnjenje ili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produbljivanje razumijevanja pojedinih koncepata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bec3723502_0_84"/>
          <p:cNvSpPr txBox="1"/>
          <p:nvPr/>
        </p:nvSpPr>
        <p:spPr>
          <a:xfrm>
            <a:off x="7563548" y="4857600"/>
            <a:ext cx="140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r>
              <a:rPr lang="hr-HR" sz="200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g2bec3723502_0_84" descr="Slika na kojoj se prikazuje automatizacija&#10;&#10;Opis je automatski generiran"/>
          <p:cNvPicPr preferRelativeResize="0"/>
          <p:nvPr/>
        </p:nvPicPr>
        <p:blipFill rotWithShape="1">
          <a:blip r:embed="rId7">
            <a:alphaModFix/>
          </a:blip>
          <a:srcRect r="3688" b="6923"/>
          <a:stretch/>
        </p:blipFill>
        <p:spPr>
          <a:xfrm>
            <a:off x="1223049" y="2948600"/>
            <a:ext cx="2255151" cy="960800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4491A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g2bec3723502_0_96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700" cy="145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4" name="Google Shape;274;g2bec3723502_0_96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10018176" y="144794"/>
            <a:ext cx="1996119" cy="1350812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75" name="Google Shape;275;g2bec3723502_0_96"/>
          <p:cNvSpPr txBox="1"/>
          <p:nvPr/>
        </p:nvSpPr>
        <p:spPr>
          <a:xfrm>
            <a:off x="924104" y="924339"/>
            <a:ext cx="889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4. Rad na projektima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bec3723502_0_96"/>
          <p:cNvSpPr txBox="1"/>
          <p:nvPr/>
        </p:nvSpPr>
        <p:spPr>
          <a:xfrm>
            <a:off x="3941333" y="2003371"/>
            <a:ext cx="688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Istražuju matematički koncept kroz projekte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2bec3723502_0_96"/>
          <p:cNvSpPr txBox="1"/>
          <p:nvPr/>
        </p:nvSpPr>
        <p:spPr>
          <a:xfrm>
            <a:off x="2282116" y="4857588"/>
            <a:ext cx="365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Varijanca i standardna devijacija</a:t>
            </a: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g2bec3723502_0_96" descr="GeoGebra Reviews 2024: Details, Pricing, &amp; Features | G2"/>
          <p:cNvPicPr preferRelativeResize="0"/>
          <p:nvPr/>
        </p:nvPicPr>
        <p:blipFill rotWithShape="1">
          <a:blip r:embed="rId5">
            <a:alphaModFix/>
          </a:blip>
          <a:srcRect t="38033" b="37994"/>
          <a:stretch/>
        </p:blipFill>
        <p:spPr>
          <a:xfrm>
            <a:off x="1457778" y="1969285"/>
            <a:ext cx="1910415" cy="523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2bec3723502_0_96"/>
          <p:cNvSpPr txBox="1"/>
          <p:nvPr/>
        </p:nvSpPr>
        <p:spPr>
          <a:xfrm>
            <a:off x="4052576" y="3075006"/>
            <a:ext cx="626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Učenici koriste ChatGPT-a kako bi razgovarali o svojim otkrićima i pitali dodatna pitanja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bec3723502_0_96"/>
          <p:cNvSpPr txBox="1"/>
          <p:nvPr/>
        </p:nvSpPr>
        <p:spPr>
          <a:xfrm>
            <a:off x="7383704" y="4906100"/>
            <a:ext cx="127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r>
              <a:rPr lang="hr-HR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2bec3723502_0_96" descr="Slika na kojoj se prikazuje automatizacija&#10;&#10;Opis je automatski generiran"/>
          <p:cNvPicPr preferRelativeResize="0"/>
          <p:nvPr/>
        </p:nvPicPr>
        <p:blipFill rotWithShape="1">
          <a:blip r:embed="rId7">
            <a:alphaModFix/>
          </a:blip>
          <a:srcRect r="3688" b="6923"/>
          <a:stretch/>
        </p:blipFill>
        <p:spPr>
          <a:xfrm>
            <a:off x="1223049" y="2948600"/>
            <a:ext cx="2255151" cy="960800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4491A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c0814dcf33_1_15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c0814dcf33_1_15"/>
          <p:cNvSpPr txBox="1"/>
          <p:nvPr/>
        </p:nvSpPr>
        <p:spPr>
          <a:xfrm>
            <a:off x="643468" y="643467"/>
            <a:ext cx="4620600" cy="4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2c0814dcf33_1_15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l="5672" r="29114"/>
          <a:stretch/>
        </p:blipFill>
        <p:spPr>
          <a:xfrm>
            <a:off x="6229215" y="1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89" name="Google Shape;289;g2c0814dcf33_1_15"/>
          <p:cNvSpPr txBox="1"/>
          <p:nvPr/>
        </p:nvSpPr>
        <p:spPr>
          <a:xfrm>
            <a:off x="1462772" y="1189975"/>
            <a:ext cx="412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 A D I O N I C A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2c0814dcf33_1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470" y="3130749"/>
            <a:ext cx="1688062" cy="96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c0814dcf33_1_15" descr="Slika na kojoj se prikazuje automatizacija&#10;&#10;Opis je automatski generiran"/>
          <p:cNvPicPr preferRelativeResize="0"/>
          <p:nvPr/>
        </p:nvPicPr>
        <p:blipFill rotWithShape="1">
          <a:blip r:embed="rId5">
            <a:alphaModFix/>
          </a:blip>
          <a:srcRect r="3688" b="6923"/>
          <a:stretch/>
        </p:blipFill>
        <p:spPr>
          <a:xfrm>
            <a:off x="3152799" y="3130750"/>
            <a:ext cx="2255151" cy="960800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4491A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Google Shape;108;p17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6726425" y="3798050"/>
            <a:ext cx="508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https://forms.office.com/e/</a:t>
            </a:r>
            <a:r>
              <a:rPr lang="hr-HR" sz="20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bMQ85BjENP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2300" y="2112750"/>
            <a:ext cx="4054650" cy="40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1848275" y="875275"/>
            <a:ext cx="3536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Stav o AI u nastavi (1)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2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7" name="Google Shape;297;p12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98" name="Google Shape;298;p12"/>
          <p:cNvSpPr txBox="1"/>
          <p:nvPr/>
        </p:nvSpPr>
        <p:spPr>
          <a:xfrm>
            <a:off x="3716593" y="503197"/>
            <a:ext cx="399500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MagicSchool - registracija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2"/>
          <p:cNvPicPr preferRelativeResize="0"/>
          <p:nvPr/>
        </p:nvPicPr>
        <p:blipFill rotWithShape="1">
          <a:blip r:embed="rId4">
            <a:alphaModFix/>
          </a:blip>
          <a:srcRect l="34355" t="15053" r="35537" b="16271"/>
          <a:stretch/>
        </p:blipFill>
        <p:spPr>
          <a:xfrm>
            <a:off x="6868472" y="1344250"/>
            <a:ext cx="3249562" cy="41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 txBox="1"/>
          <p:nvPr/>
        </p:nvSpPr>
        <p:spPr>
          <a:xfrm>
            <a:off x="993047" y="1294900"/>
            <a:ext cx="426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Tražilica: </a:t>
            </a:r>
            <a:r>
              <a:rPr lang="hr-HR" sz="200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https://www.magicschool.ai</a:t>
            </a:r>
            <a:endParaRPr sz="200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2"/>
          <p:cNvPicPr preferRelativeResize="0"/>
          <p:nvPr/>
        </p:nvPicPr>
        <p:blipFill rotWithShape="1">
          <a:blip r:embed="rId6">
            <a:alphaModFix/>
          </a:blip>
          <a:srcRect l="29273" t="25806" r="30000" b="23727"/>
          <a:stretch/>
        </p:blipFill>
        <p:spPr>
          <a:xfrm>
            <a:off x="1401723" y="2729119"/>
            <a:ext cx="3995006" cy="278463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/>
          <p:nvPr/>
        </p:nvSpPr>
        <p:spPr>
          <a:xfrm rot="-2451776">
            <a:off x="6242909" y="4628877"/>
            <a:ext cx="608619" cy="192907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 rot="-7844533">
            <a:off x="4439755" y="5581853"/>
            <a:ext cx="608589" cy="192928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4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9" name="Google Shape;309;p14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310" name="Google Shape;310;p14"/>
          <p:cNvPicPr preferRelativeResize="0"/>
          <p:nvPr/>
        </p:nvPicPr>
        <p:blipFill rotWithShape="1">
          <a:blip r:embed="rId4">
            <a:alphaModFix/>
          </a:blip>
          <a:srcRect l="72222" t="42328" r="2498" b="49206"/>
          <a:stretch/>
        </p:blipFill>
        <p:spPr>
          <a:xfrm>
            <a:off x="1319601" y="1375575"/>
            <a:ext cx="6018149" cy="126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4"/>
          <p:cNvPicPr preferRelativeResize="0"/>
          <p:nvPr/>
        </p:nvPicPr>
        <p:blipFill rotWithShape="1">
          <a:blip r:embed="rId4">
            <a:alphaModFix/>
          </a:blip>
          <a:srcRect l="18254" t="66134" r="56216" b="25099"/>
          <a:stretch/>
        </p:blipFill>
        <p:spPr>
          <a:xfrm>
            <a:off x="4133324" y="2989250"/>
            <a:ext cx="5368848" cy="1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4"/>
          <p:cNvPicPr preferRelativeResize="0"/>
          <p:nvPr/>
        </p:nvPicPr>
        <p:blipFill rotWithShape="1">
          <a:blip r:embed="rId4">
            <a:alphaModFix/>
          </a:blip>
          <a:srcRect l="45444" t="40917" r="29539" b="49736"/>
          <a:stretch/>
        </p:blipFill>
        <p:spPr>
          <a:xfrm>
            <a:off x="6096000" y="5028150"/>
            <a:ext cx="4989451" cy="1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4"/>
          <p:cNvSpPr txBox="1"/>
          <p:nvPr/>
        </p:nvSpPr>
        <p:spPr>
          <a:xfrm>
            <a:off x="3716593" y="503197"/>
            <a:ext cx="444384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Primjeri alata u MagicSchool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14"/>
          <p:cNvPicPr preferRelativeResize="0"/>
          <p:nvPr/>
        </p:nvPicPr>
        <p:blipFill rotWithShape="1">
          <a:blip r:embed="rId5">
            <a:alphaModFix/>
          </a:blip>
          <a:srcRect t="31511" r="85318" b="64233"/>
          <a:stretch/>
        </p:blipFill>
        <p:spPr>
          <a:xfrm>
            <a:off x="924650" y="4549450"/>
            <a:ext cx="3208670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4"/>
          <p:cNvSpPr txBox="1"/>
          <p:nvPr/>
        </p:nvSpPr>
        <p:spPr>
          <a:xfrm>
            <a:off x="1231130" y="1067800"/>
            <a:ext cx="248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učenja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4"/>
          <p:cNvSpPr txBox="1"/>
          <p:nvPr/>
        </p:nvSpPr>
        <p:spPr>
          <a:xfrm>
            <a:off x="4133318" y="2693868"/>
            <a:ext cx="60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b="1" i="0" u="sng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Povratne informacije o radu učenika</a:t>
            </a:r>
            <a:endParaRPr sz="20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9579048" y="2770750"/>
            <a:ext cx="206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Uradak učenika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4"/>
          <p:cNvSpPr txBox="1"/>
          <p:nvPr/>
        </p:nvSpPr>
        <p:spPr>
          <a:xfrm>
            <a:off x="1319611" y="4235175"/>
            <a:ext cx="83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Raina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6360042" y="4761495"/>
            <a:ext cx="609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r-HR" sz="20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Generator IOP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 txBox="1"/>
          <p:nvPr/>
        </p:nvSpPr>
        <p:spPr>
          <a:xfrm>
            <a:off x="9933450" y="3322650"/>
            <a:ext cx="104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r-HR" sz="20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Ggb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13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26" name="Google Shape;32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725" y="552858"/>
            <a:ext cx="44005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62925" y="2876546"/>
            <a:ext cx="42291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0700" y="4179396"/>
            <a:ext cx="42862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340194">
            <a:off x="4600900" y="4199046"/>
            <a:ext cx="4191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65175" y="3185096"/>
            <a:ext cx="4953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33625" y="1185875"/>
            <a:ext cx="4229100" cy="509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3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33" name="Google Shape;333;p13"/>
          <p:cNvSpPr txBox="1"/>
          <p:nvPr/>
        </p:nvSpPr>
        <p:spPr>
          <a:xfrm>
            <a:off x="1102275" y="1562825"/>
            <a:ext cx="5374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Tražilica: </a:t>
            </a:r>
            <a:r>
              <a:rPr lang="hr-HR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https://chat.openai.com/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5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9" name="Google Shape;339;p15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40" name="Google Shape;340;p15"/>
          <p:cNvSpPr txBox="1"/>
          <p:nvPr/>
        </p:nvSpPr>
        <p:spPr>
          <a:xfrm>
            <a:off x="1597377" y="924339"/>
            <a:ext cx="79206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Primjer uporabe Magicshool-a i ChatGPT-a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5"/>
          <p:cNvPicPr preferRelativeResize="0"/>
          <p:nvPr/>
        </p:nvPicPr>
        <p:blipFill rotWithShape="1">
          <a:blip r:embed="rId4">
            <a:alphaModFix/>
          </a:blip>
          <a:srcRect l="5565" t="37786" r="21286" b="49328"/>
          <a:stretch/>
        </p:blipFill>
        <p:spPr>
          <a:xfrm>
            <a:off x="1461910" y="2398563"/>
            <a:ext cx="8918223" cy="883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1168" y="1879182"/>
            <a:ext cx="108523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5" descr="Slika na kojoj se prikazuje automatizacija&#10;&#10;Opis je automatski generiran"/>
          <p:cNvPicPr preferRelativeResize="0"/>
          <p:nvPr/>
        </p:nvPicPr>
        <p:blipFill rotWithShape="1">
          <a:blip r:embed="rId7">
            <a:alphaModFix/>
          </a:blip>
          <a:srcRect r="3688" b="6923"/>
          <a:stretch/>
        </p:blipFill>
        <p:spPr>
          <a:xfrm>
            <a:off x="7964644" y="5218949"/>
            <a:ext cx="1393427" cy="771053"/>
          </a:xfrm>
          <a:prstGeom prst="rect">
            <a:avLst/>
          </a:prstGeom>
          <a:solidFill>
            <a:srgbClr val="ECECEC"/>
          </a:solidFill>
          <a:ln w="28575" cap="sq" cmpd="sng">
            <a:solidFill>
              <a:srgbClr val="4491A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4" name="Google Shape;344;p15"/>
          <p:cNvSpPr txBox="1"/>
          <p:nvPr/>
        </p:nvSpPr>
        <p:spPr>
          <a:xfrm>
            <a:off x="3683375" y="1860076"/>
            <a:ext cx="60147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Primijeniti proporcionalnost u svakodnevnom životu</a:t>
            </a:r>
            <a:endParaRPr/>
          </a:p>
        </p:txBody>
      </p:sp>
      <p:sp>
        <p:nvSpPr>
          <p:cNvPr id="345" name="Google Shape;345;p15"/>
          <p:cNvSpPr txBox="1"/>
          <p:nvPr/>
        </p:nvSpPr>
        <p:spPr>
          <a:xfrm>
            <a:off x="1544129" y="4329252"/>
            <a:ext cx="87537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Kopirati dobivene prijedloge i postaviti pitanje u MagicStudent i/ili ChatGPT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15" descr="Slika na kojoj se prikazuje tekst, Font, grafika, grafički dizajn&#10;&#10;Opis je automatski generiran"/>
          <p:cNvPicPr preferRelativeResize="0"/>
          <p:nvPr/>
        </p:nvPicPr>
        <p:blipFill rotWithShape="1">
          <a:blip r:embed="rId8">
            <a:alphaModFix/>
          </a:blip>
          <a:srcRect t="16420" b="19317"/>
          <a:stretch/>
        </p:blipFill>
        <p:spPr>
          <a:xfrm>
            <a:off x="3446017" y="5162607"/>
            <a:ext cx="1375181" cy="8837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47" name="Google Shape;347;p15"/>
          <p:cNvSpPr txBox="1"/>
          <p:nvPr/>
        </p:nvSpPr>
        <p:spPr>
          <a:xfrm>
            <a:off x="1195093" y="5112800"/>
            <a:ext cx="193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Veze u </a:t>
            </a:r>
            <a:endParaRPr sz="200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stvarnom</a:t>
            </a:r>
            <a:endParaRPr sz="200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svijetu</a:t>
            </a:r>
            <a:endParaRPr sz="2000">
              <a:solidFill>
                <a:srgbClr val="002060"/>
              </a:solidFill>
            </a:endParaRPr>
          </a:p>
        </p:txBody>
      </p:sp>
      <p:sp>
        <p:nvSpPr>
          <p:cNvPr id="348" name="Google Shape;348;p15"/>
          <p:cNvSpPr txBox="1"/>
          <p:nvPr/>
        </p:nvSpPr>
        <p:spPr>
          <a:xfrm>
            <a:off x="6248400" y="5374400"/>
            <a:ext cx="118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ChatGPT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c2fa57d4f0_0_9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2c2fa57d4f0_0_9"/>
          <p:cNvSpPr txBox="1"/>
          <p:nvPr/>
        </p:nvSpPr>
        <p:spPr>
          <a:xfrm>
            <a:off x="643468" y="643467"/>
            <a:ext cx="4620600" cy="4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g2c2fa57d4f0_0_9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l="5673" r="29115"/>
          <a:stretch/>
        </p:blipFill>
        <p:spPr>
          <a:xfrm>
            <a:off x="6229215" y="1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56" name="Google Shape;356;g2c2fa57d4f0_0_9"/>
          <p:cNvSpPr txBox="1"/>
          <p:nvPr/>
        </p:nvSpPr>
        <p:spPr>
          <a:xfrm>
            <a:off x="1102568" y="643472"/>
            <a:ext cx="444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Samostalni rad pomoću AI 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c2fa57d4f0_0_9"/>
          <p:cNvSpPr txBox="1"/>
          <p:nvPr/>
        </p:nvSpPr>
        <p:spPr>
          <a:xfrm>
            <a:off x="518829" y="2372600"/>
            <a:ext cx="7292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alibri"/>
              <a:buAutoNum type="arabicPeriod"/>
            </a:pPr>
            <a:r>
              <a:rPr lang="hr-HR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izraditi jedan zadatak pomoću alata iz MagicSchool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2c2fa57d4f0_0_9"/>
          <p:cNvSpPr txBox="1"/>
          <p:nvPr/>
        </p:nvSpPr>
        <p:spPr>
          <a:xfrm>
            <a:off x="518829" y="3595800"/>
            <a:ext cx="7292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 izraditi jedan zadatak pomoću ChatGPT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c2fa57d4f0_0_9"/>
          <p:cNvSpPr txBox="1"/>
          <p:nvPr/>
        </p:nvSpPr>
        <p:spPr>
          <a:xfrm>
            <a:off x="518829" y="4819000"/>
            <a:ext cx="7292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hr-HR" sz="21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 povezati zadatak pomoću MagicSchool i ChatGPT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2"/>
          <p:cNvSpPr txBox="1">
            <a:spLocks noGrp="1"/>
          </p:cNvSpPr>
          <p:nvPr>
            <p:ph type="body" idx="1"/>
          </p:nvPr>
        </p:nvSpPr>
        <p:spPr>
          <a:xfrm>
            <a:off x="716775" y="405922"/>
            <a:ext cx="5157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400" b="0">
                <a:solidFill>
                  <a:srgbClr val="002060"/>
                </a:solidFill>
              </a:rPr>
              <a:t>Prednosti</a:t>
            </a:r>
            <a:endParaRPr/>
          </a:p>
        </p:txBody>
      </p:sp>
      <p:sp>
        <p:nvSpPr>
          <p:cNvPr id="365" name="Google Shape;365;p22"/>
          <p:cNvSpPr txBox="1">
            <a:spLocks noGrp="1"/>
          </p:cNvSpPr>
          <p:nvPr>
            <p:ph type="body" idx="2"/>
          </p:nvPr>
        </p:nvSpPr>
        <p:spPr>
          <a:xfrm>
            <a:off x="793675" y="1059675"/>
            <a:ext cx="5157900" cy="55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800" b="1">
                <a:solidFill>
                  <a:srgbClr val="002060"/>
                </a:solidFill>
              </a:rPr>
              <a:t>Za učenike:</a:t>
            </a:r>
            <a:endParaRPr sz="1800" b="1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Samostalno  određuje vrijeme i tempo učenja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Učenik je aktivan (samostalno istražuje, obrađuje i prezentira zadane teme)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Bira različite načine za lakše usvajanje ishoda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Potiče natjecateljski duh (samovrednovanje)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Nastava je kreativnija-veća motivacija učenika 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Za učenike s poteškoćama razni alati olakšavaju učenje i postizanje uspjeha</a:t>
            </a:r>
            <a:endParaRPr sz="1800">
              <a:solidFill>
                <a:srgbClr val="002060"/>
              </a:solidFill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1800" b="1">
                <a:solidFill>
                  <a:srgbClr val="002060"/>
                </a:solidFill>
              </a:rPr>
              <a:t>Za nastavnike:</a:t>
            </a:r>
            <a:endParaRPr sz="1800" b="1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Mogućnost individualizacije zadatka za učenike radi razvijanja različitih kompetencija kod učenika 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Prilagođava nastavne metode svakom učeniku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Analiza usvojenosti pojmova 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Uočavanje interesa učenika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Priprema sata</a:t>
            </a:r>
            <a:endParaRPr sz="1800">
              <a:solidFill>
                <a:srgbClr val="002060"/>
              </a:solidFill>
            </a:endParaRPr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❏"/>
            </a:pPr>
            <a:r>
              <a:rPr lang="hr-HR" sz="1800">
                <a:solidFill>
                  <a:srgbClr val="002060"/>
                </a:solidFill>
              </a:rPr>
              <a:t>Analiza sata</a:t>
            </a:r>
            <a:endParaRPr sz="1800">
              <a:solidFill>
                <a:srgbClr val="00206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66" name="Google Shape;366;p22"/>
          <p:cNvSpPr txBox="1">
            <a:spLocks noGrp="1"/>
          </p:cNvSpPr>
          <p:nvPr>
            <p:ph type="body" idx="3"/>
          </p:nvPr>
        </p:nvSpPr>
        <p:spPr>
          <a:xfrm>
            <a:off x="6095950" y="405925"/>
            <a:ext cx="5183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sz="4400" b="0">
                <a:solidFill>
                  <a:srgbClr val="002060"/>
                </a:solidFill>
              </a:rPr>
              <a:t>Nedostaci</a:t>
            </a:r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body" idx="4"/>
          </p:nvPr>
        </p:nvSpPr>
        <p:spPr>
          <a:xfrm>
            <a:off x="6095950" y="1290325"/>
            <a:ext cx="5183100" cy="52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hr-HR" sz="1800"/>
              <a:t>Izaziva ovisnost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hr-HR" sz="1800"/>
              <a:t>Prekomjernom upotrebom smanjuje se pažnja kod učenika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hr-HR" sz="1800"/>
              <a:t>Prekomjernom upotrebom smanjuju se sposobnosti kod učenika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hr-HR" sz="1800"/>
              <a:t>Dovodi do gubitka empatije 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hr-HR" sz="1800"/>
              <a:t>Smanjuje se sposobnost kritičkog razmišljanja</a:t>
            </a:r>
            <a:endParaRPr sz="1800"/>
          </a:p>
          <a:p>
            <a:pPr marL="4572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hr-HR" sz="1800"/>
              <a:t>Korištenje AI na nastavi zahtjeva dobru informatičku opremljenost škola</a:t>
            </a:r>
            <a:endParaRPr sz="1800"/>
          </a:p>
          <a:p>
            <a:pPr marL="2286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68" name="Google Shape;368;p22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69" name="Google Shape;369;p22"/>
          <p:cNvSpPr/>
          <p:nvPr/>
        </p:nvSpPr>
        <p:spPr>
          <a:xfrm>
            <a:off x="636929" y="242100"/>
            <a:ext cx="6881700" cy="399600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91A7C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1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75" name="Google Shape;375;p21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6" name="Google Shape;376;p21"/>
          <p:cNvSpPr txBox="1"/>
          <p:nvPr/>
        </p:nvSpPr>
        <p:spPr>
          <a:xfrm>
            <a:off x="1509975" y="875275"/>
            <a:ext cx="3521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Stav o AI u nastavi (2)</a:t>
            </a:r>
            <a:endParaRPr sz="2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1"/>
          <p:cNvSpPr txBox="1"/>
          <p:nvPr/>
        </p:nvSpPr>
        <p:spPr>
          <a:xfrm>
            <a:off x="6434300" y="3741150"/>
            <a:ext cx="527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</a:t>
            </a:r>
            <a:r>
              <a:rPr lang="hr-HR" sz="20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EPAZ63MpaS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526" y="1990200"/>
            <a:ext cx="4208426" cy="42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24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l="5671" r="29120"/>
          <a:stretch/>
        </p:blipFill>
        <p:spPr>
          <a:xfrm>
            <a:off x="6229215" y="1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85" name="Google Shape;385;p24"/>
          <p:cNvSpPr/>
          <p:nvPr/>
        </p:nvSpPr>
        <p:spPr>
          <a:xfrm rot="-10251592">
            <a:off x="274926" y="5736923"/>
            <a:ext cx="5718611" cy="226677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91A7C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050" y="186925"/>
            <a:ext cx="3986350" cy="3986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87" name="Google Shape;387;p24"/>
          <p:cNvSpPr txBox="1"/>
          <p:nvPr/>
        </p:nvSpPr>
        <p:spPr>
          <a:xfrm>
            <a:off x="720125" y="4280900"/>
            <a:ext cx="4828200" cy="15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r-HR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EVALUACIJA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2000" b="0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https://forms.office.com/e/</a:t>
            </a:r>
            <a:r>
              <a:rPr lang="hr-HR" sz="2000" b="1" i="0" u="sng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Xp1ghpKKHF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3"/>
          <p:cNvSpPr txBox="1"/>
          <p:nvPr/>
        </p:nvSpPr>
        <p:spPr>
          <a:xfrm>
            <a:off x="1074025" y="1497695"/>
            <a:ext cx="4620600" cy="17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0"/>
              <a:buFont typeface="Arial"/>
              <a:buNone/>
            </a:pPr>
            <a:r>
              <a:rPr lang="hr-HR" sz="303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hr-HR" sz="303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ahvalj</a:t>
            </a:r>
            <a:r>
              <a:rPr lang="hr-HR" sz="303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ujemo </a:t>
            </a:r>
            <a:endParaRPr sz="303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0"/>
              <a:buFont typeface="Arial"/>
              <a:buNone/>
            </a:pPr>
            <a:r>
              <a:rPr lang="hr-HR" sz="303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na sudjelovanju!</a:t>
            </a:r>
            <a:endParaRPr sz="303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23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l="5671" r="2912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95" name="Google Shape;395;p23"/>
          <p:cNvSpPr/>
          <p:nvPr/>
        </p:nvSpPr>
        <p:spPr>
          <a:xfrm rot="-10251594">
            <a:off x="244204" y="5367919"/>
            <a:ext cx="5718582" cy="226635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91A7C1"/>
          </a:solidFill>
          <a:ln w="12700" cap="flat" cmpd="sng">
            <a:solidFill>
              <a:srgbClr val="8DA9D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 txBox="1"/>
          <p:nvPr/>
        </p:nvSpPr>
        <p:spPr>
          <a:xfrm>
            <a:off x="1648375" y="3850325"/>
            <a:ext cx="3767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zvjezdana.juric@skole.hr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snjezana.bosnjak@skole.</a:t>
            </a:r>
            <a:r>
              <a:rPr lang="hr-HR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7" name="Google Shape;117;p2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865238" y="851360"/>
            <a:ext cx="1044375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Umjetna inteligencija (AI</a:t>
            </a: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) kao alat u obrazovanju je logičan nastavak u razvoju digitalnih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kompetencija učenika i nastavnika.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AI ima velike mogućnosti uporabe u STEM područjima, osobito za učenje i poučavanje matematike.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865163" y="2796914"/>
            <a:ext cx="9927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Na radionici ćemo prikazati dvije besplatne platforme AI sadržaja – </a:t>
            </a:r>
            <a:r>
              <a:rPr lang="hr-HR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ChatGPT</a:t>
            </a: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MagicSchool.ai.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961904" y="4031227"/>
            <a:ext cx="9733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CILJ RADIONICE: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✔"/>
            </a:pPr>
            <a:r>
              <a:rPr lang="hr-HR" sz="18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istražiti ulogu AI kao alata u obrazovanju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Noto Sans Symbols"/>
              <a:buChar char="✔"/>
            </a:pPr>
            <a:r>
              <a:rPr lang="hr-HR" sz="18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naglasak je na razvoju digitalnih kompetencija učenika i nastavnika u svrhu učenja i poučavanja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c01c346f3c_0_0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700" cy="1451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6" name="Google Shape;126;g2c01c346f3c_0_0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10018176" y="144794"/>
            <a:ext cx="1996119" cy="1350812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7" name="Google Shape;127;g2c01c346f3c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r-HR" sz="3650">
                <a:solidFill>
                  <a:srgbClr val="00206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TIJEK RADIONICE</a:t>
            </a:r>
            <a:endParaRPr sz="3650">
              <a:solidFill>
                <a:srgbClr val="002060"/>
              </a:solidFill>
            </a:endParaRPr>
          </a:p>
        </p:txBody>
      </p:sp>
      <p:sp>
        <p:nvSpPr>
          <p:cNvPr id="128" name="Google Shape;128;g2c01c346f3c_0_0"/>
          <p:cNvSpPr txBox="1">
            <a:spLocks noGrp="1"/>
          </p:cNvSpPr>
          <p:nvPr>
            <p:ph type="body" idx="1"/>
          </p:nvPr>
        </p:nvSpPr>
        <p:spPr>
          <a:xfrm>
            <a:off x="1202450" y="1495600"/>
            <a:ext cx="10151400" cy="47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000"/>
              <a:buChar char="★"/>
            </a:pPr>
            <a:r>
              <a:rPr lang="hr-HR" sz="2000">
                <a:solidFill>
                  <a:srgbClr val="1F3864"/>
                </a:solidFill>
              </a:rPr>
              <a:t>upoznavanje s platformom MagicSchool i alatom ChatGPT</a:t>
            </a:r>
            <a:endParaRPr sz="2000">
              <a:solidFill>
                <a:srgbClr val="1F3864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Char char="★"/>
            </a:pPr>
            <a:r>
              <a:rPr lang="hr-HR" sz="2000">
                <a:solidFill>
                  <a:srgbClr val="1F3864"/>
                </a:solidFill>
              </a:rPr>
              <a:t>strategije uporabe MagicSchool-a i ChatGPT-a u nastavi</a:t>
            </a:r>
            <a:endParaRPr sz="2000">
              <a:solidFill>
                <a:srgbClr val="1F3864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Char char="★"/>
            </a:pPr>
            <a:r>
              <a:rPr lang="hr-HR" sz="2000">
                <a:solidFill>
                  <a:srgbClr val="1F3864"/>
                </a:solidFill>
              </a:rPr>
              <a:t>prikaz korištenja MagicSchol-a u nastavi</a:t>
            </a:r>
            <a:endParaRPr sz="2000">
              <a:solidFill>
                <a:srgbClr val="1F3864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Char char="★"/>
            </a:pPr>
            <a:r>
              <a:rPr lang="hr-HR" sz="2000">
                <a:solidFill>
                  <a:srgbClr val="1F3864"/>
                </a:solidFill>
              </a:rPr>
              <a:t>prikaz korištenja ChatGPT-a u nastavi</a:t>
            </a:r>
            <a:endParaRPr sz="2000">
              <a:solidFill>
                <a:srgbClr val="1F3864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Char char="★"/>
            </a:pPr>
            <a:r>
              <a:rPr lang="hr-HR" sz="2000">
                <a:solidFill>
                  <a:srgbClr val="1F3864"/>
                </a:solidFill>
              </a:rPr>
              <a:t>registracija na MagicSchool i ChatGPT</a:t>
            </a:r>
            <a:endParaRPr sz="2000">
              <a:solidFill>
                <a:srgbClr val="1F3864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Char char="★"/>
            </a:pPr>
            <a:r>
              <a:rPr lang="hr-HR" sz="2000">
                <a:solidFill>
                  <a:srgbClr val="1F3864"/>
                </a:solidFill>
              </a:rPr>
              <a:t>demostracija alata u MagicSchool-u i ChatGPT-u</a:t>
            </a:r>
            <a:endParaRPr sz="2000">
              <a:solidFill>
                <a:srgbClr val="1F3864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Char char="★"/>
            </a:pPr>
            <a:r>
              <a:rPr lang="hr-HR" sz="2000">
                <a:solidFill>
                  <a:srgbClr val="1F3864"/>
                </a:solidFill>
              </a:rPr>
              <a:t>izrada primjera u MagicSchool-u, MagicStudent-u i ChatGPT-u</a:t>
            </a:r>
            <a:endParaRPr sz="2000">
              <a:solidFill>
                <a:srgbClr val="1F3864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Char char="★"/>
            </a:pPr>
            <a:r>
              <a:rPr lang="hr-HR" sz="2000">
                <a:solidFill>
                  <a:srgbClr val="1F3864"/>
                </a:solidFill>
              </a:rPr>
              <a:t>prednosti i nedostaci MagicSchool-a i ChatGPT-a</a:t>
            </a:r>
            <a:endParaRPr sz="2000">
              <a:solidFill>
                <a:srgbClr val="1F3864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Char char="★"/>
            </a:pPr>
            <a:r>
              <a:rPr lang="hr-HR" sz="2000">
                <a:solidFill>
                  <a:srgbClr val="1F3864"/>
                </a:solidFill>
              </a:rPr>
              <a:t>evaluacija radionice</a:t>
            </a:r>
            <a:endParaRPr sz="2000">
              <a:solidFill>
                <a:srgbClr val="1F386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4" name="Google Shape;134;p3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4473677" y="662729"/>
            <a:ext cx="28906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MagicSchool.ai.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2899" y="744363"/>
            <a:ext cx="1407514" cy="61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558938" y="1938099"/>
            <a:ext cx="102738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Char char="-"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platforma koja ima veliku ulogu u pružanju podrške nastavnicima u pripremi i izradi nastavnih materijala (ostaje više vremena za ključni aspekt obrazovanja – interakciju s učenicima)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Char char="-"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pruža inovativnu perspektivu kroz pristup raznolikom skupu alata koji se prilagođavaju specifičnim potrebama svakog nastavnika</a:t>
            </a:r>
            <a:endParaRPr sz="20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Char char="-"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trenutno sadrži više od 60 alata podijeljenih u pet kategorija: planiranje, sadržaj, pitanja, intelektualna priprema, podrška učenicima, komunikacija, alati zajednice</a:t>
            </a:r>
            <a:endParaRPr sz="20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Char char="-"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obrazovni </a:t>
            </a:r>
            <a:r>
              <a:rPr lang="hr-HR" sz="2000" b="0" i="1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chatbot – </a:t>
            </a: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virtualni asistent pod </a:t>
            </a:r>
            <a:r>
              <a:rPr lang="hr-HR"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imenom</a:t>
            </a: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Raina</a:t>
            </a:r>
            <a:endParaRPr sz="20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3" name="Google Shape;143;p4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4" name="Google Shape;144;p4"/>
          <p:cNvSpPr txBox="1"/>
          <p:nvPr/>
        </p:nvSpPr>
        <p:spPr>
          <a:xfrm>
            <a:off x="1337187" y="739673"/>
            <a:ext cx="809194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ChatGPT</a:t>
            </a:r>
            <a:endParaRPr sz="2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1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(Generative Pre-trained Transformer)</a:t>
            </a:r>
            <a:endParaRPr sz="18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607930" y="2021694"/>
            <a:ext cx="106512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Char char="-"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alat koji je razvila tvrtka OpenAl (predstavlja veliki jezičn</a:t>
            </a:r>
            <a:r>
              <a:rPr lang="hr-HR"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model koji se temelji na umjetnoj inteligenciji)</a:t>
            </a:r>
            <a:endParaRPr sz="20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Char char="-"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namjena može biti raznolika, no većinom se koristi radi zabave ili traženja općenitih informacija  </a:t>
            </a:r>
            <a:r>
              <a:rPr lang="hr-HR" sz="2000" b="1" i="0" u="none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hr-HR" sz="2000" b="0" i="0" u="none" strike="noStrike" cap="none">
                <a:solidFill>
                  <a:srgbClr val="1F386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treba ga usmjeriti i iskoristiti kao pomoć u učenju i poučavanju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Char char="-"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ChatGPT djeluje tako da prikuplja informacije s interneta kako bi ih sastavio vrijedne (povratne) informacije</a:t>
            </a:r>
            <a:endParaRPr sz="20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" name="Google Shape;151;p5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1337187" y="739673"/>
            <a:ext cx="809194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ChatGPT vs MagicSchool</a:t>
            </a:r>
            <a:endParaRPr sz="28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516193" y="1720303"/>
            <a:ext cx="111597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ChatGPT</a:t>
            </a: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može izvršiti široki spektar kognitivnih zadataka i učenici ga mogu koristiti za izvršavanje zadataka bez da su usvojili traženi koncept.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MagicSchool.ai </a:t>
            </a: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 tu prednost da se AI može usmjeriti na područja u kojima umjetna inteligencija ne uspijeva – područja u kojima nastavnici mogu iskoristiti dodatno uz ChatGPT (pokazat ćemo 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primjerima</a:t>
            </a:r>
            <a:r>
              <a:rPr lang="hr-H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svojih zadataka za učenike</a:t>
            </a:r>
            <a:r>
              <a:rPr lang="hr-H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8034" y="198782"/>
            <a:ext cx="1934818" cy="1451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9" name="Google Shape;159;p6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r="1" b="9772"/>
          <a:stretch/>
        </p:blipFill>
        <p:spPr>
          <a:xfrm>
            <a:off x="10018176" y="144794"/>
            <a:ext cx="1989121" cy="1346076"/>
          </a:xfrm>
          <a:custGeom>
            <a:avLst/>
            <a:gdLst/>
            <a:ahLst/>
            <a:cxnLst/>
            <a:rect l="l" t="t" r="r" b="b"/>
            <a:pathLst>
              <a:path w="8678780" h="5873097" extrusionOk="0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60" name="Google Shape;160;p6"/>
          <p:cNvSpPr txBox="1"/>
          <p:nvPr/>
        </p:nvSpPr>
        <p:spPr>
          <a:xfrm>
            <a:off x="1307690" y="417722"/>
            <a:ext cx="8091948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Strategije ChatGPT + MagicSchool u nastavi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311272" y="1043032"/>
            <a:ext cx="11569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1. Naglasak na osobno razmišljanje i iskustvo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Jedna od najčešćih strategija među korisnicima MagicSchool-a je osmišljavanje zadataka koji od učenika zahtijevaju da se oslanjaju na svoja osobna iskustva i promišljanja. Naglašavanjem osobnog razmišljanja i iskustv</a:t>
            </a:r>
            <a:r>
              <a:rPr lang="hr-HR"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enog zapažanja</a:t>
            </a: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u zadacima, nastavnici mogu kreirati zadatke koji će iskoristiti AI 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311272" y="3063758"/>
            <a:ext cx="11142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hr-HR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. Poticanje kreativnosti i mišljenja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Treba o</a:t>
            </a: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smisliti zadatke koji zahtijevaju kreativnost ili osobno mišljenje jer AI može generirati sadržaj na temelju obrazaca u podacima, ali ne može stvoriti osobno mišljenje ili generirati istinski kreativan sadržaj.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311272" y="4622819"/>
            <a:ext cx="114678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3. Uključiti rasprave u razredu o zadacima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Rasprave u razredu nude interaktivno iskustvo u stvarnom vremenu u kojem je AI teško sudjelovati. Zadaci koji zahtijevaju od učenika da se uključe u rasprave, istaknu ključne ishode i formiraju vlastita mišljenja mogu biti osobito učinkoviti.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0814dcf33_2_1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c0814dcf33_2_1"/>
          <p:cNvSpPr txBox="1"/>
          <p:nvPr/>
        </p:nvSpPr>
        <p:spPr>
          <a:xfrm>
            <a:off x="643468" y="643467"/>
            <a:ext cx="4620600" cy="4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c0814dcf33_2_1" descr="Slika na kojoj se prikazuje tekst, snimka zaslona&#10;&#10;Opis je automatski generiran"/>
          <p:cNvPicPr preferRelativeResize="0"/>
          <p:nvPr/>
        </p:nvPicPr>
        <p:blipFill rotWithShape="1">
          <a:blip r:embed="rId3">
            <a:alphaModFix/>
          </a:blip>
          <a:srcRect l="5672" r="29114"/>
          <a:stretch/>
        </p:blipFill>
        <p:spPr>
          <a:xfrm>
            <a:off x="6229215" y="1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71" name="Google Shape;171;g2c0814dcf33_2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6396" y="2358776"/>
            <a:ext cx="2724325" cy="15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Široki zaslon</PresentationFormat>
  <Paragraphs>136</Paragraphs>
  <Slides>28</Slides>
  <Notes>28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3" baseType="lpstr">
      <vt:lpstr>Arial</vt:lpstr>
      <vt:lpstr>Calibri</vt:lpstr>
      <vt:lpstr>Noto Sans Symbols</vt:lpstr>
      <vt:lpstr>Times New Roman</vt:lpstr>
      <vt:lpstr>Tema sustava Office</vt:lpstr>
      <vt:lpstr>INTERAKTIVNO UČENJE S UMJETNOM INTELIGENCIJOM</vt:lpstr>
      <vt:lpstr>PowerPoint prezentacija</vt:lpstr>
      <vt:lpstr>PowerPoint prezentacija</vt:lpstr>
      <vt:lpstr>TIJEK RADIONICE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INTERAKTIVNO UČENJE S UMJETNOM INTELIGENCIJOM</dc:title>
  <dc:creator>Zvjezdana</dc:creator>
  <cp:lastModifiedBy>Zvjezdana</cp:lastModifiedBy>
  <cp:revision>1</cp:revision>
  <dcterms:created xsi:type="dcterms:W3CDTF">2024-02-29T12:38:31Z</dcterms:created>
  <dcterms:modified xsi:type="dcterms:W3CDTF">2024-04-11T14:39:38Z</dcterms:modified>
</cp:coreProperties>
</file>