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31"/>
  </p:notesMasterIdLst>
  <p:sldIdLst>
    <p:sldId id="289" r:id="rId2"/>
    <p:sldId id="290" r:id="rId3"/>
    <p:sldId id="270" r:id="rId4"/>
    <p:sldId id="264" r:id="rId5"/>
    <p:sldId id="257" r:id="rId6"/>
    <p:sldId id="258" r:id="rId7"/>
    <p:sldId id="265" r:id="rId8"/>
    <p:sldId id="267" r:id="rId9"/>
    <p:sldId id="268" r:id="rId10"/>
    <p:sldId id="269" r:id="rId11"/>
    <p:sldId id="273" r:id="rId12"/>
    <p:sldId id="274" r:id="rId13"/>
    <p:sldId id="276" r:id="rId14"/>
    <p:sldId id="277" r:id="rId15"/>
    <p:sldId id="278" r:id="rId16"/>
    <p:sldId id="279" r:id="rId17"/>
    <p:sldId id="295" r:id="rId18"/>
    <p:sldId id="280" r:id="rId19"/>
    <p:sldId id="288" r:id="rId20"/>
    <p:sldId id="282" r:id="rId21"/>
    <p:sldId id="296" r:id="rId22"/>
    <p:sldId id="286" r:id="rId23"/>
    <p:sldId id="291" r:id="rId24"/>
    <p:sldId id="292" r:id="rId25"/>
    <p:sldId id="293" r:id="rId26"/>
    <p:sldId id="284" r:id="rId27"/>
    <p:sldId id="283" r:id="rId28"/>
    <p:sldId id="287" r:id="rId29"/>
    <p:sldId id="294" r:id="rId30"/>
  </p:sldIdLst>
  <p:sldSz cx="9144000" cy="6858000" type="screen4x3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E794E-9333-472F-8A9B-A373BC2D4D2D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543FE-201F-4D02-9822-43BB2EC8D49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408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2103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233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82353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0030155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306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8594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61406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28590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1694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99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4777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2626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446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1193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4922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4781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23128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4663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3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at.openai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EFzbVj9M0q9ZgAmV4Mss8RGNjM6vjvct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zvonimira.marijic@skole.h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rina.mandic4@skole.hr" TargetMode="External"/><Relationship Id="rId5" Type="http://schemas.openxmlformats.org/officeDocument/2006/relationships/hyperlink" Target="mailto:natasa.krobot@skole.hr" TargetMode="Externa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drive.google.com/drive/folders/1EFzbVj9M0q9ZgAmV4Mss8RGNjM6vjvc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18D7DD0-110F-43F3-A7E4-B51873CBF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AC5EBB5-26B5-C54A-E338-B995D439F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31" y="1674055"/>
            <a:ext cx="6995629" cy="119301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cap="none" dirty="0" err="1"/>
              <a:t>Super</a:t>
            </a:r>
            <a:r>
              <a:rPr lang="en-US" sz="4000" b="1" dirty="0" err="1"/>
              <a:t>IDEA</a:t>
            </a:r>
            <a:br>
              <a:rPr lang="en-US" sz="3600" dirty="0"/>
            </a:br>
            <a:r>
              <a:rPr lang="en-US" sz="3600" dirty="0"/>
              <a:t>-</a:t>
            </a:r>
            <a:r>
              <a:rPr lang="en-US" sz="3600" cap="none" dirty="0">
                <a:solidFill>
                  <a:srgbClr val="C00000"/>
                </a:solidFill>
              </a:rPr>
              <a:t>Inclusion</a:t>
            </a:r>
            <a:r>
              <a:rPr lang="en-US" sz="3600" cap="none" dirty="0"/>
              <a:t>, </a:t>
            </a:r>
            <a:r>
              <a:rPr lang="en-US" sz="3600" cap="none" dirty="0">
                <a:solidFill>
                  <a:schemeClr val="accent1">
                    <a:lumMod val="50000"/>
                  </a:schemeClr>
                </a:solidFill>
              </a:rPr>
              <a:t>Diversity</a:t>
            </a:r>
            <a:r>
              <a:rPr lang="en-US" sz="3600" cap="none" dirty="0"/>
              <a:t>, </a:t>
            </a:r>
            <a:r>
              <a:rPr lang="en-US" sz="3600" cap="none" dirty="0">
                <a:solidFill>
                  <a:srgbClr val="00B050"/>
                </a:solidFill>
              </a:rPr>
              <a:t>Equity</a:t>
            </a:r>
            <a:r>
              <a:rPr lang="en-US" sz="3600" cap="none" dirty="0"/>
              <a:t> &amp; </a:t>
            </a:r>
            <a:r>
              <a:rPr lang="en-US" sz="3600" cap="none" dirty="0">
                <a:solidFill>
                  <a:schemeClr val="accent6">
                    <a:lumMod val="75000"/>
                  </a:schemeClr>
                </a:solidFill>
              </a:rPr>
              <a:t>Ap</a:t>
            </a:r>
            <a:r>
              <a:rPr lang="hr-HR" sz="3600" cap="none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3600" cap="none">
                <a:solidFill>
                  <a:schemeClr val="accent6">
                    <a:lumMod val="75000"/>
                  </a:schemeClr>
                </a:solidFill>
              </a:rPr>
              <a:t>roach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302BC117-2137-52CB-EFD0-C934E87D4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0652" y="3360031"/>
            <a:ext cx="4891669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285750" algn="l" fontAlgn="auto">
              <a:spcBef>
                <a:spcPts val="439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Nataša Čošić, </a:t>
            </a:r>
            <a:r>
              <a:rPr kumimoji="0" lang="hr-HR" sz="2400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p</a:t>
            </a:r>
            <a:r>
              <a:rPr kumimoji="0" lang="en-US" sz="2400" b="1" i="0" u="none" strike="noStrike" cap="none" spc="-1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rof</a:t>
            </a:r>
            <a:r>
              <a:rPr kumimoji="0" lang="en-US" sz="2400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. </a:t>
            </a:r>
            <a:r>
              <a:rPr kumimoji="0" lang="hr-HR" sz="2400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r</a:t>
            </a:r>
            <a:r>
              <a:rPr kumimoji="0" lang="en-US" sz="2400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eh.</a:t>
            </a:r>
            <a:endParaRPr kumimoji="0" lang="hr-HR" sz="2400" b="1" i="0" u="none" strike="noStrike" cap="none" spc="-1" normalizeH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  <a:p>
            <a:pPr marL="228600" marR="0" lvl="0" algn="l" fontAlgn="auto">
              <a:spcBef>
                <a:spcPts val="439"/>
              </a:spcBef>
              <a:spcAft>
                <a:spcPts val="300"/>
              </a:spcAft>
              <a:buSzTx/>
              <a:tabLst/>
              <a:defRPr/>
            </a:pPr>
            <a:r>
              <a:rPr lang="en-US" sz="2000" i="1" cap="none" spc="-1" dirty="0">
                <a:solidFill>
                  <a:schemeClr val="tx1"/>
                </a:solidFill>
              </a:rPr>
              <a:t>O</a:t>
            </a:r>
            <a:r>
              <a:rPr lang="hr-HR" sz="2000" i="1" cap="none" spc="-1" dirty="0">
                <a:solidFill>
                  <a:schemeClr val="tx1"/>
                </a:solidFill>
              </a:rPr>
              <a:t>Š</a:t>
            </a:r>
            <a:r>
              <a:rPr lang="en-US" sz="2000" i="1" cap="none" spc="-1" dirty="0">
                <a:solidFill>
                  <a:schemeClr val="tx1"/>
                </a:solidFill>
              </a:rPr>
              <a:t> Milan </a:t>
            </a:r>
            <a:r>
              <a:rPr lang="en-US" sz="2000" i="1" cap="none" spc="-1" dirty="0" err="1">
                <a:solidFill>
                  <a:schemeClr val="tx1"/>
                </a:solidFill>
              </a:rPr>
              <a:t>Amruš</a:t>
            </a:r>
            <a:r>
              <a:rPr lang="en-US" sz="2000" i="1" cap="none" spc="-1" dirty="0">
                <a:solidFill>
                  <a:schemeClr val="tx1"/>
                </a:solidFill>
              </a:rPr>
              <a:t>, </a:t>
            </a:r>
            <a:r>
              <a:rPr lang="en-US" sz="2000" i="1" cap="none" spc="-1" dirty="0" err="1">
                <a:solidFill>
                  <a:schemeClr val="tx1"/>
                </a:solidFill>
              </a:rPr>
              <a:t>Slavonski</a:t>
            </a:r>
            <a:r>
              <a:rPr lang="en-US" sz="2000" i="1" cap="none" spc="-1" dirty="0">
                <a:solidFill>
                  <a:schemeClr val="tx1"/>
                </a:solidFill>
              </a:rPr>
              <a:t> Brod</a:t>
            </a:r>
          </a:p>
          <a:p>
            <a:pPr marL="400050" lvl="0" indent="-285750" algn="l">
              <a:spcBef>
                <a:spcPts val="439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hr-HR" sz="2400" b="1" cap="none" spc="-1" dirty="0">
                <a:solidFill>
                  <a:schemeClr val="tx1"/>
                </a:solidFill>
              </a:rPr>
              <a:t>  </a:t>
            </a:r>
            <a:r>
              <a:rPr lang="en-US" sz="2400" b="1" cap="none" spc="-1" dirty="0">
                <a:solidFill>
                  <a:schemeClr val="tx1"/>
                </a:solidFill>
              </a:rPr>
              <a:t>Marina </a:t>
            </a:r>
            <a:r>
              <a:rPr lang="en-US" sz="2400" b="1" cap="none" spc="-1" dirty="0" err="1">
                <a:solidFill>
                  <a:schemeClr val="tx1"/>
                </a:solidFill>
              </a:rPr>
              <a:t>Sedlo</a:t>
            </a:r>
            <a:r>
              <a:rPr lang="en-US" sz="2400" b="1" cap="none" spc="-1" dirty="0">
                <a:solidFill>
                  <a:schemeClr val="tx1"/>
                </a:solidFill>
              </a:rPr>
              <a:t>, </a:t>
            </a:r>
            <a:r>
              <a:rPr lang="hr-HR" sz="2400" b="1" cap="none" spc="-1" dirty="0">
                <a:solidFill>
                  <a:schemeClr val="tx1"/>
                </a:solidFill>
              </a:rPr>
              <a:t>m</a:t>
            </a:r>
            <a:r>
              <a:rPr lang="en-US" sz="2400" b="1" cap="none" spc="-1" dirty="0">
                <a:solidFill>
                  <a:schemeClr val="tx1"/>
                </a:solidFill>
              </a:rPr>
              <a:t>ag. </a:t>
            </a:r>
            <a:r>
              <a:rPr lang="hr-HR" sz="2400" b="1" cap="none" spc="-1" dirty="0">
                <a:solidFill>
                  <a:schemeClr val="tx1"/>
                </a:solidFill>
              </a:rPr>
              <a:t>p</a:t>
            </a:r>
            <a:r>
              <a:rPr lang="en-US" sz="2400" b="1" cap="none" spc="-1" dirty="0" err="1">
                <a:solidFill>
                  <a:schemeClr val="tx1"/>
                </a:solidFill>
              </a:rPr>
              <a:t>aed</a:t>
            </a:r>
            <a:r>
              <a:rPr lang="en-US" sz="2400" b="1" cap="none" spc="-1" dirty="0">
                <a:solidFill>
                  <a:schemeClr val="tx1"/>
                </a:solidFill>
              </a:rPr>
              <a:t>.</a:t>
            </a:r>
            <a:endParaRPr lang="hr-HR" sz="2400" b="1" cap="none" spc="-1" dirty="0">
              <a:solidFill>
                <a:schemeClr val="tx1"/>
              </a:solidFill>
            </a:endParaRPr>
          </a:p>
          <a:p>
            <a:pPr marL="114300" lvl="0" algn="l">
              <a:spcBef>
                <a:spcPts val="439"/>
              </a:spcBef>
              <a:spcAft>
                <a:spcPts val="300"/>
              </a:spcAft>
              <a:defRPr/>
            </a:pPr>
            <a:r>
              <a:rPr lang="hr-HR" sz="2400" b="1" i="1" cap="none" spc="-1" dirty="0">
                <a:solidFill>
                  <a:schemeClr val="tx1"/>
                </a:solidFill>
              </a:rPr>
              <a:t>  </a:t>
            </a:r>
            <a:r>
              <a:rPr lang="en-US" sz="1800" i="1" cap="none" spc="-1" dirty="0">
                <a:solidFill>
                  <a:schemeClr val="tx1"/>
                </a:solidFill>
              </a:rPr>
              <a:t>O</a:t>
            </a:r>
            <a:r>
              <a:rPr lang="hr-HR" sz="1800" i="1" cap="none" spc="-1" dirty="0">
                <a:solidFill>
                  <a:schemeClr val="tx1"/>
                </a:solidFill>
              </a:rPr>
              <a:t>Š</a:t>
            </a:r>
            <a:r>
              <a:rPr lang="en-US" sz="1800" i="1" cap="none" spc="-1" dirty="0">
                <a:solidFill>
                  <a:schemeClr val="tx1"/>
                </a:solidFill>
              </a:rPr>
              <a:t> Milan </a:t>
            </a:r>
            <a:r>
              <a:rPr lang="en-US" sz="1800" i="1" cap="none" spc="-1" dirty="0" err="1">
                <a:solidFill>
                  <a:schemeClr val="tx1"/>
                </a:solidFill>
              </a:rPr>
              <a:t>Amruš</a:t>
            </a:r>
            <a:r>
              <a:rPr lang="en-US" sz="1800" i="1" cap="none" spc="-1" dirty="0">
                <a:solidFill>
                  <a:schemeClr val="tx1"/>
                </a:solidFill>
              </a:rPr>
              <a:t>, </a:t>
            </a:r>
            <a:r>
              <a:rPr lang="en-US" sz="1800" i="1" cap="none" spc="-1" dirty="0" err="1">
                <a:solidFill>
                  <a:schemeClr val="tx1"/>
                </a:solidFill>
              </a:rPr>
              <a:t>Slavonski</a:t>
            </a:r>
            <a:r>
              <a:rPr lang="en-US" sz="1800" i="1" cap="none" spc="-1" dirty="0">
                <a:solidFill>
                  <a:schemeClr val="tx1"/>
                </a:solidFill>
              </a:rPr>
              <a:t> Brod </a:t>
            </a:r>
          </a:p>
          <a:p>
            <a:pPr marL="400050" lvl="0" indent="-285750" algn="l">
              <a:spcBef>
                <a:spcPts val="439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hr-HR" sz="2400" b="1" cap="none" spc="-1" dirty="0">
                <a:solidFill>
                  <a:schemeClr val="tx1"/>
                </a:solidFill>
              </a:rPr>
              <a:t>  </a:t>
            </a:r>
            <a:r>
              <a:rPr lang="en-US" sz="2400" b="1" cap="none" spc="-1" dirty="0" err="1">
                <a:solidFill>
                  <a:schemeClr val="tx1"/>
                </a:solidFill>
              </a:rPr>
              <a:t>Zvonimira</a:t>
            </a:r>
            <a:r>
              <a:rPr lang="en-US" sz="2400" b="1" cap="none" spc="-1" dirty="0">
                <a:solidFill>
                  <a:schemeClr val="tx1"/>
                </a:solidFill>
              </a:rPr>
              <a:t> </a:t>
            </a:r>
            <a:r>
              <a:rPr lang="en-US" sz="2400" b="1" cap="none" spc="-1" dirty="0" err="1">
                <a:solidFill>
                  <a:schemeClr val="tx1"/>
                </a:solidFill>
              </a:rPr>
              <a:t>Marijić</a:t>
            </a:r>
            <a:r>
              <a:rPr lang="en-US" sz="2400" b="1" cap="none" spc="-1" dirty="0">
                <a:solidFill>
                  <a:schemeClr val="tx1"/>
                </a:solidFill>
              </a:rPr>
              <a:t>, </a:t>
            </a:r>
            <a:r>
              <a:rPr lang="hr-HR" sz="2400" b="1" cap="none" spc="-1" dirty="0">
                <a:solidFill>
                  <a:schemeClr val="tx1"/>
                </a:solidFill>
              </a:rPr>
              <a:t>u</a:t>
            </a:r>
            <a:r>
              <a:rPr lang="en-US" sz="2400" b="1" cap="none" spc="-1" dirty="0">
                <a:solidFill>
                  <a:schemeClr val="tx1"/>
                </a:solidFill>
              </a:rPr>
              <a:t>č. </a:t>
            </a:r>
            <a:r>
              <a:rPr lang="hr-HR" sz="2400" b="1" cap="none" spc="-1" dirty="0">
                <a:solidFill>
                  <a:schemeClr val="tx1"/>
                </a:solidFill>
              </a:rPr>
              <a:t>r</a:t>
            </a:r>
            <a:r>
              <a:rPr lang="en-US" sz="2400" b="1" cap="none" spc="-1" dirty="0">
                <a:solidFill>
                  <a:schemeClr val="tx1"/>
                </a:solidFill>
              </a:rPr>
              <a:t>az. </a:t>
            </a:r>
            <a:r>
              <a:rPr lang="hr-HR" sz="2400" b="1" cap="none" spc="-1" dirty="0">
                <a:solidFill>
                  <a:schemeClr val="tx1"/>
                </a:solidFill>
              </a:rPr>
              <a:t>n</a:t>
            </a:r>
            <a:r>
              <a:rPr lang="en-US" sz="2400" b="1" cap="none" spc="-1" dirty="0" err="1">
                <a:solidFill>
                  <a:schemeClr val="tx1"/>
                </a:solidFill>
              </a:rPr>
              <a:t>ast</a:t>
            </a:r>
            <a:r>
              <a:rPr lang="en-US" sz="2400" b="1" cap="none" spc="-1" dirty="0">
                <a:solidFill>
                  <a:schemeClr val="tx1"/>
                </a:solidFill>
              </a:rPr>
              <a:t>.</a:t>
            </a:r>
            <a:endParaRPr lang="hr-HR" sz="2400" b="1" cap="none" spc="-1" dirty="0">
              <a:solidFill>
                <a:schemeClr val="tx1"/>
              </a:solidFill>
            </a:endParaRPr>
          </a:p>
          <a:p>
            <a:pPr marL="114300" lvl="0" algn="l">
              <a:spcBef>
                <a:spcPts val="439"/>
              </a:spcBef>
              <a:spcAft>
                <a:spcPts val="300"/>
              </a:spcAft>
              <a:defRPr/>
            </a:pPr>
            <a:r>
              <a:rPr lang="hr-HR" sz="1800" i="1" cap="none" spc="-1" dirty="0">
                <a:solidFill>
                  <a:schemeClr val="tx1"/>
                </a:solidFill>
              </a:rPr>
              <a:t>  </a:t>
            </a:r>
            <a:r>
              <a:rPr lang="en-US" sz="1800" i="1" cap="none" spc="-1" dirty="0">
                <a:solidFill>
                  <a:schemeClr val="tx1"/>
                </a:solidFill>
              </a:rPr>
              <a:t>O</a:t>
            </a:r>
            <a:r>
              <a:rPr lang="hr-HR" sz="1800" i="1" cap="none" spc="-1" dirty="0">
                <a:solidFill>
                  <a:schemeClr val="tx1"/>
                </a:solidFill>
              </a:rPr>
              <a:t>Š</a:t>
            </a:r>
            <a:r>
              <a:rPr lang="en-US" sz="1800" i="1" cap="none" spc="-1" dirty="0">
                <a:solidFill>
                  <a:schemeClr val="tx1"/>
                </a:solidFill>
              </a:rPr>
              <a:t> </a:t>
            </a:r>
            <a:r>
              <a:rPr lang="en-US" sz="1800" i="1" cap="none" spc="-1" dirty="0" err="1">
                <a:solidFill>
                  <a:schemeClr val="tx1"/>
                </a:solidFill>
              </a:rPr>
              <a:t>Đuro</a:t>
            </a:r>
            <a:r>
              <a:rPr lang="en-US" sz="1800" i="1" cap="none" spc="-1" dirty="0">
                <a:solidFill>
                  <a:schemeClr val="tx1"/>
                </a:solidFill>
              </a:rPr>
              <a:t> Pilar, </a:t>
            </a:r>
            <a:r>
              <a:rPr lang="en-US" sz="1800" i="1" cap="none" spc="-1" dirty="0" err="1">
                <a:solidFill>
                  <a:schemeClr val="tx1"/>
                </a:solidFill>
              </a:rPr>
              <a:t>Slavonski</a:t>
            </a:r>
            <a:r>
              <a:rPr lang="en-US" sz="1800" i="1" cap="none" spc="-1" dirty="0">
                <a:solidFill>
                  <a:schemeClr val="tx1"/>
                </a:solidFill>
              </a:rPr>
              <a:t> Brod </a:t>
            </a:r>
          </a:p>
          <a:p>
            <a:pPr marR="0" lvl="0" indent="-228600" algn="l" fontAlgn="auto">
              <a:spcBef>
                <a:spcPts val="439"/>
              </a:spcBef>
              <a:spcAft>
                <a:spcPts val="30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5" name="Slika 4" descr="Slika na kojoj se prikazuje tekst, Font, snimka zaslona, grafika&#10;&#10;Opis je automatski generiran">
            <a:extLst>
              <a:ext uri="{FF2B5EF4-FFF2-40B4-BE49-F238E27FC236}">
                <a16:creationId xmlns:a16="http://schemas.microsoft.com/office/drawing/2014/main" id="{E27964F1-D895-FC6D-7AA2-17BF3A911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3" y="6065451"/>
            <a:ext cx="150584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0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35105" y="4583215"/>
            <a:ext cx="76215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200" b="1" strike="noStrike" spc="-1" dirty="0">
                <a:solidFill>
                  <a:srgbClr val="404040"/>
                </a:solidFill>
                <a:latin typeface="Trebuchet MS"/>
              </a:rPr>
              <a:t>Redoviti program uz prilagodbu sadržaja i individualizirane postupke </a:t>
            </a:r>
            <a:endParaRPr lang="hr-HR" sz="3200" b="0" strike="noStrike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267286" y="1801906"/>
            <a:ext cx="8623496" cy="3020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b="0" strike="noStrike" spc="-1" dirty="0">
                <a:solidFill>
                  <a:srgbClr val="404040"/>
                </a:solidFill>
                <a:latin typeface="Trebuchet MS"/>
              </a:rPr>
              <a:t>Opseg nastavnih sadržaja može se umanjiti do </a:t>
            </a:r>
            <a:r>
              <a:rPr lang="hr-HR" sz="2400" b="1" strike="noStrike" spc="-1" dirty="0">
                <a:solidFill>
                  <a:srgbClr val="FF0000"/>
                </a:solidFill>
                <a:latin typeface="Trebuchet MS"/>
              </a:rPr>
              <a:t>najniže razine ostvarenosti </a:t>
            </a:r>
            <a:r>
              <a:rPr lang="hr-HR" sz="2400" b="0" strike="noStrike" spc="-1" dirty="0">
                <a:solidFill>
                  <a:srgbClr val="404040"/>
                </a:solidFill>
                <a:latin typeface="Trebuchet MS"/>
              </a:rPr>
              <a:t>obrazovnih postignuća propisanih nastavnim planom i programom/kurikulumom odnosno ostvarenosti odgojno-obrazovnih ishoda predmetnog kurikuluma za razred u koji je učenik uključen, a iznad razine posebnog programa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190C319-EAED-4EFC-876B-2FCA2F3E2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4" y="6044016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03735" y="4752028"/>
            <a:ext cx="78375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600" b="1" strike="noStrike" spc="-1" dirty="0">
                <a:solidFill>
                  <a:srgbClr val="404040"/>
                </a:solidFill>
                <a:latin typeface="Trebuchet MS"/>
              </a:rPr>
              <a:t>Koraci planiranja individualiziranog kurikuluma </a:t>
            </a:r>
            <a:endParaRPr lang="hr-HR" sz="3600" b="0" strike="noStrike" spc="-1" dirty="0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288387" y="1730326"/>
            <a:ext cx="8567225" cy="24329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000" b="0" strike="noStrike" spc="-1" dirty="0">
                <a:latin typeface="Trebuchet MS"/>
              </a:rPr>
              <a:t>INICIJALNA PROCJENA učenika s teškoćama u razvoju za određeni nastavni predmet (osobitosti školskog učenja)</a:t>
            </a:r>
            <a:endParaRPr lang="hr-HR" sz="2000" b="0" strike="noStrike" spc="-1" dirty="0">
              <a:latin typeface="Arial"/>
            </a:endParaRPr>
          </a:p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000" b="0" strike="noStrike" spc="-1" dirty="0">
                <a:latin typeface="Trebuchet MS"/>
              </a:rPr>
              <a:t>STRATEGIJE PODRŠKE - Planiranje individualizirane podrške, vrednovanja i prilagodbi učenja i poučavanja potrebnih učeniku s teškoćama u razvoju za ostvarivanje odgojno-obrazovnih ishoda</a:t>
            </a:r>
          </a:p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000" b="0" strike="noStrike" spc="-1" dirty="0">
                <a:latin typeface="Arial"/>
              </a:rPr>
              <a:t>AKTIVNOSTI</a:t>
            </a:r>
          </a:p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000" b="0" strike="noStrike" spc="-1" dirty="0">
                <a:latin typeface="Trebuchet MS"/>
              </a:rPr>
              <a:t>VREDNOVANJE OSTVARENOSTI ODGOJNO-OBRAZOVNIH ISHODA.</a:t>
            </a:r>
            <a:endParaRPr lang="hr-HR" sz="20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5760696-5259-48F4-93F2-BA51CE45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5" y="6175189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1259640" y="4372200"/>
            <a:ext cx="70455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600" b="1" strike="noStrike" spc="-1" dirty="0">
                <a:solidFill>
                  <a:srgbClr val="404040"/>
                </a:solidFill>
                <a:latin typeface="Trebuchet MS"/>
              </a:rPr>
              <a:t>Cilj početne/inicijalne procjene </a:t>
            </a:r>
            <a:endParaRPr lang="hr-HR" sz="3600" b="0" strike="noStrike" spc="-1" dirty="0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497520" y="1532964"/>
            <a:ext cx="7999366" cy="26725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spc="-1" dirty="0">
                <a:solidFill>
                  <a:srgbClr val="404040"/>
                </a:solidFill>
                <a:latin typeface="Trebuchet MS"/>
              </a:rPr>
              <a:t>U</a:t>
            </a:r>
            <a:r>
              <a:rPr lang="hr-HR" sz="2400" b="0" strike="noStrike" spc="-1" dirty="0">
                <a:solidFill>
                  <a:srgbClr val="404040"/>
                </a:solidFill>
                <a:latin typeface="Trebuchet MS"/>
              </a:rPr>
              <a:t>tvrditi sposobnosti, vještine, te razine ostvarenosti odgojno-obrazovnih ishoda, posebne odgojno-obrazovne potrebe, oblike podrške i interese učenika s teškoćama u razvoju.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847C0AF-C791-4FCC-96DB-402F4C8F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8" y="138206"/>
            <a:ext cx="1298561" cy="68281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28F2CCF-3387-9AB7-8AB0-0CFB24C94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0" y="4872641"/>
            <a:ext cx="988112" cy="12836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3"/>
          <p:cNvPicPr/>
          <p:nvPr/>
        </p:nvPicPr>
        <p:blipFill>
          <a:blip r:embed="rId2"/>
          <a:stretch/>
        </p:blipFill>
        <p:spPr>
          <a:xfrm>
            <a:off x="1209822" y="0"/>
            <a:ext cx="6471138" cy="6858000"/>
          </a:xfrm>
          <a:prstGeom prst="rect">
            <a:avLst/>
          </a:prstGeom>
          <a:ln>
            <a:noFill/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12D2450B-001C-4F00-857B-962106B5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6175189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/>
          <p:cNvPicPr/>
          <p:nvPr/>
        </p:nvPicPr>
        <p:blipFill>
          <a:blip r:embed="rId2"/>
          <a:stretch/>
        </p:blipFill>
        <p:spPr>
          <a:xfrm>
            <a:off x="323639" y="126609"/>
            <a:ext cx="8679683" cy="640080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323640" y="6072369"/>
            <a:ext cx="45712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Potpis učitelja: _____________________________</a:t>
            </a:r>
            <a:endParaRPr lang="hr-H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r-HR" sz="1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Potpis roditelja: ____________________________</a:t>
            </a:r>
            <a:endParaRPr lang="hr-HR" sz="1200" b="0" strike="noStrike" spc="-1" dirty="0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140677" y="5164228"/>
            <a:ext cx="1367280" cy="791280"/>
          </a:xfrm>
          <a:prstGeom prst="wedgeEllipseCallout">
            <a:avLst>
              <a:gd name="adj1" fmla="val 85094"/>
              <a:gd name="adj2" fmla="val 7230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1E2E6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VAŽNO!</a:t>
            </a:r>
            <a:endParaRPr lang="hr-H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793160" y="4372200"/>
            <a:ext cx="6511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200" b="1" strike="noStrike" spc="-1" dirty="0">
                <a:solidFill>
                  <a:srgbClr val="404040"/>
                </a:solidFill>
                <a:latin typeface="Trebuchet MS"/>
              </a:rPr>
              <a:t>VREDNOVANJE OSTVARENOSTI ODGOJNO-OBRAZOVNIH ISHODA</a:t>
            </a:r>
            <a:endParaRPr lang="hr-HR" sz="3200" b="0" strike="noStrike" spc="-1" dirty="0"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1143000" y="1069144"/>
            <a:ext cx="6740640" cy="3136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182160">
              <a:lnSpc>
                <a:spcPct val="100000"/>
              </a:lnSpc>
              <a:spcBef>
                <a:spcPts val="561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800" b="0" strike="noStrike" spc="-1" dirty="0">
                <a:solidFill>
                  <a:srgbClr val="404040"/>
                </a:solidFill>
                <a:latin typeface="Trebuchet MS"/>
              </a:rPr>
              <a:t>Učinkovitost provođenja planirane individualizirane podrške iskazane individualiziranim kurikulumom ogleda se u uspješnosti učenika s teškoćama u razvoju u ostvarivanju odgojno-obrazovnih ishoda</a:t>
            </a:r>
            <a:endParaRPr lang="hr-HR" sz="28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23492D2-12D9-4B2A-896E-F524FA05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9" y="6126480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45588" y="1364566"/>
            <a:ext cx="7666892" cy="2972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15000"/>
              </a:lnSpc>
              <a:spcBef>
                <a:spcPts val="479"/>
              </a:spcBef>
              <a:spcAft>
                <a:spcPts val="1001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b="1" strike="noStrike" spc="-1" dirty="0">
                <a:latin typeface="Calibri"/>
                <a:ea typeface="Calibri"/>
              </a:rPr>
              <a:t>Uz pojedini ishod staviti odgovarajuću oznaku  (+, +/- ili -) ovisno o razini ostvarenosti ishoda.</a:t>
            </a:r>
          </a:p>
          <a:p>
            <a:pPr marL="228600" indent="-182160">
              <a:lnSpc>
                <a:spcPct val="115000"/>
              </a:lnSpc>
              <a:spcBef>
                <a:spcPts val="479"/>
              </a:spcBef>
              <a:spcAft>
                <a:spcPts val="1001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b="1" strike="noStrike" spc="-1" dirty="0">
                <a:latin typeface="Calibri"/>
                <a:ea typeface="Calibri"/>
              </a:rPr>
              <a:t> U ovaj stupac se mogu napisati planirani načini formativnog vrednovanja (vrednovanje za učenje, vrednovanje kao učenje) i </a:t>
            </a:r>
            <a:r>
              <a:rPr lang="hr-HR" sz="2400" b="1" strike="noStrike" spc="-1" dirty="0" err="1">
                <a:latin typeface="Calibri"/>
                <a:ea typeface="Calibri"/>
              </a:rPr>
              <a:t>sumativnog</a:t>
            </a:r>
            <a:r>
              <a:rPr lang="hr-HR" sz="2400" b="1" strike="noStrike" spc="-1" dirty="0">
                <a:latin typeface="Calibri"/>
                <a:ea typeface="Calibri"/>
              </a:rPr>
              <a:t> vrednovanja (vrednovanje naučenoga).</a:t>
            </a:r>
          </a:p>
          <a:p>
            <a:pPr marL="228600" indent="-182160">
              <a:lnSpc>
                <a:spcPct val="115000"/>
              </a:lnSpc>
              <a:spcBef>
                <a:spcPts val="479"/>
              </a:spcBef>
              <a:spcAft>
                <a:spcPts val="1001"/>
              </a:spcAft>
              <a:buClr>
                <a:srgbClr val="C3260C"/>
              </a:buClr>
              <a:buSzPct val="130000"/>
              <a:buFont typeface="Georgia"/>
              <a:buChar char="*"/>
            </a:pPr>
            <a:endParaRPr lang="hr-HR" sz="2800" b="1" strike="noStrike" spc="-1" dirty="0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1411103" y="4726745"/>
            <a:ext cx="6227654" cy="12182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2800" b="1" strike="noStrike" spc="-1" dirty="0">
                <a:solidFill>
                  <a:srgbClr val="404040"/>
                </a:solidFill>
                <a:latin typeface="Trebuchet MS"/>
              </a:rPr>
              <a:t>VREDNOVANJE OSTVARENOSTI ODGOJNO-OBRAZOVNIH ISHODA</a:t>
            </a:r>
            <a:endParaRPr lang="hr-HR" sz="28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DDB7E8B-8B58-4D5C-8DD8-3AC74EF4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6076715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tal tic-tac-toe game pieces">
            <a:extLst>
              <a:ext uri="{FF2B5EF4-FFF2-40B4-BE49-F238E27FC236}">
                <a16:creationId xmlns:a16="http://schemas.microsoft.com/office/drawing/2014/main" id="{7526282E-C00A-90D3-93F3-561E628E1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6" r="40222"/>
          <a:stretch/>
        </p:blipFill>
        <p:spPr>
          <a:xfrm>
            <a:off x="7220455" y="1798039"/>
            <a:ext cx="1510807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96EF023-8AFF-549C-14EF-E3B29780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618517"/>
            <a:ext cx="7773338" cy="1596177"/>
          </a:xfrm>
        </p:spPr>
        <p:txBody>
          <a:bodyPr>
            <a:normAutofit/>
          </a:bodyPr>
          <a:lstStyle/>
          <a:p>
            <a:r>
              <a:rPr lang="hr-HR" dirty="0"/>
              <a:t>VREDNOVANJE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3CB6C2-44CC-F28C-F92C-0BFB3E22D5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29" y="1955410"/>
            <a:ext cx="5673267" cy="383579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r-HR" sz="1800" b="1" dirty="0"/>
              <a:t>POTPUNO (+): u većoj mjeri usvojeni sadržaji, </a:t>
            </a:r>
            <a:r>
              <a:rPr lang="hr-HR" sz="1800" dirty="0"/>
              <a:t>samostalno i točno rješava zadatke, zahtjevnije zadatke rješava uz poticaj i podršku učitelja. </a:t>
            </a:r>
          </a:p>
          <a:p>
            <a:pPr>
              <a:lnSpc>
                <a:spcPct val="110000"/>
              </a:lnSpc>
            </a:pPr>
            <a:r>
              <a:rPr lang="hr-HR" sz="1800" b="1" dirty="0"/>
              <a:t>DJELOMIČNO (+/-): zadatke rješava usporeno, </a:t>
            </a:r>
            <a:r>
              <a:rPr lang="hr-HR" sz="1800" dirty="0"/>
              <a:t>često uz podršku učitelja, pomoćnika u nastavi, stručnoga </a:t>
            </a:r>
            <a:r>
              <a:rPr lang="hr-HR" sz="1800" dirty="0" err="1"/>
              <a:t>komunik</a:t>
            </a:r>
            <a:r>
              <a:rPr lang="hr-HR" sz="1800" dirty="0"/>
              <a:t>. posrednika, vršnjaka, potreban mu je poticaj u radu. </a:t>
            </a:r>
          </a:p>
          <a:p>
            <a:pPr>
              <a:lnSpc>
                <a:spcPct val="110000"/>
              </a:lnSpc>
            </a:pPr>
            <a:r>
              <a:rPr lang="hr-HR" sz="1800" b="1" dirty="0"/>
              <a:t>NEPOTPUNO (-): nastavni sadržaji nisu usvojeni. </a:t>
            </a:r>
            <a:r>
              <a:rPr lang="hr-HR" sz="1800" dirty="0"/>
              <a:t>Zadatke ne može riješiti uz podršku učitelja/nastavnika, pomoćnika u nastavi, stručnoga komunikacijskog posrednika ili vršnjaka. </a:t>
            </a:r>
          </a:p>
        </p:txBody>
      </p:sp>
    </p:spTree>
    <p:extLst>
      <p:ext uri="{BB962C8B-B14F-4D97-AF65-F5344CB8AC3E}">
        <p14:creationId xmlns:p14="http://schemas.microsoft.com/office/powerpoint/2010/main" val="3685952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841BAAB-F8D5-D91D-E60A-378576746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943" y="3815375"/>
            <a:ext cx="4780117" cy="2676865"/>
          </a:xfrm>
          <a:prstGeom prst="rect">
            <a:avLst/>
          </a:prstGeom>
        </p:spPr>
      </p:pic>
      <p:sp>
        <p:nvSpPr>
          <p:cNvPr id="178" name="CustomShape 1"/>
          <p:cNvSpPr/>
          <p:nvPr/>
        </p:nvSpPr>
        <p:spPr>
          <a:xfrm>
            <a:off x="956603" y="1026942"/>
            <a:ext cx="7704799" cy="24226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171450" indent="-171450">
              <a:lnSpc>
                <a:spcPct val="11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b="0" strike="noStrike" spc="-1" dirty="0" err="1"/>
              <a:t>Okruženje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poticajno</a:t>
            </a:r>
            <a:r>
              <a:rPr lang="en-US" sz="2400" b="0" strike="noStrike" spc="-1" dirty="0"/>
              <a:t> za </a:t>
            </a:r>
            <a:r>
              <a:rPr lang="en-US" sz="2400" b="0" strike="noStrike" spc="-1" dirty="0" err="1"/>
              <a:t>učenje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>
                <a:solidFill>
                  <a:srgbClr val="C00000"/>
                </a:solidFill>
              </a:rPr>
              <a:t>podržavajuće</a:t>
            </a:r>
            <a:r>
              <a:rPr lang="en-US" sz="2400" b="0" strike="noStrike" spc="-1" dirty="0">
                <a:solidFill>
                  <a:srgbClr val="C00000"/>
                </a:solidFill>
              </a:rPr>
              <a:t> je i </a:t>
            </a:r>
            <a:r>
              <a:rPr lang="en-US" sz="2400" b="0" strike="noStrike" spc="-1" dirty="0" err="1">
                <a:solidFill>
                  <a:srgbClr val="C00000"/>
                </a:solidFill>
              </a:rPr>
              <a:t>ugodno</a:t>
            </a:r>
            <a:r>
              <a:rPr lang="en-US" sz="2400" b="0" strike="noStrike" spc="-1" dirty="0">
                <a:solidFill>
                  <a:srgbClr val="C00000"/>
                </a:solidFill>
              </a:rPr>
              <a:t> </a:t>
            </a:r>
            <a:r>
              <a:rPr lang="en-US" sz="2400" b="0" strike="noStrike" spc="-1" dirty="0"/>
              <a:t>za </a:t>
            </a:r>
            <a:r>
              <a:rPr lang="en-US" sz="2400" b="0" strike="noStrike" spc="-1" dirty="0" err="1"/>
              <a:t>sve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učenike</a:t>
            </a:r>
            <a:r>
              <a:rPr lang="en-US" sz="2400" b="0" strike="noStrike" spc="-1" dirty="0"/>
              <a:t>, a </a:t>
            </a:r>
            <a:r>
              <a:rPr lang="en-US" sz="2400" b="0" strike="noStrike" spc="-1" dirty="0" err="1"/>
              <a:t>posebno</a:t>
            </a:r>
            <a:r>
              <a:rPr lang="en-US" sz="2400" b="0" strike="noStrike" spc="-1" dirty="0"/>
              <a:t> je </a:t>
            </a:r>
            <a:r>
              <a:rPr lang="en-US" sz="2400" b="0" strike="noStrike" spc="-1" dirty="0" err="1"/>
              <a:t>važno</a:t>
            </a:r>
            <a:r>
              <a:rPr lang="en-US" sz="2400" b="0" strike="noStrike" spc="-1" dirty="0"/>
              <a:t> za </a:t>
            </a:r>
            <a:r>
              <a:rPr lang="en-US" sz="2400" b="0" strike="noStrike" spc="-1" dirty="0" err="1"/>
              <a:t>učenike</a:t>
            </a:r>
            <a:r>
              <a:rPr lang="en-US" sz="2400" b="0" strike="noStrike" spc="-1" dirty="0"/>
              <a:t> s </a:t>
            </a:r>
            <a:r>
              <a:rPr lang="en-US" sz="2400" b="0" strike="noStrike" spc="-1" dirty="0" err="1"/>
              <a:t>teškoćama</a:t>
            </a:r>
            <a:r>
              <a:rPr lang="en-US" sz="2400" b="0" strike="noStrike" spc="-1" dirty="0"/>
              <a:t>. </a:t>
            </a:r>
          </a:p>
          <a:p>
            <a:pPr marL="171450" indent="-171450">
              <a:lnSpc>
                <a:spcPct val="11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To je </a:t>
            </a:r>
            <a:r>
              <a:rPr lang="en-US" sz="2400" b="0" strike="noStrike" spc="-1" dirty="0" err="1"/>
              <a:t>okruženje</a:t>
            </a:r>
            <a:r>
              <a:rPr lang="en-US" sz="2400" b="0" strike="noStrike" spc="-1" dirty="0"/>
              <a:t> u </a:t>
            </a:r>
            <a:r>
              <a:rPr lang="en-US" sz="2400" b="0" strike="noStrike" spc="-1" dirty="0" err="1"/>
              <a:t>kojem</a:t>
            </a:r>
            <a:r>
              <a:rPr lang="en-US" sz="2400" b="0" strike="noStrike" spc="-1" dirty="0"/>
              <a:t> se</a:t>
            </a:r>
            <a:r>
              <a:rPr lang="en-US" sz="2400" b="0" strike="noStrike" spc="-1" dirty="0">
                <a:solidFill>
                  <a:srgbClr val="00B050"/>
                </a:solidFill>
              </a:rPr>
              <a:t> </a:t>
            </a:r>
            <a:r>
              <a:rPr lang="en-US" sz="2400" b="0" strike="noStrike" spc="-1" dirty="0" err="1">
                <a:solidFill>
                  <a:srgbClr val="00B050"/>
                </a:solidFill>
              </a:rPr>
              <a:t>njeguje</a:t>
            </a:r>
            <a:r>
              <a:rPr lang="en-US" sz="2400" b="0" strike="noStrike" spc="-1" dirty="0">
                <a:solidFill>
                  <a:srgbClr val="00B050"/>
                </a:solidFill>
              </a:rPr>
              <a:t> </a:t>
            </a:r>
            <a:r>
              <a:rPr lang="en-US" sz="2400" b="0" strike="noStrike" spc="-1" dirty="0" err="1">
                <a:solidFill>
                  <a:srgbClr val="C00000"/>
                </a:solidFill>
              </a:rPr>
              <a:t>različitost</a:t>
            </a:r>
            <a:r>
              <a:rPr lang="en-US" sz="2400" b="0" strike="noStrike" spc="-1" dirty="0"/>
              <a:t>, </a:t>
            </a:r>
            <a:r>
              <a:rPr lang="en-US" sz="2400" b="0" strike="noStrike" spc="-1" dirty="0" err="1">
                <a:solidFill>
                  <a:srgbClr val="0070C0"/>
                </a:solidFill>
              </a:rPr>
              <a:t>poštuju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osobne</a:t>
            </a:r>
            <a:r>
              <a:rPr lang="hr-HR" sz="2400" spc="-1" dirty="0"/>
              <a:t> </a:t>
            </a:r>
            <a:r>
              <a:rPr lang="en-US" sz="2400" b="0" strike="noStrike" spc="-1" dirty="0" err="1"/>
              <a:t>snage</a:t>
            </a:r>
            <a:r>
              <a:rPr lang="en-US" sz="2400" b="0" strike="noStrike" spc="-1" dirty="0"/>
              <a:t> i </a:t>
            </a:r>
            <a:r>
              <a:rPr lang="en-US" sz="2400" b="0" strike="noStrike" spc="-1" dirty="0" err="1"/>
              <a:t>slabosti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kroz</a:t>
            </a:r>
            <a:r>
              <a:rPr lang="en-US" sz="2400" b="0" strike="noStrike" spc="-1" dirty="0"/>
              <a:t> </a:t>
            </a:r>
            <a:r>
              <a:rPr lang="hr-HR" sz="2400" b="0" strike="noStrike" spc="-1" dirty="0"/>
              <a:t>suradničko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učenje</a:t>
            </a:r>
            <a:r>
              <a:rPr lang="en-US" sz="2400" b="0" strike="noStrike" spc="-1" dirty="0"/>
              <a:t>, </a:t>
            </a:r>
            <a:r>
              <a:rPr lang="en-US" sz="2400" b="0" strike="noStrike" spc="-1" dirty="0" err="1"/>
              <a:t>te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učenje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iz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vlastitih</a:t>
            </a:r>
            <a:r>
              <a:rPr lang="en-US" sz="2400" b="0" strike="noStrike" spc="-1" dirty="0"/>
              <a:t> i </a:t>
            </a:r>
            <a:r>
              <a:rPr lang="hr-HR" sz="2400" b="0" strike="noStrike" spc="-1" dirty="0"/>
              <a:t> </a:t>
            </a:r>
            <a:r>
              <a:rPr lang="en-US" sz="2400" b="0" strike="noStrike" spc="-1" dirty="0" err="1"/>
              <a:t>tuđih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pogrešaka</a:t>
            </a:r>
            <a:r>
              <a:rPr lang="en-US" sz="2400" b="0" strike="noStrike" spc="-1" dirty="0"/>
              <a:t>.</a:t>
            </a:r>
          </a:p>
          <a:p>
            <a:pPr marL="46440" indent="-228600">
              <a:lnSpc>
                <a:spcPct val="11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endParaRPr lang="en-US" sz="1200" b="0" strike="noStrike" cap="all" spc="-1" dirty="0"/>
          </a:p>
          <a:p>
            <a:pPr marL="228600" indent="-228600">
              <a:lnSpc>
                <a:spcPct val="11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600" b="1" strike="noStrike" cap="all" spc="-1" dirty="0" err="1">
                <a:solidFill>
                  <a:srgbClr val="C00000"/>
                </a:solidFill>
              </a:rPr>
              <a:t>Primjeren</a:t>
            </a:r>
            <a:r>
              <a:rPr lang="en-US" sz="1600" b="1" strike="noStrike" cap="all" spc="-1" dirty="0">
                <a:solidFill>
                  <a:srgbClr val="C00000"/>
                </a:solidFill>
              </a:rPr>
              <a:t> </a:t>
            </a:r>
            <a:r>
              <a:rPr lang="en-US" sz="1600" b="1" strike="noStrike" cap="all" spc="-1" dirty="0" err="1">
                <a:solidFill>
                  <a:srgbClr val="C00000"/>
                </a:solidFill>
              </a:rPr>
              <a:t>oblik</a:t>
            </a:r>
            <a:r>
              <a:rPr lang="en-US" sz="1600" b="1" strike="noStrike" cap="all" spc="-1" dirty="0">
                <a:solidFill>
                  <a:srgbClr val="C00000"/>
                </a:solidFill>
              </a:rPr>
              <a:t> </a:t>
            </a:r>
            <a:r>
              <a:rPr lang="en-US" sz="1600" b="1" strike="noStrike" cap="all" spc="-1" dirty="0" err="1">
                <a:solidFill>
                  <a:srgbClr val="C00000"/>
                </a:solidFill>
              </a:rPr>
              <a:t>školovanja</a:t>
            </a:r>
            <a:r>
              <a:rPr lang="en-US" sz="1600" b="1" strike="noStrike" cap="all" spc="-1" dirty="0">
                <a:solidFill>
                  <a:srgbClr val="C00000"/>
                </a:solidFill>
              </a:rPr>
              <a:t>!!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D248982-7CFD-4E77-B448-7F1DB8C91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6" y="6150834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AE94ADDC-FBCA-4838-8D97-4B0770AF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DB06F6B-6027-4B19-829E-EEDE917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uzorak, umjetničko djelo, kvadrat, piksel&#10;&#10;Opis je automatski generiran">
            <a:extLst>
              <a:ext uri="{FF2B5EF4-FFF2-40B4-BE49-F238E27FC236}">
                <a16:creationId xmlns:a16="http://schemas.microsoft.com/office/drawing/2014/main" id="{6D673158-9795-2571-AEEC-6B8CE46BA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41" y="5024965"/>
            <a:ext cx="1147525" cy="14902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CF74507-E4A2-02FE-EF14-BCF8D4000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15" y="1447902"/>
            <a:ext cx="3766654" cy="242949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F0CA11D6-C4F1-476E-8455-2C26DEDE9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1955" y="0"/>
            <a:ext cx="9143999" cy="3053351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90717727-6E80-4D56-AF23-9E0AE1D5A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6375325" y="3191932"/>
            <a:ext cx="2764763" cy="36660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9CCD4DB-97F1-9B7A-A684-8F03D6B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8" y="4562855"/>
            <a:ext cx="8187274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S</a:t>
            </a:r>
            <a:r>
              <a:rPr lang="en-US" sz="4800" cap="none" dirty="0" err="1"/>
              <a:t>uper</a:t>
            </a:r>
            <a:r>
              <a:rPr lang="en-US" sz="4800" dirty="0" err="1">
                <a:solidFill>
                  <a:srgbClr val="C00000"/>
                </a:solidFill>
              </a:rPr>
              <a:t>I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4800" dirty="0" err="1">
                <a:solidFill>
                  <a:srgbClr val="00B050"/>
                </a:solidFill>
              </a:rPr>
              <a:t>E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7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21DEF4-82B8-0A38-A3F9-E83CF44D8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044" y="3259960"/>
            <a:ext cx="7613598" cy="2304606"/>
          </a:xfrm>
        </p:spPr>
        <p:txBody>
          <a:bodyPr>
            <a:noAutofit/>
          </a:bodyPr>
          <a:lstStyle/>
          <a:p>
            <a:pPr marL="640080" marR="0" lvl="0" indent="-45648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hr-HR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Planiranje individualiziranih postupaka, prilagodbi poučavanja, učenja i vrednovanja, </a:t>
            </a:r>
            <a:br>
              <a:rPr kumimoji="0" lang="hr-H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</a:br>
            <a:endParaRPr lang="hr-HR" sz="3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>
            <a:off x="7196667" y="-1"/>
            <a:ext cx="1947333" cy="8727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13193" y="5564567"/>
            <a:ext cx="1006159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9" name="Graphic 8" descr="Kvačica">
            <a:extLst>
              <a:ext uri="{FF2B5EF4-FFF2-40B4-BE49-F238E27FC236}">
                <a16:creationId xmlns:a16="http://schemas.microsoft.com/office/drawing/2014/main" id="{BB71E8C3-C193-5ED5-6D37-9B7811BA2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0840" y="643467"/>
            <a:ext cx="3142319" cy="31423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>
            <a:off x="5689995" y="3142319"/>
            <a:ext cx="3454005" cy="371568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2DC5214-9E38-F6BA-38A1-22BEBC851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22" y="197800"/>
            <a:ext cx="150584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ACEF59-4FFE-438E-BE31-306950DE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60" y="402800"/>
            <a:ext cx="8229240" cy="1411931"/>
          </a:xfrm>
        </p:spPr>
        <p:txBody>
          <a:bodyPr/>
          <a:lstStyle/>
          <a:p>
            <a:r>
              <a:rPr lang="hr-HR" dirty="0"/>
              <a:t>Radionica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3D2A8C-C969-4EB6-B2B2-453464922ED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013012" y="2325031"/>
            <a:ext cx="3671530" cy="553998"/>
          </a:xfrm>
        </p:spPr>
        <p:txBody>
          <a:bodyPr/>
          <a:lstStyle/>
          <a:p>
            <a:r>
              <a:rPr lang="hr-HR" sz="4000" dirty="0"/>
              <a:t>3 skupine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21BFCA-8065-4747-AACB-102828C8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566" y="6108700"/>
            <a:ext cx="1298561" cy="68281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3BF79BE-8104-C68E-EB60-5CF6DC82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76" y="3770848"/>
            <a:ext cx="1298560" cy="12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6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F030BA-ACAB-2BB9-C3A1-877EA42C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Prilagodba sadržaja</a:t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2FA3E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Redoviti program uz prilagodbu sadržaja i individualizirane postupke</a:t>
            </a:r>
            <a:b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srgbClr val="2FA3EE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FA327E-2DF4-5510-606A-145F17A2C4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D99C3F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Aktivnost 1. neposredno prilagođavanje odg. -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99C3F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obr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D99C3F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sadržaja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Aktivnost 2. uvrštavanje metoda prilagodbe u individualizirani kurikulum (IK)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3931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BB21BFCA-8065-4747-AACB-102828C8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566" y="6108700"/>
            <a:ext cx="1298561" cy="68281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DACEF59-4FFE-438E-BE31-306950DE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60" y="402801"/>
            <a:ext cx="8229240" cy="609398"/>
          </a:xfrm>
        </p:spPr>
        <p:txBody>
          <a:bodyPr/>
          <a:lstStyle/>
          <a:p>
            <a:r>
              <a:rPr lang="hr-HR" dirty="0"/>
              <a:t>Radionica – Aktivnost 1.</a:t>
            </a:r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853896C7-DF4E-4D02-BFDF-E105E72B1AD4}"/>
              </a:ext>
            </a:extLst>
          </p:cNvPr>
          <p:cNvSpPr/>
          <p:nvPr/>
        </p:nvSpPr>
        <p:spPr>
          <a:xfrm>
            <a:off x="281852" y="1307340"/>
            <a:ext cx="3890683" cy="337485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hr-HR" dirty="0"/>
              <a:t>Zadatak</a:t>
            </a:r>
          </a:p>
          <a:p>
            <a:pPr algn="ctr"/>
            <a:r>
              <a:rPr lang="hr-HR" dirty="0"/>
              <a:t>AI Alat</a:t>
            </a:r>
          </a:p>
          <a:p>
            <a:pPr algn="ctr"/>
            <a:r>
              <a:rPr lang="hr-HR" b="1" dirty="0"/>
              <a:t>(Alat umjetne inteligencije)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B4D34979-8DE4-4AC8-A3C2-C0F9B82EABE2}"/>
              </a:ext>
            </a:extLst>
          </p:cNvPr>
          <p:cNvSpPr/>
          <p:nvPr/>
        </p:nvSpPr>
        <p:spPr>
          <a:xfrm>
            <a:off x="4571999" y="1434124"/>
            <a:ext cx="3890683" cy="1994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2. Zadatak</a:t>
            </a:r>
          </a:p>
          <a:p>
            <a:pPr algn="ctr"/>
            <a:endParaRPr lang="hr-HR" dirty="0"/>
          </a:p>
          <a:p>
            <a:pPr algn="ctr"/>
            <a:r>
              <a:rPr lang="hr-HR" b="1" dirty="0" err="1"/>
              <a:t>Asistivne</a:t>
            </a:r>
            <a:r>
              <a:rPr lang="hr-HR" b="1" dirty="0"/>
              <a:t> tehnologija  </a:t>
            </a:r>
          </a:p>
          <a:p>
            <a:pPr algn="ctr"/>
            <a:r>
              <a:rPr lang="hr-HR" sz="1400" dirty="0"/>
              <a:t>(pričajući raspored)</a:t>
            </a:r>
          </a:p>
        </p:txBody>
      </p:sp>
      <p:sp>
        <p:nvSpPr>
          <p:cNvPr id="7" name="Suza 6">
            <a:extLst>
              <a:ext uri="{FF2B5EF4-FFF2-40B4-BE49-F238E27FC236}">
                <a16:creationId xmlns:a16="http://schemas.microsoft.com/office/drawing/2014/main" id="{D448C0B6-3921-419D-8BEC-3DE17D4C815C}"/>
              </a:ext>
            </a:extLst>
          </p:cNvPr>
          <p:cNvSpPr/>
          <p:nvPr/>
        </p:nvSpPr>
        <p:spPr>
          <a:xfrm>
            <a:off x="3176153" y="4101709"/>
            <a:ext cx="3161894" cy="2671482"/>
          </a:xfrm>
          <a:prstGeom prst="teardrop">
            <a:avLst>
              <a:gd name="adj" fmla="val 128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3. Zadatak</a:t>
            </a:r>
          </a:p>
          <a:p>
            <a:pPr algn="ctr"/>
            <a:endParaRPr lang="hr-HR" dirty="0"/>
          </a:p>
          <a:p>
            <a:pPr algn="ctr"/>
            <a:r>
              <a:rPr lang="hr-HR" b="1" dirty="0"/>
              <a:t>Metoda perceptivnog prilagođavanja</a:t>
            </a:r>
          </a:p>
        </p:txBody>
      </p:sp>
    </p:spTree>
    <p:extLst>
      <p:ext uri="{BB962C8B-B14F-4D97-AF65-F5344CB8AC3E}">
        <p14:creationId xmlns:p14="http://schemas.microsoft.com/office/powerpoint/2010/main" val="3782370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E85A987-936F-5BEA-ABED-0E6307B3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597" y="246185"/>
            <a:ext cx="5289452" cy="1573863"/>
          </a:xfrm>
        </p:spPr>
        <p:txBody>
          <a:bodyPr>
            <a:normAutofit/>
          </a:bodyPr>
          <a:lstStyle/>
          <a:p>
            <a:br>
              <a:rPr lang="hr-HR" sz="2000" dirty="0"/>
            </a:br>
            <a:r>
              <a:rPr lang="hr-HR" sz="2800" b="1" dirty="0"/>
              <a:t>1. Alat umjetne inteligencije</a:t>
            </a:r>
            <a:br>
              <a:rPr lang="hr-HR" sz="2800" b="1" dirty="0"/>
            </a:br>
            <a:r>
              <a:rPr lang="hr-HR" sz="2800" b="1" dirty="0"/>
              <a:t>(Chat GPT)</a:t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1723BAA-66FD-B07C-8352-C2B5FEC6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26" y="2566855"/>
            <a:ext cx="4369738" cy="3021220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228091-4BA2-56B2-81F6-8D32CD4735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67618" y="2039815"/>
            <a:ext cx="7493784" cy="4572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hr-HR" dirty="0">
                <a:hlinkClick r:id="rId4"/>
              </a:rPr>
              <a:t>https://chat.openai.com/</a:t>
            </a:r>
            <a:endParaRPr lang="hr-HR" dirty="0"/>
          </a:p>
          <a:p>
            <a:pPr marL="0" indent="0">
              <a:lnSpc>
                <a:spcPct val="110000"/>
              </a:lnSpc>
              <a:buNone/>
            </a:pPr>
            <a:endParaRPr lang="hr-HR" dirty="0"/>
          </a:p>
          <a:p>
            <a:pPr marL="0" indent="0">
              <a:lnSpc>
                <a:spcPct val="110000"/>
              </a:lnSpc>
              <a:buNone/>
            </a:pPr>
            <a:endParaRPr lang="hr-HR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r>
              <a:rPr lang="hr-HR" sz="900" cap="none" dirty="0"/>
              <a:t>slika preuzeta sa: https://aloa.co/blog/what-is-chat-gpt-understanding-the-basics-for-product-development-in-2023</a:t>
            </a:r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  <a:p>
            <a:pPr marL="0" indent="0">
              <a:lnSpc>
                <a:spcPct val="110000"/>
              </a:lnSpc>
              <a:buNone/>
            </a:pP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2909376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E94ADDC-FBCA-4838-8D97-4B0770AF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DB06F6B-6027-4B19-829E-EEDE917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5E96F1FA-938F-CD8B-6161-1E3D1840CB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544998" y="1277525"/>
            <a:ext cx="3285330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F115E2D-49D3-B520-AA02-A455631DE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132" y="213001"/>
            <a:ext cx="1457163" cy="97265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CA11D6-C4F1-476E-8455-2C26DEDE9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1955" y="0"/>
            <a:ext cx="9143999" cy="30533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717727-6E80-4D56-AF23-9E0AE1D5A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6375325" y="3191932"/>
            <a:ext cx="2764763" cy="36660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579177-B0C0-542A-4C72-E3A24146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7" y="5011698"/>
            <a:ext cx="8187274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2300" b="1" dirty="0"/>
              <a:t>2. </a:t>
            </a:r>
            <a:r>
              <a:rPr lang="en-US" sz="2300" b="1" dirty="0"/>
              <a:t>Alat</a:t>
            </a:r>
            <a:r>
              <a:rPr lang="hr-HR" sz="2300" b="1" dirty="0"/>
              <a:t>I</a:t>
            </a:r>
            <a:r>
              <a:rPr lang="en-US" sz="2300" b="1" dirty="0"/>
              <a:t> </a:t>
            </a:r>
            <a:r>
              <a:rPr lang="en-US" sz="2300" b="1" dirty="0" err="1"/>
              <a:t>asistivne</a:t>
            </a:r>
            <a:r>
              <a:rPr lang="en-US" sz="2300" b="1" dirty="0"/>
              <a:t> </a:t>
            </a:r>
            <a:r>
              <a:rPr lang="en-US" sz="2300" b="1" dirty="0" err="1"/>
              <a:t>tehnologije</a:t>
            </a:r>
            <a:r>
              <a:rPr lang="en-US" sz="2300" b="1" dirty="0"/>
              <a:t>  </a:t>
            </a:r>
            <a:br>
              <a:rPr lang="en-US" sz="2300" b="1" dirty="0"/>
            </a:br>
            <a:r>
              <a:rPr lang="en-US" sz="2300" b="1" dirty="0"/>
              <a:t>(</a:t>
            </a:r>
            <a:r>
              <a:rPr lang="en-US" sz="2300" b="1" dirty="0" err="1"/>
              <a:t>pričajući</a:t>
            </a:r>
            <a:r>
              <a:rPr lang="en-US" sz="2300" b="1" dirty="0"/>
              <a:t> </a:t>
            </a:r>
            <a:r>
              <a:rPr lang="en-US" sz="2300" b="1" dirty="0" err="1"/>
              <a:t>raspored</a:t>
            </a:r>
            <a:r>
              <a:rPr lang="en-US" sz="2300" b="1" dirty="0"/>
              <a:t>)</a:t>
            </a:r>
            <a:br>
              <a:rPr lang="en-US" sz="2300" dirty="0"/>
            </a:b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678701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384BD3C-95C8-DCE0-ADCE-8EA04B1D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98" y="640831"/>
            <a:ext cx="3243842" cy="1573863"/>
          </a:xfrm>
        </p:spPr>
        <p:txBody>
          <a:bodyPr>
            <a:normAutofit/>
          </a:bodyPr>
          <a:lstStyle/>
          <a:p>
            <a:pPr algn="l"/>
            <a:r>
              <a:rPr lang="hr-HR" sz="2700" b="1" dirty="0">
                <a:solidFill>
                  <a:srgbClr val="0070C0"/>
                </a:solidFill>
              </a:rPr>
              <a:t>3. Metoda perceptivnog prilagođavanja</a:t>
            </a:r>
            <a:br>
              <a:rPr lang="hr-HR" sz="2300" dirty="0"/>
            </a:br>
            <a:endParaRPr lang="hr-HR" sz="23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4BB8BB-4E65-BD7D-2E2B-65028D7ED6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596" y="2367092"/>
            <a:ext cx="2663851" cy="4286926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7000" b="1" dirty="0">
                <a:solidFill>
                  <a:srgbClr val="0070C0"/>
                </a:solidFill>
                <a:latin typeface="Bradley Hand ITC" panose="03070402050302030203" pitchFamily="66" charset="0"/>
                <a:ea typeface="Segoe UI Black" panose="020B0A02040204020203" pitchFamily="34" charset="0"/>
                <a:cs typeface="ADLaM Display" panose="020F0502020204030204" pitchFamily="2" charset="0"/>
              </a:rPr>
              <a:t>PERCEPCIJA?</a:t>
            </a:r>
          </a:p>
          <a:p>
            <a:r>
              <a:rPr lang="hr-HR" sz="5100" dirty="0">
                <a:latin typeface="Segoe UI Black" panose="020B0A02040204020203" pitchFamily="34" charset="0"/>
                <a:ea typeface="Segoe UI Black" panose="020B0A02040204020203" pitchFamily="34" charset="0"/>
                <a:cs typeface="ADLaM Display" panose="020F0502020204030204" pitchFamily="2" charset="0"/>
              </a:rPr>
              <a:t>učenje?</a:t>
            </a:r>
          </a:p>
          <a:p>
            <a:r>
              <a:rPr lang="hr-HR" sz="5100" dirty="0">
                <a:latin typeface="Segoe UI Black" panose="020B0A02040204020203" pitchFamily="34" charset="0"/>
                <a:ea typeface="Segoe UI Black" panose="020B0A02040204020203" pitchFamily="34" charset="0"/>
                <a:cs typeface="ADLaM Display" panose="020F0502020204030204" pitchFamily="2" charset="0"/>
              </a:rPr>
              <a:t>Organizacija?</a:t>
            </a:r>
          </a:p>
          <a:p>
            <a:r>
              <a:rPr lang="hr-HR" sz="5100" dirty="0">
                <a:latin typeface="Segoe UI Black" panose="020B0A02040204020203" pitchFamily="34" charset="0"/>
                <a:ea typeface="Segoe UI Black" panose="020B0A02040204020203" pitchFamily="34" charset="0"/>
                <a:cs typeface="ADLaM Display" panose="020F0502020204030204" pitchFamily="2" charset="0"/>
              </a:rPr>
              <a:t>Motivacija?</a:t>
            </a:r>
          </a:p>
          <a:p>
            <a:endParaRPr lang="hr-HR" sz="2400" dirty="0"/>
          </a:p>
          <a:p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pPr marL="0" indent="0">
              <a:buNone/>
            </a:pPr>
            <a:r>
              <a:rPr lang="hr-HR" sz="1400" cap="none" dirty="0"/>
              <a:t>slika preuzeta sa: </a:t>
            </a:r>
            <a:r>
              <a:rPr lang="en-US" sz="1400" cap="none" dirty="0"/>
              <a:t>http://www.thehighestofthemountains.com/images/thehighestofthemountains_brain_map_brainwithquotes28-125px.jpg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3643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E97E16D-7509-BB72-A044-144E4E42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2" r="24387" b="1"/>
          <a:stretch/>
        </p:blipFill>
        <p:spPr>
          <a:xfrm>
            <a:off x="3534631" y="10"/>
            <a:ext cx="5609368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3488431" y="0"/>
            <a:ext cx="5655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F4FEF2D-247F-4399-8120-AC3C770C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90" y="6175189"/>
            <a:ext cx="1298561" cy="682811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1EEA1B78-DABC-4903-92CF-36B3D1B29CB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497466" y="687633"/>
            <a:ext cx="5691125" cy="609398"/>
          </a:xfrm>
        </p:spPr>
        <p:txBody>
          <a:bodyPr/>
          <a:lstStyle/>
          <a:p>
            <a:r>
              <a:rPr lang="hr-HR" dirty="0"/>
              <a:t>Radionica – Aktivnost 2.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9E3330C-FFFF-4633-9FCD-70EB92681C21}"/>
              </a:ext>
            </a:extLst>
          </p:cNvPr>
          <p:cNvSpPr txBox="1"/>
          <p:nvPr/>
        </p:nvSpPr>
        <p:spPr>
          <a:xfrm>
            <a:off x="489238" y="2107716"/>
            <a:ext cx="86547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Predložak Obrasca IK-a</a:t>
            </a: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https://drive.google.com/drive/folders/1EFzbVj9M0q9ZgAmV4Mss8RGNjM6vjvct</a:t>
            </a: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400" dirty="0"/>
          </a:p>
          <a:p>
            <a:r>
              <a:rPr lang="hr-HR" sz="2800" dirty="0"/>
              <a:t>Uvrstiti: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metode prilagodbe </a:t>
            </a:r>
            <a:r>
              <a:rPr lang="hr-HR" sz="2800" dirty="0"/>
              <a:t>(korištene u Aktivnosti 1.)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rgbClr val="7030A0"/>
                </a:solidFill>
              </a:rPr>
              <a:t>odgojno-obrazovne ishode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rgbClr val="00B050"/>
                </a:solidFill>
              </a:rPr>
              <a:t>vrednovanje postignuća </a:t>
            </a:r>
            <a:r>
              <a:rPr lang="hr-HR" sz="2800" dirty="0"/>
              <a:t>(pretpostavka)</a:t>
            </a:r>
          </a:p>
          <a:p>
            <a:endParaRPr lang="hr-HR" sz="2800" dirty="0"/>
          </a:p>
          <a:p>
            <a:endParaRPr lang="hr-HR" sz="1400" dirty="0"/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529635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0FEC527-1E2A-4A68-B043-3233CE72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001" y="6175189"/>
            <a:ext cx="1298561" cy="68281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75D29EA-70A9-48BC-BF64-46B7F0CC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01"/>
            <a:ext cx="8229240" cy="609398"/>
          </a:xfrm>
        </p:spPr>
        <p:txBody>
          <a:bodyPr/>
          <a:lstStyle/>
          <a:p>
            <a:r>
              <a:rPr lang="hr-HR" dirty="0"/>
              <a:t>Rasprava i zaključci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5F06034-FCA6-489D-A072-0218C84F2FAB}"/>
              </a:ext>
            </a:extLst>
          </p:cNvPr>
          <p:cNvSpPr txBox="1"/>
          <p:nvPr/>
        </p:nvSpPr>
        <p:spPr>
          <a:xfrm>
            <a:off x="699247" y="1290918"/>
            <a:ext cx="510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Smjernice:</a:t>
            </a:r>
          </a:p>
          <a:p>
            <a:r>
              <a:rPr lang="hr-HR" sz="2000" b="1" i="1" dirty="0">
                <a:solidFill>
                  <a:srgbClr val="0070C0"/>
                </a:solidFill>
              </a:rPr>
              <a:t>- Prednosti i nedostatci metoda</a:t>
            </a:r>
          </a:p>
          <a:p>
            <a:r>
              <a:rPr lang="hr-HR" sz="2000" b="1" i="1" dirty="0">
                <a:solidFill>
                  <a:srgbClr val="0070C0"/>
                </a:solidFill>
              </a:rPr>
              <a:t>- </a:t>
            </a:r>
            <a:r>
              <a:rPr lang="hr-HR" sz="2000" b="1" i="1" dirty="0" err="1">
                <a:solidFill>
                  <a:srgbClr val="0070C0"/>
                </a:solidFill>
              </a:rPr>
              <a:t>Inkluzija</a:t>
            </a:r>
            <a:r>
              <a:rPr lang="hr-HR" sz="2000" b="1" i="1" dirty="0">
                <a:solidFill>
                  <a:srgbClr val="0070C0"/>
                </a:solidFill>
              </a:rPr>
              <a:t> i umjetna inteligencija</a:t>
            </a:r>
          </a:p>
          <a:p>
            <a:r>
              <a:rPr lang="hr-HR" sz="2000" b="1" i="1" dirty="0">
                <a:solidFill>
                  <a:srgbClr val="0070C0"/>
                </a:solidFill>
              </a:rPr>
              <a:t>- Razvijanje digitalnih kompetencija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95481597-7D55-4502-B0A6-BC244862BF66}"/>
              </a:ext>
            </a:extLst>
          </p:cNvPr>
          <p:cNvSpPr/>
          <p:nvPr/>
        </p:nvSpPr>
        <p:spPr>
          <a:xfrm>
            <a:off x="0" y="2996924"/>
            <a:ext cx="3343835" cy="317826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hr-HR" dirty="0"/>
              <a:t>Skupina</a:t>
            </a:r>
          </a:p>
          <a:p>
            <a:pPr algn="ctr"/>
            <a:r>
              <a:rPr lang="hr-HR" dirty="0"/>
              <a:t>….</a:t>
            </a:r>
          </a:p>
          <a:p>
            <a:pPr algn="ctr"/>
            <a:endParaRPr lang="hr-HR" dirty="0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B4B2AA11-C0E3-430A-B0D4-8A617DE85BCE}"/>
              </a:ext>
            </a:extLst>
          </p:cNvPr>
          <p:cNvSpPr/>
          <p:nvPr/>
        </p:nvSpPr>
        <p:spPr>
          <a:xfrm>
            <a:off x="4571999" y="1434124"/>
            <a:ext cx="3890683" cy="1994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2. Skupina</a:t>
            </a:r>
          </a:p>
          <a:p>
            <a:pPr algn="ctr"/>
            <a:r>
              <a:rPr lang="hr-HR" dirty="0"/>
              <a:t>….</a:t>
            </a:r>
          </a:p>
          <a:p>
            <a:pPr algn="ctr"/>
            <a:endParaRPr lang="hr-HR" dirty="0"/>
          </a:p>
        </p:txBody>
      </p:sp>
      <p:sp>
        <p:nvSpPr>
          <p:cNvPr id="10" name="Suza 9">
            <a:extLst>
              <a:ext uri="{FF2B5EF4-FFF2-40B4-BE49-F238E27FC236}">
                <a16:creationId xmlns:a16="http://schemas.microsoft.com/office/drawing/2014/main" id="{74E58402-85FB-4DD2-A2DE-54E1F8CDC9A0}"/>
              </a:ext>
            </a:extLst>
          </p:cNvPr>
          <p:cNvSpPr/>
          <p:nvPr/>
        </p:nvSpPr>
        <p:spPr>
          <a:xfrm>
            <a:off x="3507847" y="4021026"/>
            <a:ext cx="3161894" cy="2671482"/>
          </a:xfrm>
          <a:prstGeom prst="teardrop">
            <a:avLst>
              <a:gd name="adj" fmla="val 128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3. Skupina</a:t>
            </a:r>
          </a:p>
          <a:p>
            <a:pPr algn="ctr"/>
            <a:r>
              <a:rPr lang="hr-HR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06846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62D0D1C-40B1-4564-B72B-BBA65F51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390" y="6175189"/>
            <a:ext cx="1298561" cy="682811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B776E4E3-D504-4E0D-9B2D-400A1C7FF91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111624" y="2665568"/>
            <a:ext cx="7341734" cy="2084673"/>
          </a:xfrm>
        </p:spPr>
        <p:txBody>
          <a:bodyPr/>
          <a:lstStyle/>
          <a:p>
            <a:pPr marL="0" indent="0" algn="ctr">
              <a:buNone/>
            </a:pPr>
            <a:r>
              <a:rPr lang="hr-H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TEHNOLOGIJA </a:t>
            </a:r>
          </a:p>
          <a:p>
            <a:pPr marL="0" indent="0" algn="ctr">
              <a:buNone/>
            </a:pPr>
            <a:r>
              <a:rPr lang="hr-H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NIJE RJEŠENJE</a:t>
            </a:r>
          </a:p>
          <a:p>
            <a:pPr marL="0" indent="0" algn="ctr">
              <a:buNone/>
            </a:pPr>
            <a:r>
              <a:rPr lang="hr-HR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 ALAT!</a:t>
            </a:r>
          </a:p>
        </p:txBody>
      </p:sp>
    </p:spTree>
    <p:extLst>
      <p:ext uri="{BB962C8B-B14F-4D97-AF65-F5344CB8AC3E}">
        <p14:creationId xmlns:p14="http://schemas.microsoft.com/office/powerpoint/2010/main" val="901393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lika na kojoj se prikazuje šarenilo, Magenta, zamućenje, Jorgovan&#10;&#10;Opis je automatski generiran">
            <a:extLst>
              <a:ext uri="{FF2B5EF4-FFF2-40B4-BE49-F238E27FC236}">
                <a16:creationId xmlns:a16="http://schemas.microsoft.com/office/drawing/2014/main" id="{3C3FA9C3-8371-0082-8C74-E803104277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52" r="25117"/>
          <a:stretch/>
        </p:blipFill>
        <p:spPr>
          <a:xfrm>
            <a:off x="20" y="10"/>
            <a:ext cx="301855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85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BE51CBC-1901-A7D3-4223-A7E17548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8787" y="618517"/>
            <a:ext cx="5004665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0" strike="noStrike" spc="-1"/>
              <a:t>Hvala na pozornosti!</a:t>
            </a:r>
            <a:br>
              <a:rPr lang="en-US" sz="3600" b="0" strike="noStrike" spc="-1"/>
            </a:br>
            <a:endParaRPr lang="en-US" sz="36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15FBE73-65AD-6A03-561C-8ECC62EE8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8786" y="2367092"/>
            <a:ext cx="5004665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46440" marR="0" lvl="0" indent="-228600" algn="l" fontAlgn="auto">
              <a:spcBef>
                <a:spcPts val="479"/>
              </a:spcBef>
              <a:spcAft>
                <a:spcPts val="1001"/>
              </a:spcAft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hlinkClick r:id="rId5"/>
              </a:rPr>
              <a:t>natasa.krobot@skole.hr</a:t>
            </a:r>
            <a:endParaRPr kumimoji="0" lang="en-US" b="1" i="0" u="none" strike="noStrike" cap="none" spc="-1" normalizeH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  <a:p>
            <a:pPr marL="46440" marR="0" lvl="0" indent="-228600" algn="l" fontAlgn="auto">
              <a:spcBef>
                <a:spcPts val="479"/>
              </a:spcBef>
              <a:spcAft>
                <a:spcPts val="1001"/>
              </a:spcAft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hlinkClick r:id="rId6"/>
              </a:rPr>
              <a:t>marina.mandic4@skole.hr</a:t>
            </a:r>
            <a:endParaRPr kumimoji="0" lang="en-US" b="1" i="0" u="none" strike="noStrike" cap="none" spc="-1" normalizeH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  <a:p>
            <a:pPr marL="46440" marR="0" lvl="0" indent="-228600" algn="l" fontAlgn="auto">
              <a:spcBef>
                <a:spcPts val="479"/>
              </a:spcBef>
              <a:spcAft>
                <a:spcPts val="1001"/>
              </a:spcAft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cap="none" spc="-1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hlinkClick r:id="rId7"/>
              </a:rPr>
              <a:t>zvonimira.marijic@skole.hr</a:t>
            </a:r>
            <a:endParaRPr kumimoji="0" lang="en-US" b="1" i="0" u="none" strike="noStrike" cap="none" spc="-1" normalizeH="0" noProof="0" dirty="0">
              <a:ln>
                <a:noFill/>
              </a:ln>
              <a:solidFill>
                <a:schemeClr val="tx1"/>
              </a:solidFill>
              <a:uLnTx/>
              <a:uFillTx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F86BEAF-FD24-4827-AD37-6785EBC9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crtež, skeč, ilustracija, Dječja umjetnost&#10;&#10;Opis je automatski generiran">
            <a:extLst>
              <a:ext uri="{FF2B5EF4-FFF2-40B4-BE49-F238E27FC236}">
                <a16:creationId xmlns:a16="http://schemas.microsoft.com/office/drawing/2014/main" id="{15E27633-14D6-F313-E30D-0F56676D2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33" r="28652"/>
          <a:stretch/>
        </p:blipFill>
        <p:spPr>
          <a:xfrm>
            <a:off x="20" y="10"/>
            <a:ext cx="3018550" cy="6857990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8570" y="-2"/>
            <a:ext cx="60985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9" name="CustomShape 2"/>
          <p:cNvSpPr/>
          <p:nvPr/>
        </p:nvSpPr>
        <p:spPr>
          <a:xfrm>
            <a:off x="3348786" y="1343520"/>
            <a:ext cx="5004665" cy="44476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b="0" strike="noStrike" spc="-1" dirty="0" err="1"/>
              <a:t>Polazište</a:t>
            </a:r>
            <a:r>
              <a:rPr lang="en-US" sz="2400" b="0" strike="noStrike" spc="-1" dirty="0"/>
              <a:t> za </a:t>
            </a:r>
            <a:r>
              <a:rPr lang="en-US" sz="2400" b="1" strike="noStrike" spc="-1" dirty="0" err="1"/>
              <a:t>izradu</a:t>
            </a:r>
            <a:r>
              <a:rPr lang="en-US" sz="2400" b="1" strike="noStrike" spc="-1" dirty="0"/>
              <a:t> </a:t>
            </a:r>
            <a:r>
              <a:rPr lang="en-US" sz="2400" b="1" strike="noStrike" spc="-1" dirty="0" err="1">
                <a:solidFill>
                  <a:srgbClr val="0070C0"/>
                </a:solidFill>
              </a:rPr>
              <a:t>individualiziranog</a:t>
            </a:r>
            <a:r>
              <a:rPr lang="en-US" sz="2400" b="1" strike="noStrike" spc="-1" dirty="0">
                <a:solidFill>
                  <a:srgbClr val="0070C0"/>
                </a:solidFill>
              </a:rPr>
              <a:t> </a:t>
            </a:r>
            <a:r>
              <a:rPr lang="en-US" sz="2400" b="1" strike="noStrike" spc="-1" dirty="0" err="1">
                <a:solidFill>
                  <a:srgbClr val="0070C0"/>
                </a:solidFill>
              </a:rPr>
              <a:t>kurikuluma</a:t>
            </a:r>
            <a:r>
              <a:rPr lang="en-US" sz="2400" b="1" strike="noStrike" spc="-1" dirty="0"/>
              <a:t> je u </a:t>
            </a:r>
            <a:r>
              <a:rPr lang="en-US" sz="2400" b="1" strike="noStrike" spc="-1" dirty="0" err="1"/>
              <a:t>predmetnom</a:t>
            </a:r>
            <a:r>
              <a:rPr lang="en-US" sz="2400" b="1" strike="noStrike" spc="-1" dirty="0"/>
              <a:t> </a:t>
            </a:r>
            <a:r>
              <a:rPr lang="en-US" sz="2400" b="1" strike="noStrike" spc="-1" dirty="0" err="1"/>
              <a:t>kurikulumu</a:t>
            </a:r>
            <a:r>
              <a:rPr lang="en-US" sz="2400" b="1" strike="noStrike" spc="-1" dirty="0"/>
              <a:t> za </a:t>
            </a:r>
            <a:r>
              <a:rPr lang="en-US" sz="2400" b="1" strike="noStrike" spc="-1" dirty="0" err="1"/>
              <a:t>pojedini</a:t>
            </a:r>
            <a:r>
              <a:rPr lang="en-US" sz="2400" b="1" strike="noStrike" spc="-1" dirty="0"/>
              <a:t> </a:t>
            </a:r>
            <a:r>
              <a:rPr lang="en-US" sz="2400" b="1" strike="noStrike" spc="-1" dirty="0" err="1"/>
              <a:t>nastavni</a:t>
            </a:r>
            <a:r>
              <a:rPr lang="en-US" sz="2400" b="1" strike="noStrike" spc="-1" dirty="0"/>
              <a:t> </a:t>
            </a:r>
            <a:r>
              <a:rPr lang="en-US" sz="2400" b="1" strike="noStrike" spc="-1" dirty="0" err="1"/>
              <a:t>predmet</a:t>
            </a:r>
            <a:r>
              <a:rPr lang="en-US" sz="2400" b="0" strike="noStrike" spc="-1" dirty="0"/>
              <a:t> koji </a:t>
            </a:r>
            <a:r>
              <a:rPr lang="en-US" sz="2400" b="0" strike="noStrike" spc="-1" dirty="0" err="1"/>
              <a:t>učenik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pohađa</a:t>
            </a:r>
            <a:r>
              <a:rPr lang="en-US" sz="2400" b="0" strike="noStrike" spc="-1" dirty="0"/>
              <a:t>, a </a:t>
            </a:r>
            <a:r>
              <a:rPr lang="en-US" sz="2400" b="1" strike="noStrike" spc="-1" dirty="0" err="1">
                <a:solidFill>
                  <a:srgbClr val="00B050"/>
                </a:solidFill>
              </a:rPr>
              <a:t>prilagodba</a:t>
            </a:r>
            <a:r>
              <a:rPr lang="en-US" sz="2400" b="1" strike="noStrike" spc="-1" dirty="0">
                <a:solidFill>
                  <a:srgbClr val="00B050"/>
                </a:solidFill>
              </a:rPr>
              <a:t> </a:t>
            </a:r>
            <a:r>
              <a:rPr lang="en-US" sz="2400" b="1" strike="noStrike" spc="-1" dirty="0" err="1">
                <a:solidFill>
                  <a:srgbClr val="00B050"/>
                </a:solidFill>
              </a:rPr>
              <a:t>sadržaja</a:t>
            </a:r>
            <a:r>
              <a:rPr lang="en-US" sz="2400" b="1" strike="noStrike" spc="-1" dirty="0">
                <a:solidFill>
                  <a:srgbClr val="00B050"/>
                </a:solidFill>
              </a:rPr>
              <a:t> </a:t>
            </a:r>
            <a:r>
              <a:rPr lang="en-US" sz="2400" b="1" strike="noStrike" spc="-1" dirty="0" err="1"/>
              <a:t>utemeljena</a:t>
            </a:r>
            <a:r>
              <a:rPr lang="en-US" sz="2400" b="1" strike="noStrike" spc="-1" dirty="0"/>
              <a:t> je u </a:t>
            </a:r>
            <a:r>
              <a:rPr lang="en-US" sz="2400" b="1" strike="noStrike" spc="-1" dirty="0" err="1"/>
              <a:t>primjerenom</a:t>
            </a:r>
            <a:r>
              <a:rPr lang="en-US" sz="2400" b="1" strike="noStrike" spc="-1" dirty="0"/>
              <a:t> </a:t>
            </a:r>
            <a:r>
              <a:rPr lang="en-US" sz="2400" b="1" strike="noStrike" spc="-1" dirty="0" err="1"/>
              <a:t>programu</a:t>
            </a:r>
            <a:r>
              <a:rPr lang="en-US" sz="2400" b="0" strike="noStrike" spc="-1" dirty="0"/>
              <a:t>/</a:t>
            </a:r>
            <a:r>
              <a:rPr lang="en-US" sz="2400" b="0" strike="noStrike" spc="-1" dirty="0" err="1"/>
              <a:t>kurikulumu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obrazovanja</a:t>
            </a:r>
            <a:r>
              <a:rPr lang="en-US" sz="2400" b="0" strike="noStrike" spc="-1" dirty="0"/>
              <a:t> i </a:t>
            </a:r>
            <a:r>
              <a:rPr lang="en-US" sz="2400" b="0" strike="noStrike" spc="-1" dirty="0" err="1"/>
              <a:t>obliku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školovanja</a:t>
            </a:r>
            <a:endParaRPr lang="en-US" sz="2400" b="0" strike="noStrike" spc="-1" dirty="0"/>
          </a:p>
        </p:txBody>
      </p:sp>
      <p:sp>
        <p:nvSpPr>
          <p:cNvPr id="158" name="CustomShape 1"/>
          <p:cNvSpPr/>
          <p:nvPr/>
        </p:nvSpPr>
        <p:spPr>
          <a:xfrm>
            <a:off x="1793160" y="4372200"/>
            <a:ext cx="6511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hr-HR"/>
          </a:p>
        </p:txBody>
      </p:sp>
      <p:pic>
        <p:nvPicPr>
          <p:cNvPr id="2" name="Slika 1" descr="Slika na kojoj se prikazuje tekst, Font, snimka zaslona, grafika&#10;&#10;Opis je automatski generiran">
            <a:extLst>
              <a:ext uri="{FF2B5EF4-FFF2-40B4-BE49-F238E27FC236}">
                <a16:creationId xmlns:a16="http://schemas.microsoft.com/office/drawing/2014/main" id="{75DAE8E4-9821-4737-BABD-A275EAC53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170" y="140676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72">
            <a:extLst>
              <a:ext uri="{FF2B5EF4-FFF2-40B4-BE49-F238E27FC236}">
                <a16:creationId xmlns:a16="http://schemas.microsoft.com/office/drawing/2014/main" id="{218D7DD0-110F-43F3-A7E4-B51873CBF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86" name="Rectangle 174">
            <a:extLst>
              <a:ext uri="{FF2B5EF4-FFF2-40B4-BE49-F238E27FC236}">
                <a16:creationId xmlns:a16="http://schemas.microsoft.com/office/drawing/2014/main" id="{44F95DE6-BC61-4DB8-97B8-E32959EA0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" name="Picture 176">
            <a:extLst>
              <a:ext uri="{FF2B5EF4-FFF2-40B4-BE49-F238E27FC236}">
                <a16:creationId xmlns:a16="http://schemas.microsoft.com/office/drawing/2014/main" id="{48D9C176-456B-4F71-AB87-9D14B8B3D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0" y="138157"/>
            <a:ext cx="1284047" cy="1045389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sp>
        <p:nvSpPr>
          <p:cNvPr id="146" name="CustomShape 1"/>
          <p:cNvSpPr/>
          <p:nvPr/>
        </p:nvSpPr>
        <p:spPr>
          <a:xfrm>
            <a:off x="685331" y="618517"/>
            <a:ext cx="5894673" cy="15961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marL="320040" indent="-31932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3260C"/>
              </a:buClr>
              <a:buSzPct val="128000"/>
            </a:pPr>
            <a:r>
              <a:rPr lang="en-US" sz="3500" b="1" strike="noStrike" cap="all" spc="-1">
                <a:latin typeface="+mj-lt"/>
                <a:ea typeface="+mj-ea"/>
                <a:cs typeface="+mj-cs"/>
              </a:rPr>
              <a:t>Primjereni oblici školovanja</a:t>
            </a:r>
            <a:endParaRPr lang="en-US" sz="3500" b="0" strike="noStrike" cap="all" spc="-1" dirty="0">
              <a:latin typeface="+mj-lt"/>
              <a:ea typeface="+mj-ea"/>
              <a:cs typeface="+mj-cs"/>
            </a:endParaRPr>
          </a:p>
        </p:txBody>
      </p:sp>
      <p:pic>
        <p:nvPicPr>
          <p:cNvPr id="188" name="Picture 178">
            <a:extLst>
              <a:ext uri="{FF2B5EF4-FFF2-40B4-BE49-F238E27FC236}">
                <a16:creationId xmlns:a16="http://schemas.microsoft.com/office/drawing/2014/main" id="{CFF97C55-868F-4FDD-BD3C-D2F191796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3" t="89413" r="18746"/>
          <a:stretch/>
        </p:blipFill>
        <p:spPr>
          <a:xfrm>
            <a:off x="6303423" y="0"/>
            <a:ext cx="1942267" cy="591546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69722FB9-EA01-42A6-96B2-185F5CC12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7853299" y="183232"/>
            <a:ext cx="1290701" cy="1683522"/>
          </a:xfrm>
          <a:prstGeom prst="rect">
            <a:avLst/>
          </a:prstGeom>
        </p:spPr>
      </p:pic>
      <p:sp>
        <p:nvSpPr>
          <p:cNvPr id="147" name="CustomShape 2"/>
          <p:cNvSpPr/>
          <p:nvPr/>
        </p:nvSpPr>
        <p:spPr>
          <a:xfrm>
            <a:off x="685329" y="2367092"/>
            <a:ext cx="5894674" cy="3424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b="1" strike="noStrike" cap="all" spc="-1" dirty="0" err="1"/>
              <a:t>redoviti</a:t>
            </a:r>
            <a:r>
              <a:rPr lang="en-US" b="1" strike="noStrike" cap="all" spc="-1" dirty="0"/>
              <a:t> program </a:t>
            </a:r>
            <a:r>
              <a:rPr lang="en-US" b="0" strike="noStrike" cap="all" spc="-1" dirty="0" err="1"/>
              <a:t>uz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individualizirane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postupke</a:t>
            </a:r>
            <a:endParaRPr lang="en-US" b="0" strike="noStrike" cap="all" spc="-1" dirty="0"/>
          </a:p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b="1" strike="noStrike" cap="all" spc="-1" dirty="0" err="1"/>
              <a:t>redoviti</a:t>
            </a:r>
            <a:r>
              <a:rPr lang="en-US" b="1" strike="noStrike" cap="all" spc="-1" dirty="0"/>
              <a:t> program </a:t>
            </a:r>
            <a:r>
              <a:rPr lang="en-US" b="0" strike="noStrike" cap="all" spc="-1" dirty="0" err="1"/>
              <a:t>uz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prilagodbu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sadržaja</a:t>
            </a:r>
            <a:r>
              <a:rPr lang="en-US" b="0" strike="noStrike" cap="all" spc="-1" dirty="0"/>
              <a:t> i </a:t>
            </a:r>
            <a:r>
              <a:rPr lang="en-US" b="0" strike="noStrike" cap="all" spc="-1" dirty="0" err="1"/>
              <a:t>individualizirane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postupke</a:t>
            </a:r>
            <a:r>
              <a:rPr lang="en-US" b="0" strike="noStrike" cap="all" spc="-1" dirty="0"/>
              <a:t>,</a:t>
            </a:r>
          </a:p>
          <a:p>
            <a:pPr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</a:pPr>
            <a:r>
              <a:rPr lang="en-US" b="0" strike="noStrike" cap="all" spc="-1" dirty="0"/>
              <a:t>_____________________________________________</a:t>
            </a:r>
          </a:p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b="0" strike="noStrike" cap="all" spc="-1" dirty="0" err="1"/>
              <a:t>posebni</a:t>
            </a:r>
            <a:r>
              <a:rPr lang="en-US" b="0" strike="noStrike" cap="all" spc="-1" dirty="0"/>
              <a:t> program </a:t>
            </a:r>
            <a:r>
              <a:rPr lang="en-US" b="0" strike="noStrike" cap="all" spc="-1" dirty="0" err="1"/>
              <a:t>uz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individualizirane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postupke</a:t>
            </a:r>
            <a:r>
              <a:rPr lang="en-US" b="0" strike="noStrike" cap="all" spc="-1" dirty="0"/>
              <a:t>,</a:t>
            </a:r>
          </a:p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b="0" strike="noStrike" cap="all" spc="-1" dirty="0" err="1"/>
              <a:t>posebni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programi</a:t>
            </a:r>
            <a:r>
              <a:rPr lang="en-US" b="0" strike="noStrike" cap="all" spc="-1" dirty="0"/>
              <a:t> za </a:t>
            </a:r>
            <a:r>
              <a:rPr lang="en-US" b="0" strike="noStrike" cap="all" spc="-1" dirty="0" err="1"/>
              <a:t>stjecanje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kompetencija</a:t>
            </a:r>
            <a:r>
              <a:rPr lang="en-US" b="0" strike="noStrike" cap="all" spc="-1" dirty="0"/>
              <a:t> u </a:t>
            </a:r>
            <a:r>
              <a:rPr lang="en-US" b="0" strike="noStrike" cap="all" spc="-1" dirty="0" err="1"/>
              <a:t>aktivnostima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svakodnevnoga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života</a:t>
            </a:r>
            <a:r>
              <a:rPr lang="en-US" b="0" strike="noStrike" cap="all" spc="-1" dirty="0"/>
              <a:t> i </a:t>
            </a:r>
            <a:r>
              <a:rPr lang="en-US" b="0" strike="noStrike" cap="all" spc="-1" dirty="0" err="1"/>
              <a:t>rada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uz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individualizirane</a:t>
            </a:r>
            <a:r>
              <a:rPr lang="en-US" b="0" strike="noStrike" cap="all" spc="-1" dirty="0"/>
              <a:t> </a:t>
            </a:r>
            <a:r>
              <a:rPr lang="en-US" b="0" strike="noStrike" cap="all" spc="-1" dirty="0" err="1"/>
              <a:t>postupke</a:t>
            </a:r>
            <a:r>
              <a:rPr lang="en-US" b="0" strike="noStrike" cap="all" spc="-1" dirty="0"/>
              <a:t>.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D2B4E49C-E7B4-4F6A-8B93-646A0E24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0341"/>
          <a:stretch/>
        </p:blipFill>
        <p:spPr>
          <a:xfrm>
            <a:off x="8620892" y="2664767"/>
            <a:ext cx="476968" cy="764233"/>
          </a:xfrm>
          <a:custGeom>
            <a:avLst/>
            <a:gdLst>
              <a:gd name="connsiteX0" fmla="*/ 0 w 984308"/>
              <a:gd name="connsiteY0" fmla="*/ 0 h 1182847"/>
              <a:gd name="connsiteX1" fmla="*/ 984308 w 984308"/>
              <a:gd name="connsiteY1" fmla="*/ 0 h 1182847"/>
              <a:gd name="connsiteX2" fmla="*/ 984308 w 984308"/>
              <a:gd name="connsiteY2" fmla="*/ 1161661 h 1182847"/>
              <a:gd name="connsiteX3" fmla="*/ 966627 w 984308"/>
              <a:gd name="connsiteY3" fmla="*/ 1165915 h 1182847"/>
              <a:gd name="connsiteX4" fmla="*/ 787132 w 984308"/>
              <a:gd name="connsiteY4" fmla="*/ 1182847 h 1182847"/>
              <a:gd name="connsiteX5" fmla="*/ 48601 w 984308"/>
              <a:gd name="connsiteY5" fmla="*/ 815395 h 1182847"/>
              <a:gd name="connsiteX6" fmla="*/ 0 w 984308"/>
              <a:gd name="connsiteY6" fmla="*/ 731606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308" h="1182847">
                <a:moveTo>
                  <a:pt x="0" y="0"/>
                </a:moveTo>
                <a:lnTo>
                  <a:pt x="984308" y="0"/>
                </a:lnTo>
                <a:lnTo>
                  <a:pt x="984308" y="1161661"/>
                </a:lnTo>
                <a:lnTo>
                  <a:pt x="966627" y="1165915"/>
                </a:lnTo>
                <a:cubicBezTo>
                  <a:pt x="908648" y="1177017"/>
                  <a:pt x="848618" y="1182847"/>
                  <a:pt x="787132" y="1182847"/>
                </a:cubicBezTo>
                <a:cubicBezTo>
                  <a:pt x="479703" y="1182847"/>
                  <a:pt x="208655" y="1037089"/>
                  <a:pt x="48601" y="815395"/>
                </a:cubicBezTo>
                <a:lnTo>
                  <a:pt x="0" y="731606"/>
                </a:lnTo>
                <a:close/>
              </a:path>
            </a:pathLst>
          </a:cu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46528FBF-1727-4546-8131-BA22ED8B5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6665719" y="5982056"/>
            <a:ext cx="894605" cy="875944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38DD86B3-D5D1-BF95-2383-9D7107C83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881" y="6078622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765E2D7E-B7BD-404F-9F71-D6620D37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BA79C54F-0E19-0690-6DD8-A375FB2A8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0" y="2910633"/>
            <a:ext cx="3577664" cy="233702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2" name="CustomShape 1"/>
          <p:cNvSpPr/>
          <p:nvPr/>
        </p:nvSpPr>
        <p:spPr>
          <a:xfrm>
            <a:off x="685331" y="618517"/>
            <a:ext cx="7773338" cy="15961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marL="320040" indent="-31932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3260C"/>
              </a:buClr>
              <a:buSzPct val="128000"/>
            </a:pPr>
            <a:r>
              <a:rPr lang="en-US" sz="3600" b="1" strike="noStrike" cap="all" spc="-1">
                <a:latin typeface="+mj-lt"/>
                <a:ea typeface="+mj-ea"/>
                <a:cs typeface="+mj-cs"/>
              </a:rPr>
              <a:t>Zakonski okvir</a:t>
            </a:r>
            <a:endParaRPr lang="en-US" sz="3600" b="0" strike="noStrike" cap="all" spc="-1">
              <a:latin typeface="+mj-lt"/>
              <a:ea typeface="+mj-ea"/>
              <a:cs typeface="+mj-cs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685330" y="2367092"/>
            <a:ext cx="4127968" cy="34241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800" b="0" strike="noStrike" cap="all" spc="-1" dirty="0" err="1">
                <a:solidFill>
                  <a:srgbClr val="FF0000"/>
                </a:solidFill>
              </a:rPr>
              <a:t>Rješenje</a:t>
            </a:r>
            <a:r>
              <a:rPr lang="en-US" sz="2800" b="0" strike="noStrike" cap="all" spc="-1" dirty="0">
                <a:solidFill>
                  <a:srgbClr val="FF0000"/>
                </a:solidFill>
              </a:rPr>
              <a:t> o </a:t>
            </a:r>
            <a:r>
              <a:rPr lang="en-US" sz="2800" b="0" strike="noStrike" cap="all" spc="-1" dirty="0" err="1">
                <a:solidFill>
                  <a:srgbClr val="FF0000"/>
                </a:solidFill>
              </a:rPr>
              <a:t>primjerenom</a:t>
            </a:r>
            <a:r>
              <a:rPr lang="en-US" sz="2800" b="0" strike="noStrike" cap="all" spc="-1" dirty="0">
                <a:solidFill>
                  <a:srgbClr val="FF0000"/>
                </a:solidFill>
              </a:rPr>
              <a:t> </a:t>
            </a:r>
            <a:r>
              <a:rPr lang="en-US" sz="2800" b="0" strike="noStrike" cap="all" spc="-1" dirty="0" err="1">
                <a:solidFill>
                  <a:srgbClr val="FF0000"/>
                </a:solidFill>
              </a:rPr>
              <a:t>obliku</a:t>
            </a:r>
            <a:r>
              <a:rPr lang="en-US" sz="2800" b="0" strike="noStrike" cap="all" spc="-1" dirty="0">
                <a:solidFill>
                  <a:srgbClr val="FF0000"/>
                </a:solidFill>
              </a:rPr>
              <a:t> </a:t>
            </a:r>
            <a:r>
              <a:rPr lang="en-US" sz="2800" b="0" strike="noStrike" cap="all" spc="-1" dirty="0" err="1">
                <a:solidFill>
                  <a:srgbClr val="FF0000"/>
                </a:solidFill>
              </a:rPr>
              <a:t>školovanja</a:t>
            </a:r>
            <a:r>
              <a:rPr lang="en-US" sz="2800" b="0" strike="noStrike" cap="all" spc="-1" dirty="0">
                <a:solidFill>
                  <a:srgbClr val="FF0000"/>
                </a:solidFill>
              </a:rPr>
              <a:t>!!</a:t>
            </a:r>
          </a:p>
          <a:p>
            <a:pPr indent="-228600">
              <a:lnSpc>
                <a:spcPct val="120000"/>
              </a:lnSpc>
              <a:spcBef>
                <a:spcPts val="439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0" strike="noStrike" cap="all" spc="-1" dirty="0"/>
          </a:p>
        </p:txBody>
      </p:sp>
      <p:pic>
        <p:nvPicPr>
          <p:cNvPr id="3" name="Slika 2" descr="Slika na kojoj se prikazuje tekst, Font, snimka zaslona, grafika&#10;&#10;Opis je automatski generiran">
            <a:extLst>
              <a:ext uri="{FF2B5EF4-FFF2-40B4-BE49-F238E27FC236}">
                <a16:creationId xmlns:a16="http://schemas.microsoft.com/office/drawing/2014/main" id="{2B1BB5E2-B707-40BA-BA41-FB0367C34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79" y="5894874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051640" y="5085360"/>
            <a:ext cx="4996274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600" b="1" strike="noStrike" spc="-1" dirty="0">
                <a:solidFill>
                  <a:srgbClr val="404040"/>
                </a:solidFill>
                <a:latin typeface="Calibri"/>
              </a:rPr>
              <a:t>VAŽNO!</a:t>
            </a:r>
            <a:endParaRPr lang="hr-HR" sz="3600" b="0" strike="noStrike" spc="-1" dirty="0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79828" y="1772640"/>
            <a:ext cx="8183492" cy="316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b="1" strike="noStrike" spc="-1" dirty="0">
                <a:solidFill>
                  <a:srgbClr val="404040"/>
                </a:solidFill>
                <a:latin typeface="Calibri"/>
              </a:rPr>
              <a:t>Individualizirani kurikulum (IK) </a:t>
            </a:r>
            <a:r>
              <a:rPr lang="hr-HR" sz="2400" b="0" strike="noStrike" spc="-1" dirty="0">
                <a:solidFill>
                  <a:srgbClr val="404040"/>
                </a:solidFill>
                <a:latin typeface="Calibri"/>
              </a:rPr>
              <a:t>pisani je dokument koji je sastavni dio predmetnog kurikuluma i usmjeren je na pojedinog učenika s teškoćama u razvoju</a:t>
            </a:r>
            <a:endParaRPr lang="hr-HR" sz="2400" b="0" strike="noStrike" spc="-1" dirty="0">
              <a:latin typeface="Arial"/>
            </a:endParaRPr>
          </a:p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400" b="1" strike="noStrike" spc="-1" dirty="0">
                <a:solidFill>
                  <a:srgbClr val="404040"/>
                </a:solidFill>
                <a:latin typeface="Calibri"/>
              </a:rPr>
              <a:t>Izrađuju </a:t>
            </a:r>
            <a:r>
              <a:rPr lang="hr-HR" sz="2400" b="0" strike="noStrike" spc="-1" dirty="0">
                <a:solidFill>
                  <a:srgbClr val="404040"/>
                </a:solidFill>
                <a:latin typeface="Calibri"/>
              </a:rPr>
              <a:t>ga učitelji/nastavnici u suradnji sa stručnim suradnicima škole te su ga dužni dati na uvid roditelju/skrbniku učenika tijekom prve polovice prvog polugodišta.</a:t>
            </a:r>
            <a:endParaRPr lang="hr-HR" sz="2400" b="0" strike="noStrike" spc="-1" dirty="0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hr-HR" sz="22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2ADF3FC-4374-4207-B9BB-567ADCBBE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8" y="5886234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582144" y="4818239"/>
            <a:ext cx="6511680" cy="7314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200" b="1" strike="noStrike" spc="-1" dirty="0">
                <a:solidFill>
                  <a:srgbClr val="404040"/>
                </a:solidFill>
                <a:latin typeface="Trebuchet MS"/>
              </a:rPr>
              <a:t>Redoviti program uz individualizirane postupke </a:t>
            </a:r>
            <a:endParaRPr lang="hr-HR" sz="3200" b="0" strike="noStrike" spc="-1" dirty="0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436098" y="1716258"/>
            <a:ext cx="8454683" cy="29401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3200" strike="noStrike" spc="-1" dirty="0">
                <a:solidFill>
                  <a:srgbClr val="404040"/>
                </a:solidFill>
                <a:latin typeface="Trebuchet MS"/>
              </a:rPr>
              <a:t>Učenici koji mogu ostvariti odgojno-obrazovne ishode predmetnih kurikuluma bez </a:t>
            </a:r>
            <a:r>
              <a:rPr lang="hr-HR" sz="3200" b="1" strike="noStrike" spc="-1" dirty="0">
                <a:solidFill>
                  <a:srgbClr val="404040"/>
                </a:solidFill>
                <a:latin typeface="Trebuchet MS"/>
              </a:rPr>
              <a:t>sadržajnog ograničavanja</a:t>
            </a:r>
            <a:r>
              <a:rPr lang="hr-HR" sz="3200" b="0" strike="noStrike" spc="-1" dirty="0">
                <a:solidFill>
                  <a:srgbClr val="404040"/>
                </a:solidFill>
                <a:latin typeface="Trebuchet MS"/>
              </a:rPr>
              <a:t>, ali su im zbog specifičnosti u funkcioniranju potrebni individualizirani postupci u radu. </a:t>
            </a:r>
            <a:endParaRPr lang="hr-HR" sz="3200" b="0" strike="noStrike" spc="-1" dirty="0"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9C5FC91-D4C3-4A1C-B96F-0628F4C0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9" y="5962839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CustomShape 1"/>
          <p:cNvSpPr/>
          <p:nvPr/>
        </p:nvSpPr>
        <p:spPr>
          <a:xfrm>
            <a:off x="973666" y="3179427"/>
            <a:ext cx="3246614" cy="25092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b">
            <a:normAutofit/>
          </a:bodyPr>
          <a:lstStyle/>
          <a:p>
            <a:pPr marL="72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3260C"/>
              </a:buClr>
              <a:buSzPct val="128000"/>
            </a:pPr>
            <a:endParaRPr lang="en-US" sz="2600" b="0" strike="noStrike" cap="all" spc="-1" dirty="0">
              <a:latin typeface="+mj-lt"/>
              <a:ea typeface="+mj-ea"/>
              <a:cs typeface="+mj-cs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51692" y="638468"/>
            <a:ext cx="3868588" cy="27905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lnSpc>
                <a:spcPct val="110000"/>
              </a:lnSpc>
              <a:spcBef>
                <a:spcPts val="10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2400" b="1" strike="noStrike" cap="all" spc="-1" dirty="0" err="1"/>
              <a:t>individualizirani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postupci</a:t>
            </a:r>
            <a:r>
              <a:rPr lang="en-US" sz="2400" b="1" strike="noStrike" cap="all" spc="-1" dirty="0"/>
              <a:t> za </a:t>
            </a:r>
            <a:r>
              <a:rPr lang="en-US" sz="2400" b="1" strike="noStrike" cap="all" spc="-1" dirty="0" err="1"/>
              <a:t>cijelu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nastavnu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godinu</a:t>
            </a:r>
            <a:r>
              <a:rPr lang="en-US" sz="2400" b="1" strike="noStrike" cap="all" spc="-1" dirty="0"/>
              <a:t> u </a:t>
            </a:r>
            <a:r>
              <a:rPr lang="en-US" sz="2400" b="1" strike="noStrike" cap="all" spc="-1" dirty="0" err="1"/>
              <a:t>okviru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godišnjeg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izvedbenog</a:t>
            </a:r>
            <a:r>
              <a:rPr lang="en-US" sz="2400" b="1" strike="noStrike" cap="all" spc="-1" dirty="0"/>
              <a:t> </a:t>
            </a:r>
            <a:r>
              <a:rPr lang="en-US" sz="2400" b="1" strike="noStrike" cap="all" spc="-1" dirty="0" err="1"/>
              <a:t>kurikuluma</a:t>
            </a:r>
            <a:endParaRPr lang="en-US" sz="2400" b="1" strike="noStrike" cap="all" spc="-1" dirty="0"/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1947333" cy="872709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7855495" y="5564567"/>
            <a:ext cx="1006159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9B7CD6C-5A7E-7D4F-C5B2-6B42349F0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468" y="948266"/>
            <a:ext cx="2817083" cy="3669161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3454004" cy="371568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18F2DFA-7D56-4E2E-A8CF-1A08C994C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0" y="6071534"/>
            <a:ext cx="1298561" cy="68281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FCD1978-C872-FA9D-D204-C0A69CB0117E}"/>
              </a:ext>
            </a:extLst>
          </p:cNvPr>
          <p:cNvSpPr txBox="1"/>
          <p:nvPr/>
        </p:nvSpPr>
        <p:spPr>
          <a:xfrm>
            <a:off x="773597" y="4472827"/>
            <a:ext cx="3402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7"/>
              </a:rPr>
              <a:t>https://drive.google.com/drive/folders/1EFzbVj9M0q9ZgAmV4Mss8RGNjM6vjvct</a:t>
            </a: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653220" y="4329997"/>
            <a:ext cx="783756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20040" indent="-31932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hr-HR" sz="3200" b="1" strike="noStrike" spc="-1" dirty="0">
                <a:solidFill>
                  <a:srgbClr val="404040"/>
                </a:solidFill>
                <a:latin typeface="Trebuchet MS"/>
              </a:rPr>
              <a:t>Redoviti program uz prilagodbu sadržaja i individualizirane postupke </a:t>
            </a:r>
            <a:endParaRPr lang="hr-HR" sz="3200" b="0" strike="noStrike" spc="-1" dirty="0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81720" y="2393576"/>
            <a:ext cx="8980560" cy="2122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18216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hr-HR" sz="2000" b="1" strike="noStrike" spc="-1" dirty="0">
                <a:solidFill>
                  <a:srgbClr val="404040"/>
                </a:solidFill>
                <a:latin typeface="Trebuchet MS"/>
              </a:rPr>
              <a:t>Redoviti program/kurikulum odnosno razina ostvarenosti odgojno-obrazovnih ishoda predmetnog kurikuluma </a:t>
            </a:r>
            <a:r>
              <a:rPr lang="hr-HR" sz="2000" strike="noStrike" spc="-1" dirty="0">
                <a:solidFill>
                  <a:srgbClr val="404040"/>
                </a:solidFill>
                <a:latin typeface="Trebuchet MS"/>
              </a:rPr>
              <a:t>se </a:t>
            </a:r>
            <a:r>
              <a:rPr lang="hr-HR" sz="2000" b="1" strike="noStrike" spc="-1" dirty="0">
                <a:solidFill>
                  <a:srgbClr val="C00000"/>
                </a:solidFill>
                <a:latin typeface="Trebuchet MS"/>
              </a:rPr>
              <a:t>sadržajno i metodički prilagođava učeniku. </a:t>
            </a:r>
            <a:endParaRPr lang="hr-HR" sz="2000" b="1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AA1A2F8-6739-4F29-A1E0-83A4D6D3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8" y="87714"/>
            <a:ext cx="1298561" cy="6828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1632</TotalTime>
  <Words>878</Words>
  <Application>Microsoft Office PowerPoint</Application>
  <PresentationFormat>Prikaz na zaslonu (4:3)</PresentationFormat>
  <Paragraphs>127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8" baseType="lpstr">
      <vt:lpstr>Arial</vt:lpstr>
      <vt:lpstr>Bradley Hand ITC</vt:lpstr>
      <vt:lpstr>Calibri</vt:lpstr>
      <vt:lpstr>Georgia</vt:lpstr>
      <vt:lpstr>Segoe UI Black</vt:lpstr>
      <vt:lpstr>Trebuchet MS</vt:lpstr>
      <vt:lpstr>Tw Cen MT</vt:lpstr>
      <vt:lpstr>Wingdings</vt:lpstr>
      <vt:lpstr>Kapljica</vt:lpstr>
      <vt:lpstr>SuperIDEA -Inclusion, Diversity, Equity &amp; Approach </vt:lpstr>
      <vt:lpstr>Planiranje individualiziranih postupaka, prilagodbi poučavanja, učenja i vrednovanja,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VREDNOVANJE</vt:lpstr>
      <vt:lpstr>PowerPoint prezentacija</vt:lpstr>
      <vt:lpstr>SuperIDEA</vt:lpstr>
      <vt:lpstr>Radionica</vt:lpstr>
      <vt:lpstr>Prilagodba sadržaja Redoviti program uz prilagodbu sadržaja i individualizirane postupke </vt:lpstr>
      <vt:lpstr>Radionica – Aktivnost 1.</vt:lpstr>
      <vt:lpstr> 1. Alat umjetne inteligencije (Chat GPT) </vt:lpstr>
      <vt:lpstr>2. AlatI asistivne tehnologije   (pričajući raspored) </vt:lpstr>
      <vt:lpstr>3. Metoda perceptivnog prilagođavanja </vt:lpstr>
      <vt:lpstr>PowerPoint prezentacija</vt:lpstr>
      <vt:lpstr>Rasprava i zaključci</vt:lpstr>
      <vt:lpstr>PowerPoint prezentacija</vt:lpstr>
      <vt:lpstr>Hvala na pozornosti!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Izrada individualiziranog kurikuluma</dc:title>
  <dc:subject/>
  <dc:creator>Korisnik</dc:creator>
  <dc:description/>
  <cp:lastModifiedBy>Nataša Čošić</cp:lastModifiedBy>
  <cp:revision>46</cp:revision>
  <dcterms:created xsi:type="dcterms:W3CDTF">2021-10-18T07:51:51Z</dcterms:created>
  <dcterms:modified xsi:type="dcterms:W3CDTF">2024-03-31T19:00:54Z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Prikaz na zaslonu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