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58" r:id="rId4"/>
    <p:sldId id="272" r:id="rId5"/>
    <p:sldId id="265" r:id="rId6"/>
    <p:sldId id="271" r:id="rId7"/>
    <p:sldId id="259" r:id="rId8"/>
    <p:sldId id="262" r:id="rId9"/>
    <p:sldId id="269" r:id="rId10"/>
    <p:sldId id="261" r:id="rId11"/>
    <p:sldId id="263" r:id="rId12"/>
    <p:sldId id="266" r:id="rId13"/>
    <p:sldId id="267" r:id="rId14"/>
    <p:sldId id="268" r:id="rId15"/>
    <p:sldId id="275" r:id="rId16"/>
    <p:sldId id="264" r:id="rId17"/>
    <p:sldId id="273" r:id="rId18"/>
    <p:sldId id="274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1F0"/>
    <a:srgbClr val="008000"/>
    <a:srgbClr val="66FF66"/>
    <a:srgbClr val="AAB8F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BD6C7-C9FE-4CE9-B4F2-F82E99AAA7F8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FE2C8-A484-4203-85A1-98297EFFC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8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FE2C8-A484-4203-85A1-98297EFFCD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1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A8699-0A3C-0AB8-D228-781F7A9D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6FA48A-5AA7-ECAC-4627-CA232293D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31CF36-A63E-05F3-54C8-007902DA7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79A64-D46E-CEDA-9ADA-E2B18015B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FE2C8-A484-4203-85A1-98297EFFCD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5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2138-379F-1C87-A026-13D237A66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52876-4207-E130-CD53-A27D25781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485E8-CC8E-8808-2808-14EB6EDD8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E8156-53FD-8C11-4A65-480FCA1F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8540B-CEF8-85F5-D1E0-18005C2A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996F-DBCC-716C-AA35-CFDACF7B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3E721-E974-4506-1C17-106ACEF6E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CDFA-5B38-E9A8-B07B-F3547F0E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7029D-3A99-4C48-FFF7-81B09E36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12197-EFE2-9DF0-4AC5-23E72F92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5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D08B40-BAB7-7CC3-AFD1-5A94D8A71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FA96C-3BBA-4BE9-07B0-C02B8480D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24FAF-0D69-6F94-FFDB-C72BDB68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469EF-FF75-323C-E4BB-785BAC51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3E350-C926-34B4-0422-7F80A8AA9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6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95CA-C14F-B34C-05B2-D20FDDCD5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9442C-9CCD-B962-66ED-300172153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B6B7E-A7B0-73EC-CD1A-FC7A3781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B35A7-06E2-3CF6-AEF8-365219408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89F58-C9CF-749E-2B90-535BF298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3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1BC4-B066-E5C4-081B-D4D369BCA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2E682-EE76-EEC1-F933-1B2E6B55A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2895F-BDE1-D331-90B9-C0595A20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6080A-917A-5BAF-4E10-11E9E9AA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1675E-05B3-6E50-56CC-B5718FC2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2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29E52-2CD0-0436-6398-E8A061BBB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C615D-A69C-B7CD-D74D-0A57A1A2C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BD1C3-0160-E2E0-C7E7-732E006E0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9EF744-54CF-AAF9-8B05-5FF05616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6EF87-D638-3DC3-44E1-1490514B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44913-87FE-AA8A-4DE8-F659AB9A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2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926CF-7420-DC8D-8082-9F144DB5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B1C6F-F101-E97A-555D-577A7AF50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EC71C-27AE-FF12-8429-C0DD1B23E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9C236-DF84-6035-F3FB-59B6720C8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E2350-B735-F743-A5B5-B6323F209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6991FD-1F2A-C991-704B-988792BAE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F4457-2C99-441A-DE11-1D5D83D8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F0BA3-113D-10DD-A6E2-0C3B49D9E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0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BB42-84F3-70DF-F065-DE7C15C0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75D16-2390-2009-D82A-225A350B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29D6A-1057-05CD-E3FB-C004884B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5202E-9290-126F-7DCE-39BBB9D9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ABE5E0-7A28-B43C-12E1-CDFD2768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69204-BF65-43AC-7222-0CCE28B00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55EE-9F96-07B7-43D1-20B001DD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3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133B-2917-8F13-5E41-0A40312D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A481F-CCF6-BF02-1AE0-99381008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6E4C72-E2B6-4230-A35E-CD3BC0BD7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F3339-B2D4-E32E-1DBE-132163D7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911AB-0B03-91B6-4F1B-15404BE6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8B727-701B-4A34-E0E5-2D514151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3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4FBB-1025-5004-1F0E-A6A29167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3ABE14-B019-2A1C-46ED-9C14FD20E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F9B0B-E0CC-1F1A-8399-C832C4E2D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40C8A-718E-7AD0-971E-7CB1B971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BC82-20F2-4562-D328-D7A9C5E67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74ADC-8082-C5B0-3984-F5184F7C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6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34CD43-03E5-259C-9247-0D2744C2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D3FE2-1ADD-C042-3DEE-D45FBC475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D036-662B-5E2D-5D5B-5D7EE523A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06D49-28AD-452C-B0F7-578D868A98FA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99E18-2E93-364B-C662-69D5101BA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30F01-C844-C6A1-0CCE-E529A0819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D208-9FB8-4B73-95FD-66AC38798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0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34750&amp;picture=&amp;jazyk=D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5Rsty3AhUaeppmOiw7DYpy0bX3rElVeF/view?usp=sharing" TargetMode="Externa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cSWBGSyPYA2sYCEDul8s30btr2rY7G-3/view?usp=drive_link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34750&amp;picture=&amp;jazyk=DE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hjhg136SwaDTEXtaz0kNGoCC9bxAfQba/view?usp=sharing" TargetMode="Externa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jEuoA0XV38u5VlIhTHDWg4fNJ-B_4lPU/view?usp=drive_link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drive.google.com/file/d/1jEuoA0XV38u5VlIhTHDWg4fNJ-B_4lPU/view?usp=drive_lin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creen with a blurry background&#10;&#10;Description automatically generated">
            <a:extLst>
              <a:ext uri="{FF2B5EF4-FFF2-40B4-BE49-F238E27FC236}">
                <a16:creationId xmlns:a16="http://schemas.microsoft.com/office/drawing/2014/main" id="{CBD8B006-DF45-EB72-9DBC-0EA8F4288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08373" y="0"/>
            <a:ext cx="12600373" cy="8544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452BA-3233-D782-9A06-A3F845923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978" y="1655023"/>
            <a:ext cx="9144000" cy="2387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br>
              <a:rPr lang="hr-HR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41B20-DC37-FFB5-FC58-4412E3F05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862" y="5376970"/>
            <a:ext cx="11200660" cy="1655762"/>
          </a:xfrm>
        </p:spPr>
        <p:txBody>
          <a:bodyPr>
            <a:normAutofit/>
          </a:bodyPr>
          <a:lstStyle/>
          <a:p>
            <a:pPr algn="l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Jasenka Domazet                                                                                                          Hrvoje Brod</a:t>
            </a:r>
          </a:p>
          <a:p>
            <a:pPr algn="l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dipl. učiteljica                                                                                             prof. fizike i politehnike,</a:t>
            </a:r>
          </a:p>
          <a:p>
            <a:pPr algn="l"/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OŠ „Grigor Vitez” Osijek                                                          ravnatelj OŠ „Grigor Vitez” Osijek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D532742-0759-A881-374B-1768A20D7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2" y="320676"/>
            <a:ext cx="4237728" cy="22195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0B685C-F81C-626B-59AD-C55CBC7B2EB9}"/>
              </a:ext>
            </a:extLst>
          </p:cNvPr>
          <p:cNvSpPr/>
          <p:nvPr/>
        </p:nvSpPr>
        <p:spPr>
          <a:xfrm>
            <a:off x="2409901" y="1655023"/>
            <a:ext cx="7230153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hr-HR" sz="54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  <a:p>
            <a:pPr algn="ctr"/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B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AAB8FC"/>
                </a:solidFill>
                <a:effectLst/>
              </a:rPr>
              <a:t>u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d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FF"/>
                </a:solidFill>
                <a:effectLst/>
              </a:rPr>
              <a:t>i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</a:rPr>
              <a:t>m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o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FF"/>
                </a:solidFill>
                <a:effectLst/>
              </a:rPr>
              <a:t>j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e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AAB8FC"/>
                </a:solidFill>
                <a:effectLst/>
              </a:rPr>
              <a:t>o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č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AAB8FC"/>
                </a:solidFill>
                <a:effectLst/>
              </a:rPr>
              <a:t>i</a:t>
            </a:r>
          </a:p>
          <a:p>
            <a:pPr algn="ctr"/>
            <a:r>
              <a:rPr lang="en-US" sz="36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AI </a:t>
            </a:r>
            <a:r>
              <a:rPr lang="en-US" sz="3600" b="1" cap="none" spc="0" dirty="0" err="1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tehnologija</a:t>
            </a:r>
            <a:r>
              <a:rPr lang="en-US" sz="36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kao</a:t>
            </a:r>
            <a:r>
              <a:rPr lang="en-US" sz="36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pomoć</a:t>
            </a:r>
            <a:r>
              <a:rPr lang="en-US" sz="36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 u </a:t>
            </a:r>
            <a:r>
              <a:rPr lang="en-US" sz="3600" b="1" cap="none" spc="0" dirty="0" err="1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nastavi</a:t>
            </a:r>
            <a:r>
              <a:rPr lang="en-US" sz="36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 </a:t>
            </a:r>
            <a:r>
              <a:rPr lang="en-US" sz="3600" b="1" cap="none" spc="0" dirty="0" err="1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učenicima</a:t>
            </a:r>
            <a:r>
              <a:rPr lang="hr-HR" sz="36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  <a:effectLst/>
              </a:rPr>
              <a:t> s oštećenjem vida</a:t>
            </a:r>
            <a:endParaRPr lang="en-US" sz="36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F5B1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2695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4C9EC-75A8-F949-44B1-FBD627CE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3" y="152635"/>
            <a:ext cx="5226875" cy="992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Microsoft Narrator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69478-E3EB-B276-1206-FCAE98E8D42A}"/>
              </a:ext>
            </a:extLst>
          </p:cNvPr>
          <p:cNvSpPr txBox="1"/>
          <p:nvPr/>
        </p:nvSpPr>
        <p:spPr>
          <a:xfrm>
            <a:off x="128347" y="1039880"/>
            <a:ext cx="5573838" cy="26414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čitač zaslona dostupan u operativnom sustavu Windows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čita tekst na zaslonu, uključujući sadržaj prozora, gumbova, ikona i drugih elemenata korisničkog sučelja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4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 opisuje radnje koje korisnici izvode, poput otvaranja prozora ili navigacije po internetskim stranicama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AF2A0-AE4E-6070-EC0D-0B3DFF0A4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" r="3" b="5513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7" name="Picture 6" descr="A computer on a desk&#10;&#10;Description automatically generated">
            <a:extLst>
              <a:ext uri="{FF2B5EF4-FFF2-40B4-BE49-F238E27FC236}">
                <a16:creationId xmlns:a16="http://schemas.microsoft.com/office/drawing/2014/main" id="{7F434DFA-007B-A9B3-093F-37C35E52C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" r="1" b="1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F0DC22-8782-6A09-A137-B7D2D63B5728}"/>
              </a:ext>
            </a:extLst>
          </p:cNvPr>
          <p:cNvSpPr txBox="1">
            <a:spLocks/>
          </p:cNvSpPr>
          <p:nvPr/>
        </p:nvSpPr>
        <p:spPr>
          <a:xfrm>
            <a:off x="399495" y="517525"/>
            <a:ext cx="11106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F49342F-65E0-12CD-E9F4-CEDF7AC7B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52" y="440804"/>
            <a:ext cx="4752975" cy="1479004"/>
          </a:xfrm>
        </p:spPr>
        <p:txBody>
          <a:bodyPr>
            <a:normAutofit/>
          </a:bodyPr>
          <a:lstStyle/>
          <a:p>
            <a:r>
              <a:rPr lang="hr-HR" dirty="0"/>
              <a:t>Korištenje na računalima</a:t>
            </a:r>
          </a:p>
          <a:p>
            <a:r>
              <a:rPr lang="hr-HR" dirty="0"/>
              <a:t>Sadržaji reproducirani na pametnoj ploči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FDEABEA9-FDB1-4E9D-6D3F-C1F0DFC6C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/>
          <a:stretch/>
        </p:blipFill>
        <p:spPr>
          <a:xfrm>
            <a:off x="128347" y="3889856"/>
            <a:ext cx="5243319" cy="275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501351-2AED-631D-7A72-D5EA0DEDB8D2}"/>
              </a:ext>
            </a:extLst>
          </p:cNvPr>
          <p:cNvSpPr txBox="1"/>
          <p:nvPr/>
        </p:nvSpPr>
        <p:spPr>
          <a:xfrm>
            <a:off x="5965844" y="2207978"/>
            <a:ext cx="6147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5"/>
              </a:rPr>
              <a:t>https://drive.google.com/file/d/15Rsty3AhUaeppmOiw7DYpy0bX3rElVeF/view?usp=sharing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2867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sun with text&#10;&#10;Description automatically generated">
            <a:extLst>
              <a:ext uri="{FF2B5EF4-FFF2-40B4-BE49-F238E27FC236}">
                <a16:creationId xmlns:a16="http://schemas.microsoft.com/office/drawing/2014/main" id="{DB6230A9-060E-5C4F-EFBC-1C334A134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18" b="-1"/>
          <a:stretch/>
        </p:blipFill>
        <p:spPr>
          <a:xfrm>
            <a:off x="-8997" y="0"/>
            <a:ext cx="914239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8AF2A0-AE4E-6070-EC0D-0B3DFF0A4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4" r="29069"/>
          <a:stretch/>
        </p:blipFill>
        <p:spPr>
          <a:xfrm>
            <a:off x="5601690" y="10"/>
            <a:ext cx="658726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F0DC22-8782-6A09-A137-B7D2D63B5728}"/>
              </a:ext>
            </a:extLst>
          </p:cNvPr>
          <p:cNvSpPr txBox="1">
            <a:spLocks/>
          </p:cNvSpPr>
          <p:nvPr/>
        </p:nvSpPr>
        <p:spPr>
          <a:xfrm>
            <a:off x="399495" y="517525"/>
            <a:ext cx="11106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4C9EC-75A8-F949-44B1-FBD627CE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8326" y="93765"/>
            <a:ext cx="5251316" cy="8561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Be My Eyes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69478-E3EB-B276-1206-FCAE98E8D42A}"/>
              </a:ext>
            </a:extLst>
          </p:cNvPr>
          <p:cNvSpPr txBox="1"/>
          <p:nvPr/>
        </p:nvSpPr>
        <p:spPr>
          <a:xfrm>
            <a:off x="7302622" y="1067931"/>
            <a:ext cx="5007834" cy="52190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aplikacija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za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slabovidne</a:t>
            </a: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hr-HR" sz="2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slijepe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gluho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slijepe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osobe</a:t>
            </a:r>
            <a:endParaRPr lang="hr-HR" sz="2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dostupna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operativn</a:t>
            </a: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om sustavu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hr-HR" sz="2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IOS-u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Androidima</a:t>
            </a:r>
            <a:endParaRPr lang="hr-HR" sz="2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esplatna</a:t>
            </a:r>
            <a:endParaRPr lang="hr-HR" sz="2600" dirty="0">
              <a:solidFill>
                <a:schemeClr val="bg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podrška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u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Hrvatskoj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hrvatskom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hr-HR" sz="2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jeziku</a:t>
            </a:r>
            <a:endParaRPr lang="hr-HR" sz="2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koristi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Microsoft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korisničku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podršku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2600" dirty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putem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bg1">
                    <a:lumMod val="50000"/>
                  </a:schemeClr>
                </a:solidFill>
              </a:rPr>
              <a:t>Disabiliy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 Answer Desk-a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2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holding a tablet&#10;&#10;Description automatically generated">
            <a:extLst>
              <a:ext uri="{FF2B5EF4-FFF2-40B4-BE49-F238E27FC236}">
                <a16:creationId xmlns:a16="http://schemas.microsoft.com/office/drawing/2014/main" id="{36EF4932-6255-3B17-5332-E6CEDD0C2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r="19507" b="9091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C35585-F5DD-3B7E-DF71-462841560D58}"/>
              </a:ext>
            </a:extLst>
          </p:cNvPr>
          <p:cNvSpPr txBox="1"/>
          <p:nvPr/>
        </p:nvSpPr>
        <p:spPr>
          <a:xfrm>
            <a:off x="573739" y="1278531"/>
            <a:ext cx="60945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0" i="0" dirty="0">
                <a:solidFill>
                  <a:schemeClr val="bg1"/>
                </a:solidFill>
                <a:effectLst/>
                <a:latin typeface="Inter"/>
              </a:rPr>
              <a:t>  od </a:t>
            </a:r>
            <a:r>
              <a:rPr lang="hr-HR" sz="2800" dirty="0">
                <a:solidFill>
                  <a:schemeClr val="bg1"/>
                </a:solidFill>
                <a:latin typeface="Inter"/>
              </a:rPr>
              <a:t>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0" i="0" dirty="0">
                <a:solidFill>
                  <a:schemeClr val="bg1"/>
                </a:solidFill>
                <a:effectLst/>
                <a:latin typeface="Inter"/>
              </a:rPr>
              <a:t>7</a:t>
            </a:r>
            <a:r>
              <a:rPr lang="hr-HR" sz="2800" dirty="0">
                <a:solidFill>
                  <a:schemeClr val="bg1"/>
                </a:solidFill>
                <a:latin typeface="Inter"/>
              </a:rPr>
              <a:t> milijuna volontera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Inter"/>
              </a:rPr>
              <a:t>180 jezika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0" i="0" dirty="0">
                <a:solidFill>
                  <a:schemeClr val="bg1"/>
                </a:solidFill>
                <a:effectLst/>
                <a:latin typeface="Inter"/>
              </a:rPr>
              <a:t>najveća online zajednica osoba s oštećenjem vida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>
              <a:solidFill>
                <a:schemeClr val="bg1"/>
              </a:solidFill>
              <a:latin typeface="Inte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Inter"/>
              </a:rPr>
              <a:t>rješava svakodnevne izazove</a:t>
            </a:r>
          </a:p>
          <a:p>
            <a:r>
              <a:rPr lang="hr-HR" sz="2800" dirty="0">
                <a:solidFill>
                  <a:schemeClr val="bg1"/>
                </a:solidFill>
                <a:latin typeface="Inter"/>
              </a:rPr>
              <a:t>      (kuhanje, kupovina, pronalaženje</a:t>
            </a:r>
          </a:p>
          <a:p>
            <a:r>
              <a:rPr lang="hr-HR" sz="2800" dirty="0">
                <a:solidFill>
                  <a:schemeClr val="bg1"/>
                </a:solidFill>
                <a:latin typeface="Inter"/>
              </a:rPr>
              <a:t>       predmeta…)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Inter"/>
              </a:rPr>
              <a:t>video poziv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  <a:latin typeface="Inter"/>
              </a:rPr>
              <a:t>mogućnost kreiranja vlastite grupe volontera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B8A49-350E-3C26-8142-AE96CE8D8078}"/>
              </a:ext>
            </a:extLst>
          </p:cNvPr>
          <p:cNvSpPr/>
          <p:nvPr/>
        </p:nvSpPr>
        <p:spPr>
          <a:xfrm>
            <a:off x="284085" y="452761"/>
            <a:ext cx="1029810" cy="31922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6F20AD-6764-C274-7A63-E4F7FCB0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68" y="292061"/>
            <a:ext cx="5456288" cy="8135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Zajednica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volontera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1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hild holding a tablet in front of a sign&#10;&#10;Description automatically generated">
            <a:extLst>
              <a:ext uri="{FF2B5EF4-FFF2-40B4-BE49-F238E27FC236}">
                <a16:creationId xmlns:a16="http://schemas.microsoft.com/office/drawing/2014/main" id="{FD328312-BE3F-540E-2231-765CFA312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r="18057"/>
          <a:stretch/>
        </p:blipFill>
        <p:spPr>
          <a:xfrm>
            <a:off x="-6100" y="-31"/>
            <a:ext cx="8412982" cy="685802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5826-FDA9-4295-0563-1A18996A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90 % </a:t>
            </a:r>
            <a:r>
              <a:rPr lang="en-US" sz="2400" dirty="0" err="1">
                <a:solidFill>
                  <a:srgbClr val="FFFFFF"/>
                </a:solidFill>
              </a:rPr>
              <a:t>uspješnost</a:t>
            </a:r>
            <a:r>
              <a:rPr lang="hr-HR" sz="2400" dirty="0">
                <a:solidFill>
                  <a:srgbClr val="FFFFFF"/>
                </a:solidFill>
              </a:rPr>
              <a:t>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rješavanja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problema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endParaRPr lang="hr-HR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(bez </a:t>
            </a:r>
            <a:r>
              <a:rPr lang="en-US" sz="2400" dirty="0" err="1">
                <a:solidFill>
                  <a:srgbClr val="FFFFFF"/>
                </a:solidFill>
              </a:rPr>
              <a:t>poziva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volonteru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A6C9C9-C6BB-E75F-EE4E-4FD6DB9EE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727" y="0"/>
            <a:ext cx="5536223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E1C153-2FDC-933D-1E24-38BB97215DC6}"/>
              </a:ext>
            </a:extLst>
          </p:cNvPr>
          <p:cNvSpPr txBox="1">
            <a:spLocks/>
          </p:cNvSpPr>
          <p:nvPr/>
        </p:nvSpPr>
        <p:spPr>
          <a:xfrm>
            <a:off x="508177" y="88811"/>
            <a:ext cx="5449479" cy="1578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600" dirty="0">
                <a:solidFill>
                  <a:srgbClr val="FFFFFF"/>
                </a:solidFill>
              </a:rPr>
              <a:t>Be My AI unutar aplikacije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600" dirty="0">
                <a:solidFill>
                  <a:srgbClr val="FFFFFF"/>
                </a:solidFill>
              </a:rPr>
              <a:t>Be My </a:t>
            </a:r>
            <a:r>
              <a:rPr lang="hr-HR" sz="3600" dirty="0" err="1">
                <a:solidFill>
                  <a:srgbClr val="FFFFFF"/>
                </a:solidFill>
              </a:rPr>
              <a:t>Eyes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27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tablet&#10;&#10;Description automatically generated">
            <a:extLst>
              <a:ext uri="{FF2B5EF4-FFF2-40B4-BE49-F238E27FC236}">
                <a16:creationId xmlns:a16="http://schemas.microsoft.com/office/drawing/2014/main" id="{D60784DA-BE33-E470-7F81-213FEF70B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557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C20ED-EB69-0C4F-6CA4-65F469EB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39" y="349898"/>
            <a:ext cx="6066453" cy="903838"/>
          </a:xfrm>
        </p:spPr>
        <p:txBody>
          <a:bodyPr>
            <a:normAutofit/>
          </a:bodyPr>
          <a:lstStyle/>
          <a:p>
            <a:r>
              <a:rPr lang="hr-HR" sz="4800" dirty="0"/>
              <a:t>Be My </a:t>
            </a:r>
            <a:r>
              <a:rPr lang="hr-HR" sz="4800" dirty="0" err="1"/>
              <a:t>Eyes</a:t>
            </a:r>
            <a:r>
              <a:rPr lang="hr-HR" sz="4800" dirty="0"/>
              <a:t> u nastavi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162A5-1D52-6EC6-EC7A-383E5B79D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85" y="1253736"/>
            <a:ext cx="3463873" cy="3930823"/>
          </a:xfrm>
        </p:spPr>
        <p:txBody>
          <a:bodyPr>
            <a:normAutofit fontScale="92500" lnSpcReduction="10000"/>
          </a:bodyPr>
          <a:lstStyle/>
          <a:p>
            <a:r>
              <a:rPr lang="hr-HR" sz="3200" dirty="0"/>
              <a:t>Čitalačke vještine </a:t>
            </a:r>
          </a:p>
          <a:p>
            <a:r>
              <a:rPr lang="hr-HR" sz="3200" dirty="0"/>
              <a:t>Jezično- komunikacijske vještine </a:t>
            </a:r>
            <a:r>
              <a:rPr lang="hr-HR" sz="3000" dirty="0"/>
              <a:t>(opis predmeta, opis lika)</a:t>
            </a:r>
          </a:p>
          <a:p>
            <a:r>
              <a:rPr lang="hr-HR" sz="3200" dirty="0"/>
              <a:t>Računanje, logičko zaključivanje, pamćenje </a:t>
            </a:r>
            <a:r>
              <a:rPr lang="hr-HR" sz="2600" dirty="0"/>
              <a:t>(igra trgovine)</a:t>
            </a:r>
          </a:p>
          <a:p>
            <a:endParaRPr lang="hr-HR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F8C63-349B-C9AD-36E1-D73D91E37F2B}"/>
              </a:ext>
            </a:extLst>
          </p:cNvPr>
          <p:cNvSpPr txBox="1"/>
          <p:nvPr/>
        </p:nvSpPr>
        <p:spPr>
          <a:xfrm>
            <a:off x="334272" y="608839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hlinkClick r:id="rId3"/>
              </a:rPr>
              <a:t>https://drive.google.com/file/d/1cSWBGSyPYA2sYCEDul8s30btr2rY7G-3/view?usp=drive_link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4325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AE473BD-9A2A-420F-B844-12BCFA3D4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5EA4225-B72A-660D-0176-247985EC8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06D3AB9D-B9B9-8783-7267-9C235FCAE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6" y="178161"/>
            <a:ext cx="3299595" cy="650166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screenshot of a chat&#10;&#10;Description automatically generated">
            <a:extLst>
              <a:ext uri="{FF2B5EF4-FFF2-40B4-BE49-F238E27FC236}">
                <a16:creationId xmlns:a16="http://schemas.microsoft.com/office/drawing/2014/main" id="{BE34B8E6-686E-1010-AA11-AB0D254ED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128" y="178161"/>
            <a:ext cx="3299594" cy="650166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2A716EC4-5F68-CFD1-0C3E-100AFFADF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20" y="178161"/>
            <a:ext cx="3299593" cy="650166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798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ggs with faces on them&#10;&#10;Description automatically generated">
            <a:extLst>
              <a:ext uri="{FF2B5EF4-FFF2-40B4-BE49-F238E27FC236}">
                <a16:creationId xmlns:a16="http://schemas.microsoft.com/office/drawing/2014/main" id="{C51DB6E1-30AD-8B6F-D9FD-006047808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r="882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4C9EC-75A8-F949-44B1-FBD627CE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154678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Uloga </a:t>
            </a:r>
            <a:r>
              <a:rPr lang="hr-HR" dirty="0">
                <a:solidFill>
                  <a:srgbClr val="FFFFFF"/>
                </a:solidFill>
              </a:rPr>
              <a:t>odgojno-obrazovnih djelatnika</a:t>
            </a:r>
            <a:endParaRPr lang="hr-HR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AF2A0-AE4E-6070-EC0D-0B3DFF0A4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4" r="29069"/>
          <a:stretch/>
        </p:blipFill>
        <p:spPr>
          <a:xfrm>
            <a:off x="5470026" y="10"/>
            <a:ext cx="675953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F0DC22-8782-6A09-A137-B7D2D63B5728}"/>
              </a:ext>
            </a:extLst>
          </p:cNvPr>
          <p:cNvSpPr txBox="1">
            <a:spLocks/>
          </p:cNvSpPr>
          <p:nvPr/>
        </p:nvSpPr>
        <p:spPr>
          <a:xfrm>
            <a:off x="399495" y="517525"/>
            <a:ext cx="11106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69478-E3EB-B276-1206-FCAE98E8D42A}"/>
              </a:ext>
            </a:extLst>
          </p:cNvPr>
          <p:cNvSpPr txBox="1"/>
          <p:nvPr/>
        </p:nvSpPr>
        <p:spPr>
          <a:xfrm>
            <a:off x="7227955" y="355107"/>
            <a:ext cx="4619621" cy="61611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500" dirty="0"/>
              <a:t>razumjeti mehanizme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500" dirty="0"/>
              <a:t>   uključivanja  učenika 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500" dirty="0"/>
              <a:t>   oštećenjem vida u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500" dirty="0"/>
              <a:t>   razrednu/školsku/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500" dirty="0"/>
              <a:t>   društvenu zajednicu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3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500" dirty="0"/>
              <a:t>ponuditi suvremene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500" dirty="0"/>
              <a:t>   pristupe učenju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3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500" dirty="0"/>
              <a:t>pobuditi znatiželju i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r-HR" sz="3500" dirty="0"/>
              <a:t>   želju za istraživanjem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hr-HR" sz="3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500" dirty="0"/>
              <a:t>biti motivator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271143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3F566-F980-F301-3255-AB2188193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E879A0C-4D84-49AE-1507-8238A0FAD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0039E3-3506-0F64-71E7-075F8BC13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ggs with faces on them&#10;&#10;Description automatically generated">
            <a:extLst>
              <a:ext uri="{FF2B5EF4-FFF2-40B4-BE49-F238E27FC236}">
                <a16:creationId xmlns:a16="http://schemas.microsoft.com/office/drawing/2014/main" id="{CE18271A-5065-59AA-AC48-B57AC3D930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r="882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6FD6C-8269-0DA2-7FDD-3075CD02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9" y="154678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Uloga </a:t>
            </a:r>
            <a:r>
              <a:rPr lang="hr-HR" dirty="0">
                <a:solidFill>
                  <a:srgbClr val="FFFFFF"/>
                </a:solidFill>
              </a:rPr>
              <a:t>odgojno-obrazovnih djelatnika</a:t>
            </a:r>
            <a:endParaRPr lang="hr-HR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62F9E-0BA4-555D-DE71-F6DB161A3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4" r="29069"/>
          <a:stretch/>
        </p:blipFill>
        <p:spPr>
          <a:xfrm>
            <a:off x="5470026" y="10"/>
            <a:ext cx="675953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458043-5828-B66A-E649-196E32754637}"/>
              </a:ext>
            </a:extLst>
          </p:cNvPr>
          <p:cNvSpPr txBox="1">
            <a:spLocks/>
          </p:cNvSpPr>
          <p:nvPr/>
        </p:nvSpPr>
        <p:spPr>
          <a:xfrm>
            <a:off x="399495" y="517525"/>
            <a:ext cx="11106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5235E-0DE1-BE70-FF11-6DF2DCD90A88}"/>
              </a:ext>
            </a:extLst>
          </p:cNvPr>
          <p:cNvSpPr txBox="1"/>
          <p:nvPr/>
        </p:nvSpPr>
        <p:spPr>
          <a:xfrm>
            <a:off x="7320108" y="1980664"/>
            <a:ext cx="469137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KRAJNJI CILJ: </a:t>
            </a:r>
          </a:p>
          <a:p>
            <a:r>
              <a:rPr lang="hr-HR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Osposobiti učenike (osobe) s oštećenjem vida za snalaženje u svim životnim situacijama i u budućnosti</a:t>
            </a:r>
            <a:endParaRPr lang="hr-HR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35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3247E-27CF-30F9-8F6B-829FCA01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creen with a blurry background&#10;&#10;Description automatically generated">
            <a:extLst>
              <a:ext uri="{FF2B5EF4-FFF2-40B4-BE49-F238E27FC236}">
                <a16:creationId xmlns:a16="http://schemas.microsoft.com/office/drawing/2014/main" id="{2C7BDFEF-2ABE-2001-DEB2-5E9FE1676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08373" y="0"/>
            <a:ext cx="12600373" cy="8544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CE1033-E6FC-062A-B4F4-92D1D0FD9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978" y="1655023"/>
            <a:ext cx="9144000" cy="2387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br>
              <a:rPr lang="hr-HR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31CBF-4720-C129-D105-06797C06A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5446" y="3314657"/>
            <a:ext cx="3895515" cy="1655762"/>
          </a:xfrm>
        </p:spPr>
        <p:txBody>
          <a:bodyPr>
            <a:normAutofit/>
          </a:bodyPr>
          <a:lstStyle/>
          <a:p>
            <a:pPr algn="l"/>
            <a:r>
              <a:rPr lang="hr-H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Evaluacija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B71B9EC-E109-5A62-97F5-029CF27D2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9" y="253885"/>
            <a:ext cx="2453317" cy="1284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270973-37A3-2CC4-E169-382A4EB75464}"/>
              </a:ext>
            </a:extLst>
          </p:cNvPr>
          <p:cNvSpPr/>
          <p:nvPr/>
        </p:nvSpPr>
        <p:spPr>
          <a:xfrm>
            <a:off x="2409901" y="1655023"/>
            <a:ext cx="72301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H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v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</a:rPr>
              <a:t>a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FF"/>
                </a:solidFill>
              </a:rPr>
              <a:t>l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</a:rPr>
              <a:t>a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FF"/>
                </a:solidFill>
              </a:rPr>
              <a:t>n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</a:rPr>
              <a:t>a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FF"/>
                </a:solidFill>
              </a:rPr>
              <a:t> 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p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5B1F0"/>
                </a:solidFill>
              </a:rPr>
              <a:t>a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FF"/>
                </a:solidFill>
              </a:rPr>
              <a:t>ž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nj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hr-HR" sz="8000" b="1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FF"/>
                </a:solidFill>
              </a:rPr>
              <a:t>!</a:t>
            </a:r>
            <a:r>
              <a:rPr lang="hr-HR" sz="8000" b="1" cap="none" spc="0" dirty="0">
                <a:ln w="222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hr-HR" sz="8000" b="1" cap="none" spc="0" dirty="0">
              <a:ln w="222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AAB8FC"/>
              </a:solidFill>
              <a:effectLst/>
            </a:endParaRP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D0CFCE2-86C6-94D0-FDE2-394247A79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627" y="4042623"/>
            <a:ext cx="2695483" cy="26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6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5BF465B-E164-06C5-9442-89BD5DA5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1914"/>
            <a:ext cx="11237976" cy="597487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D78A655-7F59-43BE-526D-04851B34C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24870"/>
            <a:ext cx="10905066" cy="52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hand holding a magnifying glass&#10;&#10;Description automatically generated">
            <a:extLst>
              <a:ext uri="{FF2B5EF4-FFF2-40B4-BE49-F238E27FC236}">
                <a16:creationId xmlns:a16="http://schemas.microsoft.com/office/drawing/2014/main" id="{3A125079-ECE0-F0D5-D20A-66B1F0D47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3" b="19025"/>
          <a:stretch/>
        </p:blipFill>
        <p:spPr>
          <a:xfrm>
            <a:off x="-17696" y="0"/>
            <a:ext cx="808670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B9478-E87C-29B4-4246-349E2AC2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38" y="1009484"/>
            <a:ext cx="6451276" cy="2995748"/>
          </a:xfrm>
        </p:spPr>
        <p:txBody>
          <a:bodyPr>
            <a:normAutofit/>
          </a:bodyPr>
          <a:lstStyle/>
          <a:p>
            <a:r>
              <a:rPr lang="hr-HR" sz="3700" dirty="0">
                <a:solidFill>
                  <a:srgbClr val="FFFFFF"/>
                </a:solidFill>
              </a:rPr>
              <a:t>Uključenost učenika s teškoćama</a:t>
            </a:r>
            <a:br>
              <a:rPr lang="hr-HR" sz="3700" dirty="0">
                <a:solidFill>
                  <a:srgbClr val="FFFFFF"/>
                </a:solidFill>
              </a:rPr>
            </a:br>
            <a:br>
              <a:rPr lang="hr-HR" sz="3700" dirty="0">
                <a:solidFill>
                  <a:srgbClr val="FFFFFF"/>
                </a:solidFill>
              </a:rPr>
            </a:br>
            <a:r>
              <a:rPr lang="hr-HR" sz="3700" dirty="0">
                <a:solidFill>
                  <a:srgbClr val="FFFFFF"/>
                </a:solidFill>
              </a:rPr>
              <a:t> </a:t>
            </a:r>
            <a:r>
              <a:rPr lang="hr-HR" sz="4000" b="1" dirty="0">
                <a:solidFill>
                  <a:srgbClr val="FFFFFF"/>
                </a:solidFill>
              </a:rPr>
              <a:t>UČENICI S</a:t>
            </a:r>
            <a:br>
              <a:rPr lang="hr-HR" sz="4000" b="1" dirty="0">
                <a:solidFill>
                  <a:srgbClr val="FFFFFF"/>
                </a:solidFill>
              </a:rPr>
            </a:br>
            <a:r>
              <a:rPr lang="hr-HR" sz="4000" b="1" dirty="0">
                <a:solidFill>
                  <a:srgbClr val="FFFFFF"/>
                </a:solidFill>
              </a:rPr>
              <a:t> OŠTEĆENJEM VIDA</a:t>
            </a:r>
            <a:endParaRPr lang="en-US" sz="3700" b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083B3-CBAF-49F9-F34D-8472FA3D2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4" r="29069"/>
          <a:stretch/>
        </p:blipFill>
        <p:spPr>
          <a:xfrm>
            <a:off x="5600870" y="10"/>
            <a:ext cx="658808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2" name="Picture 11" descr="A person holding a tablet&#10;&#10;Description automatically generated">
            <a:extLst>
              <a:ext uri="{FF2B5EF4-FFF2-40B4-BE49-F238E27FC236}">
                <a16:creationId xmlns:a16="http://schemas.microsoft.com/office/drawing/2014/main" id="{5E7C5BBD-4CBD-DC7A-2F13-4E6ACD5C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5" y="3379846"/>
            <a:ext cx="5251316" cy="3478144"/>
          </a:xfrm>
          <a:prstGeom prst="rect">
            <a:avLst/>
          </a:prstGeom>
          <a:effectLst>
            <a:reflection blurRad="6350" stA="50000" endA="300" endPos="90000" dir="5400000" sy="-100000" algn="bl" rotWithShape="0"/>
            <a:softEdge rad="6350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95A8B8-30CA-BA8C-32DA-67FF5DBC70B9}"/>
              </a:ext>
            </a:extLst>
          </p:cNvPr>
          <p:cNvSpPr txBox="1"/>
          <p:nvPr/>
        </p:nvSpPr>
        <p:spPr>
          <a:xfrm>
            <a:off x="7429435" y="717578"/>
            <a:ext cx="435768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/>
              <a:t>CILJ: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osposobiti slabovidnog učenika za korištenje tehnologije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osvijestiti razrednu zajednicu o potrebama slabovidnih osoba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obučiti sve učenike za korištenje takve tehnologije</a:t>
            </a:r>
          </a:p>
        </p:txBody>
      </p:sp>
    </p:spTree>
    <p:extLst>
      <p:ext uri="{BB962C8B-B14F-4D97-AF65-F5344CB8AC3E}">
        <p14:creationId xmlns:p14="http://schemas.microsoft.com/office/powerpoint/2010/main" val="799758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22F2DF-6477-8FDA-1300-E6CFF0152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5C454B-203E-0D55-E57A-A11F747AB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F3672E-C04A-5B15-A3A9-191767151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hand holding a magnifying glass&#10;&#10;Description automatically generated">
            <a:extLst>
              <a:ext uri="{FF2B5EF4-FFF2-40B4-BE49-F238E27FC236}">
                <a16:creationId xmlns:a16="http://schemas.microsoft.com/office/drawing/2014/main" id="{F6DD96D7-7BFE-2B29-A4C7-75DE50FA9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3" b="19025"/>
          <a:stretch/>
        </p:blipFill>
        <p:spPr>
          <a:xfrm>
            <a:off x="-17696" y="0"/>
            <a:ext cx="808670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B9E155-4ECA-24CB-1ACC-F3835BD5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2" y="1258059"/>
            <a:ext cx="6451276" cy="2995748"/>
          </a:xfrm>
        </p:spPr>
        <p:txBody>
          <a:bodyPr>
            <a:normAutofit/>
          </a:bodyPr>
          <a:lstStyle/>
          <a:p>
            <a:r>
              <a:rPr lang="hr-HR" sz="3700" dirty="0">
                <a:solidFill>
                  <a:srgbClr val="FFFFFF"/>
                </a:solidFill>
              </a:rPr>
              <a:t>Uključenost učenika s teškoćama  u nastavni proces</a:t>
            </a:r>
            <a:br>
              <a:rPr lang="hr-HR" sz="3700" dirty="0">
                <a:solidFill>
                  <a:srgbClr val="FFFFFF"/>
                </a:solidFill>
              </a:rPr>
            </a:br>
            <a:br>
              <a:rPr lang="hr-HR" sz="3700" dirty="0">
                <a:solidFill>
                  <a:srgbClr val="FFFFFF"/>
                </a:solidFill>
              </a:rPr>
            </a:br>
            <a:r>
              <a:rPr lang="hr-HR" sz="3700" dirty="0">
                <a:solidFill>
                  <a:srgbClr val="FFFFFF"/>
                </a:solidFill>
              </a:rPr>
              <a:t> </a:t>
            </a:r>
            <a:r>
              <a:rPr lang="hr-HR" sz="4000" b="1" dirty="0">
                <a:solidFill>
                  <a:srgbClr val="FFFFFF"/>
                </a:solidFill>
              </a:rPr>
              <a:t>UČENICI S</a:t>
            </a:r>
            <a:br>
              <a:rPr lang="hr-HR" sz="4000" b="1" dirty="0">
                <a:solidFill>
                  <a:srgbClr val="FFFFFF"/>
                </a:solidFill>
              </a:rPr>
            </a:br>
            <a:r>
              <a:rPr lang="hr-HR" sz="4000" b="1" dirty="0">
                <a:solidFill>
                  <a:srgbClr val="FFFFFF"/>
                </a:solidFill>
              </a:rPr>
              <a:t> OŠTEĆENJEM VIDA</a:t>
            </a:r>
            <a:endParaRPr lang="en-US" sz="3700" b="1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F08B7-31EC-FC51-357F-8C5EE81AA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4" r="29069"/>
          <a:stretch/>
        </p:blipFill>
        <p:spPr>
          <a:xfrm>
            <a:off x="5600870" y="10"/>
            <a:ext cx="658808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2AE747-123C-CA61-ABCB-753A79764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373" y="340515"/>
            <a:ext cx="4619621" cy="48308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/>
              <a:t>Korištenje tehnologije u nastavnom procesu:  </a:t>
            </a:r>
          </a:p>
          <a:p>
            <a:pPr marL="0" indent="0">
              <a:buNone/>
            </a:pPr>
            <a:endParaRPr lang="hr-HR" sz="3200" dirty="0"/>
          </a:p>
          <a:p>
            <a:r>
              <a:rPr lang="hr-HR" sz="3200" dirty="0"/>
              <a:t>u skladu s potrebama slabovidnih učenika</a:t>
            </a:r>
          </a:p>
          <a:p>
            <a:endParaRPr lang="hr-HR" sz="3200" dirty="0"/>
          </a:p>
          <a:p>
            <a:r>
              <a:rPr lang="hr-HR" sz="3200" dirty="0"/>
              <a:t>u skladu sa sposobnostima učenika mlađeg uzrasta</a:t>
            </a:r>
          </a:p>
          <a:p>
            <a:endParaRPr lang="hr-HR" sz="3200" dirty="0"/>
          </a:p>
          <a:p>
            <a:r>
              <a:rPr lang="hr-HR" sz="3200" dirty="0"/>
              <a:t>podrška jezika</a:t>
            </a:r>
          </a:p>
          <a:p>
            <a:pPr marL="0" indent="0">
              <a:buNone/>
            </a:pPr>
            <a:endParaRPr lang="hr-HR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 descr="A person holding a tablet&#10;&#10;Description automatically generated">
            <a:extLst>
              <a:ext uri="{FF2B5EF4-FFF2-40B4-BE49-F238E27FC236}">
                <a16:creationId xmlns:a16="http://schemas.microsoft.com/office/drawing/2014/main" id="{40BF412C-0DCD-991F-2A0F-BFC8E4C480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5" y="3379846"/>
            <a:ext cx="5251316" cy="3478144"/>
          </a:xfrm>
          <a:prstGeom prst="rect">
            <a:avLst/>
          </a:prstGeom>
          <a:effectLst>
            <a:reflection blurRad="6350" stA="50000" endA="300" endPos="90000" dir="5400000" sy="-100000" algn="bl" rotWithShape="0"/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1755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87B26ED-72A5-1C29-205A-C9EAA9CD6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80" y="4836229"/>
            <a:ext cx="9323027" cy="2038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4C9EC-75A8-F949-44B1-FBD627CE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5" y="268823"/>
            <a:ext cx="4802098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Kombiniranim korištenjem aplikacija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169478-E3EB-B276-1206-FCAE98E8D42A}"/>
              </a:ext>
            </a:extLst>
          </p:cNvPr>
          <p:cNvSpPr txBox="1"/>
          <p:nvPr/>
        </p:nvSpPr>
        <p:spPr>
          <a:xfrm>
            <a:off x="671668" y="1526330"/>
            <a:ext cx="4492454" cy="24404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Integrirano povećalo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Google objektiv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Microsoft Narrator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/>
              <a:t>Be My Eyes (AI)</a:t>
            </a:r>
            <a:endParaRPr lang="en-US" sz="3200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92C43F-2BE1-7E9B-FAF7-56DEF1DDF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6" t="14376" r="14020" b="15662"/>
          <a:stretch/>
        </p:blipFill>
        <p:spPr>
          <a:xfrm>
            <a:off x="6403218" y="3092300"/>
            <a:ext cx="1747524" cy="1740969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543C95-B5F5-A342-1898-804B5F566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655" y="710845"/>
            <a:ext cx="1015844" cy="10158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F0DC22-8782-6A09-A137-B7D2D63B5728}"/>
              </a:ext>
            </a:extLst>
          </p:cNvPr>
          <p:cNvSpPr txBox="1">
            <a:spLocks/>
          </p:cNvSpPr>
          <p:nvPr/>
        </p:nvSpPr>
        <p:spPr>
          <a:xfrm>
            <a:off x="399495" y="517525"/>
            <a:ext cx="11106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3" name="Picture 22" descr="A blue sun with text&#10;&#10;Description automatically generated">
            <a:extLst>
              <a:ext uri="{FF2B5EF4-FFF2-40B4-BE49-F238E27FC236}">
                <a16:creationId xmlns:a16="http://schemas.microsoft.com/office/drawing/2014/main" id="{91ABFAFB-31C8-B1E3-C8C5-7F6654BE9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621" y="462309"/>
            <a:ext cx="3267241" cy="1707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D74340-ACD6-12FE-036D-3787F7016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268" y="4695581"/>
            <a:ext cx="1855096" cy="185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02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CA5363-9F19-FD10-C7B9-716AD1C4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hild covering her eyes with a pink cloth&#10;&#10;Description automatically generated">
            <a:extLst>
              <a:ext uri="{FF2B5EF4-FFF2-40B4-BE49-F238E27FC236}">
                <a16:creationId xmlns:a16="http://schemas.microsoft.com/office/drawing/2014/main" id="{480759AC-75A4-763D-9820-ED63F1034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t="1" r="16890" b="1"/>
          <a:stretch/>
        </p:blipFill>
        <p:spPr>
          <a:xfrm>
            <a:off x="3403186" y="972060"/>
            <a:ext cx="7496130" cy="5729269"/>
          </a:xfrm>
          <a:prstGeom prst="rect">
            <a:avLst/>
          </a:prstGeom>
        </p:spPr>
      </p:pic>
      <p:pic>
        <p:nvPicPr>
          <p:cNvPr id="18" name="Picture 17" descr="A group of kids standing on a wooden floor&#10;&#10;Description automatically generated">
            <a:extLst>
              <a:ext uri="{FF2B5EF4-FFF2-40B4-BE49-F238E27FC236}">
                <a16:creationId xmlns:a16="http://schemas.microsoft.com/office/drawing/2014/main" id="{706C4E49-D5A7-2987-13E8-ADDBCA4E0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8"/>
          <a:stretch/>
        </p:blipFill>
        <p:spPr>
          <a:xfrm rot="5400000">
            <a:off x="-624737" y="2889480"/>
            <a:ext cx="5729268" cy="18944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188481-A8BA-D896-64D3-B2C24FDB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41" y="112419"/>
            <a:ext cx="9593739" cy="17192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600" b="1" dirty="0" err="1">
                <a:solidFill>
                  <a:schemeClr val="bg1"/>
                </a:solidFill>
              </a:rPr>
              <a:t>Posebnosti</a:t>
            </a:r>
            <a:r>
              <a:rPr lang="en-US" sz="4600" b="1" dirty="0">
                <a:solidFill>
                  <a:schemeClr val="bg1"/>
                </a:solidFill>
              </a:rPr>
              <a:t> </a:t>
            </a:r>
            <a:r>
              <a:rPr lang="en-US" sz="4600" b="1" dirty="0" err="1">
                <a:solidFill>
                  <a:schemeClr val="bg1"/>
                </a:solidFill>
              </a:rPr>
              <a:t>rada</a:t>
            </a:r>
            <a:r>
              <a:rPr lang="en-US" sz="4600" b="1" dirty="0">
                <a:solidFill>
                  <a:schemeClr val="bg1"/>
                </a:solidFill>
              </a:rPr>
              <a:t> s </a:t>
            </a:r>
            <a:r>
              <a:rPr lang="en-US" sz="4600" b="1" dirty="0" err="1">
                <a:solidFill>
                  <a:schemeClr val="bg1"/>
                </a:solidFill>
              </a:rPr>
              <a:t>učenicima</a:t>
            </a:r>
            <a:r>
              <a:rPr lang="en-US" sz="4600" b="1" dirty="0">
                <a:solidFill>
                  <a:schemeClr val="bg1"/>
                </a:solidFill>
              </a:rPr>
              <a:t> </a:t>
            </a:r>
            <a:r>
              <a:rPr lang="en-US" sz="4600" b="1" dirty="0" err="1">
                <a:solidFill>
                  <a:schemeClr val="bg1"/>
                </a:solidFill>
              </a:rPr>
              <a:t>mlađeg</a:t>
            </a:r>
            <a:r>
              <a:rPr lang="en-US" sz="4600" b="1" dirty="0">
                <a:solidFill>
                  <a:schemeClr val="bg1"/>
                </a:solidFill>
              </a:rPr>
              <a:t> </a:t>
            </a:r>
            <a:r>
              <a:rPr lang="en-US" sz="4600" b="1" dirty="0" err="1">
                <a:solidFill>
                  <a:schemeClr val="bg1"/>
                </a:solidFill>
              </a:rPr>
              <a:t>uzrasta</a:t>
            </a:r>
            <a:br>
              <a:rPr lang="en-US" sz="4600" dirty="0"/>
            </a:br>
            <a:br>
              <a:rPr lang="en-US" sz="4600" dirty="0"/>
            </a:br>
            <a:endParaRPr lang="en-US" sz="4600" dirty="0"/>
          </a:p>
        </p:txBody>
      </p:sp>
    </p:spTree>
    <p:extLst>
      <p:ext uri="{BB962C8B-B14F-4D97-AF65-F5344CB8AC3E}">
        <p14:creationId xmlns:p14="http://schemas.microsoft.com/office/powerpoint/2010/main" val="370007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4C9EC-75A8-F949-44B1-FBD627CEF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AF2A0-AE4E-6070-EC0D-0B3DFF0A4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F0DC22-8782-6A09-A137-B7D2D63B5728}"/>
              </a:ext>
            </a:extLst>
          </p:cNvPr>
          <p:cNvSpPr txBox="1">
            <a:spLocks/>
          </p:cNvSpPr>
          <p:nvPr/>
        </p:nvSpPr>
        <p:spPr>
          <a:xfrm>
            <a:off x="345270" y="71667"/>
            <a:ext cx="11106705" cy="860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Integrirano povećalo i Google objektiv</a:t>
            </a:r>
            <a:endParaRPr lang="en-US" dirty="0"/>
          </a:p>
        </p:txBody>
      </p:sp>
      <p:pic>
        <p:nvPicPr>
          <p:cNvPr id="10" name="Picture 9" descr="A hand touching a tablet&#10;&#10;Description automatically generated">
            <a:extLst>
              <a:ext uri="{FF2B5EF4-FFF2-40B4-BE49-F238E27FC236}">
                <a16:creationId xmlns:a16="http://schemas.microsoft.com/office/drawing/2014/main" id="{54839EC6-2D04-F159-0603-3547CC4A3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24" y="2053471"/>
            <a:ext cx="7067541" cy="3975491"/>
          </a:xfrm>
          <a:prstGeom prst="rect">
            <a:avLst/>
          </a:prstGeom>
        </p:spPr>
      </p:pic>
      <p:pic>
        <p:nvPicPr>
          <p:cNvPr id="12" name="Picture 11" descr="A person holding a device in front of a board&#10;&#10;Description automatically generated">
            <a:extLst>
              <a:ext uri="{FF2B5EF4-FFF2-40B4-BE49-F238E27FC236}">
                <a16:creationId xmlns:a16="http://schemas.microsoft.com/office/drawing/2014/main" id="{955EC3C6-3D62-365C-5B74-0D29DF134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1" y="3594834"/>
            <a:ext cx="4283325" cy="2411513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2EC72B4-F604-0700-2CE5-33FEE8893B5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666097" y="6172182"/>
            <a:ext cx="10465050" cy="5896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hlinkClick r:id="rId5"/>
              </a:rPr>
              <a:t>https://drive.google.com/file/d/1hjhg136SwaDTEXtaz0kNGoCC9bxAfQba/view?usp=sharing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D826D2-3CED-A6BE-B9F4-E8023B1CAE5D}"/>
              </a:ext>
            </a:extLst>
          </p:cNvPr>
          <p:cNvSpPr txBox="1"/>
          <p:nvPr/>
        </p:nvSpPr>
        <p:spPr>
          <a:xfrm>
            <a:off x="255879" y="988149"/>
            <a:ext cx="4972605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povezuje se s Google računom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integriran u Google tražilicu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dostupan i kao zasebna aplikacija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podrška na hrvatskom jeziku</a:t>
            </a:r>
            <a:endParaRPr lang="en-US" sz="2800" dirty="0"/>
          </a:p>
          <a:p>
            <a:endParaRPr lang="hr-H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6D7FF1-E56C-800A-D40F-6679324144C0}"/>
              </a:ext>
            </a:extLst>
          </p:cNvPr>
          <p:cNvSpPr txBox="1"/>
          <p:nvPr/>
        </p:nvSpPr>
        <p:spPr>
          <a:xfrm>
            <a:off x="6230545" y="808191"/>
            <a:ext cx="53536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prijepis sa zelene ploče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povećanje slova u udžbenicima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0202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and child looking at a tablet&#10;&#10;Description automatically generated">
            <a:extLst>
              <a:ext uri="{FF2B5EF4-FFF2-40B4-BE49-F238E27FC236}">
                <a16:creationId xmlns:a16="http://schemas.microsoft.com/office/drawing/2014/main" id="{A53D9FEB-685F-2A4F-3C03-FFECBF670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7688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F7714-241E-F005-3B91-E2667487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727" y="1136912"/>
            <a:ext cx="3419190" cy="1979150"/>
          </a:xfrm>
        </p:spPr>
        <p:txBody>
          <a:bodyPr>
            <a:normAutofit/>
          </a:bodyPr>
          <a:lstStyle/>
          <a:p>
            <a:pPr algn="ctr"/>
            <a:r>
              <a:rPr lang="hr-HR" sz="4000" dirty="0"/>
              <a:t>Google objektiv u nastavi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76ABA-D95A-E27E-64CA-1F4FDD1CB2AD}"/>
              </a:ext>
            </a:extLst>
          </p:cNvPr>
          <p:cNvSpPr txBox="1"/>
          <p:nvPr/>
        </p:nvSpPr>
        <p:spPr>
          <a:xfrm>
            <a:off x="8454727" y="3422342"/>
            <a:ext cx="3016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0" i="0" dirty="0">
                <a:effectLst/>
                <a:latin typeface="Söhne"/>
                <a:hlinkClick r:id="rId3"/>
              </a:rPr>
              <a:t>https://drive.google.com/file/d/1jEuoA0XV38u5VlIhTHDWg4fNJ-B_4lPU/view?usp=drive_link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6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king a picture of a bridg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8B7B701-DCEE-B3F6-3726-95CF1A485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r="11039" b="1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9625AB-B4B3-EB12-E68B-C19ED152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50" y="5421307"/>
            <a:ext cx="10515600" cy="1325563"/>
          </a:xfrm>
        </p:spPr>
        <p:txBody>
          <a:bodyPr/>
          <a:lstStyle/>
          <a:p>
            <a:r>
              <a:rPr lang="hr-HR" sz="4400" dirty="0">
                <a:solidFill>
                  <a:schemeClr val="bg1"/>
                </a:solidFill>
              </a:rPr>
              <a:t>Google objektiv u nastavi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71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12278</TotalTime>
  <Words>496</Words>
  <Application>Microsoft Office PowerPoint</Application>
  <PresentationFormat>Widescreen</PresentationFormat>
  <Paragraphs>102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Inter</vt:lpstr>
      <vt:lpstr>Söhne</vt:lpstr>
      <vt:lpstr>Office Theme</vt:lpstr>
      <vt:lpstr> </vt:lpstr>
      <vt:lpstr>PowerPoint Presentation</vt:lpstr>
      <vt:lpstr>Uključenost učenika s teškoćama   UČENICI S  OŠTEĆENJEM VIDA</vt:lpstr>
      <vt:lpstr>Uključenost učenika s teškoćama  u nastavni proces   UČENICI S  OŠTEĆENJEM VIDA</vt:lpstr>
      <vt:lpstr>Kombiniranim korištenjem aplikacija</vt:lpstr>
      <vt:lpstr>Posebnosti rada s učenicima mlađeg uzrasta  </vt:lpstr>
      <vt:lpstr>PowerPoint Presentation</vt:lpstr>
      <vt:lpstr>Google objektiv u nastavi</vt:lpstr>
      <vt:lpstr>Google objektiv u nastavi</vt:lpstr>
      <vt:lpstr>Microsoft Narrator</vt:lpstr>
      <vt:lpstr>Be My Eyes</vt:lpstr>
      <vt:lpstr>Zajednica volontera</vt:lpstr>
      <vt:lpstr>PowerPoint Presentation</vt:lpstr>
      <vt:lpstr>Be My Eyes u nastavi</vt:lpstr>
      <vt:lpstr>PowerPoint Presentation</vt:lpstr>
      <vt:lpstr>Uloga odgojno-obrazovnih djelatnika</vt:lpstr>
      <vt:lpstr>Uloga odgojno-obrazovnih djelatnika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Jasenka Domazet</dc:creator>
  <cp:lastModifiedBy>Jasenka Domazet</cp:lastModifiedBy>
  <cp:revision>44</cp:revision>
  <dcterms:created xsi:type="dcterms:W3CDTF">2024-01-14T17:54:08Z</dcterms:created>
  <dcterms:modified xsi:type="dcterms:W3CDTF">2024-03-30T21:06:33Z</dcterms:modified>
</cp:coreProperties>
</file>