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3" r:id="rId18"/>
  </p:sldIdLst>
  <p:sldSz cx="18288000" cy="10287000"/>
  <p:notesSz cx="6858000" cy="9144000"/>
  <p:embeddedFontLst>
    <p:embeddedFont>
      <p:font typeface="Helvetica World Bold" panose="020B0604020202020204" charset="-128"/>
      <p:regular r:id="rId20"/>
    </p:embeddedFont>
    <p:embeddedFont>
      <p:font typeface="Arial Nova Condensed Bold" panose="020B0604020202020204" charset="0"/>
      <p:regular r:id="rId21"/>
    </p:embeddedFont>
    <p:embeddedFont>
      <p:font typeface="Canva Sans" panose="020B0604020202020204" charset="0"/>
      <p:regular r:id="rId22"/>
    </p:embeddedFont>
    <p:embeddedFont>
      <p:font typeface="Georgia Pro" panose="02040502050405020303" pitchFamily="18" charset="0"/>
      <p:regular r:id="rId23"/>
    </p:embeddedFont>
    <p:embeddedFont>
      <p:font typeface="Georgia Pro Bold" panose="02040802050405020203" charset="0"/>
      <p:regular r:id="rId24"/>
    </p:embeddedFont>
    <p:embeddedFont>
      <p:font typeface="Linotype Feltpen Medium" panose="020B0604020202020204" charset="0"/>
      <p:regular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4" d="100"/>
          <a:sy n="54" d="100"/>
        </p:scale>
        <p:origin x="754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31.03.2024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Provjerite za pristranost i točnost: AI ponekad može proizvesti pristran ili netočan sadržaj. Uvijek provjerite prije dijeljenja s učenicima.</a:t>
            </a:r>
          </a:p>
          <a:p>
            <a:r>
              <a:rPr lang="en-US"/>
              <a:t>Pristup 80-20: Koristite AI za početni rad, ali pobrinite se dodati svoj završni dodir, pregledati pristranost i točnost te kontekstualizirati odgovarajuće posljednjih 20%.</a:t>
            </a:r>
          </a:p>
          <a:p>
            <a:r>
              <a:rPr lang="en-US"/>
              <a:t>Vaš sud ima važnost: Gledajte generirani sadržaj kao polaznu točku, a ne kao konačno rješenje. Uvijek se pridržavajte smjernica svoje škole.</a:t>
            </a:r>
          </a:p>
          <a:p>
            <a:r>
              <a:rPr lang="en-US"/>
              <a:t>Poznajte granice: Znanje našeg AI-a zaustavlja se na datumu njegovog posljednjeg obuke, stoga recentne teme možda nisu ažurirane.</a:t>
            </a:r>
          </a:p>
          <a:p>
            <a:r>
              <a:rPr lang="en-US"/>
              <a:t>Štitite privatnost: Ne uključujte osobne detalje učenika poput imena ili adresa. Trudimo se brzo ukloniti bilo kakve slučajno poslane informacije.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sv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sv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svg"/><Relationship Id="rId4" Type="http://schemas.openxmlformats.org/officeDocument/2006/relationships/image" Target="../media/image5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5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7" Type="http://schemas.openxmlformats.org/officeDocument/2006/relationships/image" Target="../media/image22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7" Type="http://schemas.openxmlformats.org/officeDocument/2006/relationships/image" Target="../media/image28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7" Type="http://schemas.openxmlformats.org/officeDocument/2006/relationships/image" Target="../media/image36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svg"/><Relationship Id="rId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7" Type="http://schemas.openxmlformats.org/officeDocument/2006/relationships/image" Target="../media/image42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svg"/><Relationship Id="rId4" Type="http://schemas.openxmlformats.org/officeDocument/2006/relationships/image" Target="../media/image3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sv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C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144000" y="0"/>
            <a:ext cx="9144000" cy="10098995"/>
            <a:chOff x="0" y="0"/>
            <a:chExt cx="2734838" cy="302046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734838" cy="3020464"/>
            </a:xfrm>
            <a:custGeom>
              <a:avLst/>
              <a:gdLst/>
              <a:ahLst/>
              <a:cxnLst/>
              <a:rect l="l" t="t" r="r" b="b"/>
              <a:pathLst>
                <a:path w="2734838" h="3020464">
                  <a:moveTo>
                    <a:pt x="0" y="0"/>
                  </a:moveTo>
                  <a:lnTo>
                    <a:pt x="2734838" y="0"/>
                  </a:lnTo>
                  <a:lnTo>
                    <a:pt x="2734838" y="3020464"/>
                  </a:lnTo>
                  <a:lnTo>
                    <a:pt x="0" y="3020464"/>
                  </a:lnTo>
                  <a:close/>
                </a:path>
              </a:pathLst>
            </a:custGeom>
            <a:solidFill>
              <a:srgbClr val="1B0F44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2734838" cy="30585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400275" y="10098995"/>
            <a:ext cx="19088550" cy="280696"/>
            <a:chOff x="0" y="0"/>
            <a:chExt cx="5027437" cy="7392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027437" cy="73928"/>
            </a:xfrm>
            <a:custGeom>
              <a:avLst/>
              <a:gdLst/>
              <a:ahLst/>
              <a:cxnLst/>
              <a:rect l="l" t="t" r="r" b="b"/>
              <a:pathLst>
                <a:path w="5027437" h="73928">
                  <a:moveTo>
                    <a:pt x="0" y="0"/>
                  </a:moveTo>
                  <a:lnTo>
                    <a:pt x="5027437" y="0"/>
                  </a:lnTo>
                  <a:lnTo>
                    <a:pt x="5027437" y="73928"/>
                  </a:lnTo>
                  <a:lnTo>
                    <a:pt x="0" y="73928"/>
                  </a:lnTo>
                  <a:close/>
                </a:path>
              </a:pathLst>
            </a:custGeom>
            <a:solidFill>
              <a:srgbClr val="FFF234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5027437" cy="11202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028700" y="3067050"/>
            <a:ext cx="7521428" cy="2196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699"/>
              </a:lnSpc>
            </a:pPr>
            <a:r>
              <a:rPr lang="en-US" sz="6999">
                <a:solidFill>
                  <a:srgbClr val="000000"/>
                </a:solidFill>
                <a:latin typeface="Georgia Pro Bold"/>
              </a:rPr>
              <a:t>ČAROLIJA</a:t>
            </a:r>
          </a:p>
          <a:p>
            <a:pPr>
              <a:lnSpc>
                <a:spcPts val="4840"/>
              </a:lnSpc>
            </a:pPr>
            <a:r>
              <a:rPr lang="en-US" sz="4400">
                <a:solidFill>
                  <a:srgbClr val="000000"/>
                </a:solidFill>
                <a:latin typeface="Georgia Pro Bold"/>
              </a:rPr>
              <a:t>UMJETNE INTELIGENCIJE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54221" y="5143500"/>
            <a:ext cx="6245027" cy="13038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283"/>
              </a:lnSpc>
            </a:pPr>
            <a:r>
              <a:rPr lang="en-US" sz="8569">
                <a:solidFill>
                  <a:srgbClr val="000000"/>
                </a:solidFill>
                <a:latin typeface="Linotype Feltpen Medium"/>
              </a:rPr>
              <a:t>u obrazovanju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2969158" y="6237460"/>
            <a:ext cx="3738193" cy="209870"/>
            <a:chOff x="0" y="0"/>
            <a:chExt cx="3248661" cy="182387"/>
          </a:xfrm>
        </p:grpSpPr>
        <p:sp>
          <p:nvSpPr>
            <p:cNvPr id="11" name="Freeform 11"/>
            <p:cNvSpPr/>
            <p:nvPr/>
          </p:nvSpPr>
          <p:spPr>
            <a:xfrm>
              <a:off x="58118" y="39338"/>
              <a:ext cx="3133915" cy="109671"/>
            </a:xfrm>
            <a:custGeom>
              <a:avLst/>
              <a:gdLst/>
              <a:ahLst/>
              <a:cxnLst/>
              <a:rect l="l" t="t" r="r" b="b"/>
              <a:pathLst>
                <a:path w="3133915" h="109671">
                  <a:moveTo>
                    <a:pt x="38746" y="29802"/>
                  </a:moveTo>
                  <a:cubicBezTo>
                    <a:pt x="1803156" y="32186"/>
                    <a:pt x="1941746" y="17881"/>
                    <a:pt x="2141434" y="13113"/>
                  </a:cubicBezTo>
                  <a:cubicBezTo>
                    <a:pt x="2356025" y="8345"/>
                    <a:pt x="2630224" y="4769"/>
                    <a:pt x="2807559" y="8345"/>
                  </a:cubicBezTo>
                  <a:cubicBezTo>
                    <a:pt x="2926776" y="10729"/>
                    <a:pt x="3062385" y="0"/>
                    <a:pt x="3105601" y="23842"/>
                  </a:cubicBezTo>
                  <a:cubicBezTo>
                    <a:pt x="3124974" y="34570"/>
                    <a:pt x="3132425" y="53644"/>
                    <a:pt x="3130935" y="65564"/>
                  </a:cubicBezTo>
                  <a:cubicBezTo>
                    <a:pt x="3129445" y="76293"/>
                    <a:pt x="3114543" y="89406"/>
                    <a:pt x="3101131" y="92982"/>
                  </a:cubicBezTo>
                  <a:cubicBezTo>
                    <a:pt x="3086228" y="96558"/>
                    <a:pt x="3056424" y="90598"/>
                    <a:pt x="3045993" y="81061"/>
                  </a:cubicBezTo>
                  <a:cubicBezTo>
                    <a:pt x="3037052" y="72717"/>
                    <a:pt x="3032581" y="54836"/>
                    <a:pt x="3038542" y="45299"/>
                  </a:cubicBezTo>
                  <a:cubicBezTo>
                    <a:pt x="3044503" y="34570"/>
                    <a:pt x="3071326" y="20266"/>
                    <a:pt x="3086228" y="20266"/>
                  </a:cubicBezTo>
                  <a:cubicBezTo>
                    <a:pt x="3099640" y="20266"/>
                    <a:pt x="3117523" y="29802"/>
                    <a:pt x="3124974" y="38147"/>
                  </a:cubicBezTo>
                  <a:cubicBezTo>
                    <a:pt x="3130935" y="45299"/>
                    <a:pt x="3133915" y="53644"/>
                    <a:pt x="3130935" y="61988"/>
                  </a:cubicBezTo>
                  <a:cubicBezTo>
                    <a:pt x="3126464" y="72717"/>
                    <a:pt x="3114543" y="89406"/>
                    <a:pt x="3092190" y="95366"/>
                  </a:cubicBezTo>
                  <a:cubicBezTo>
                    <a:pt x="3043012" y="109671"/>
                    <a:pt x="2907403" y="73909"/>
                    <a:pt x="2804579" y="67948"/>
                  </a:cubicBezTo>
                  <a:cubicBezTo>
                    <a:pt x="2686852" y="60796"/>
                    <a:pt x="2604890" y="60796"/>
                    <a:pt x="2424575" y="60796"/>
                  </a:cubicBezTo>
                  <a:cubicBezTo>
                    <a:pt x="1987943" y="59604"/>
                    <a:pt x="482829" y="94174"/>
                    <a:pt x="172865" y="90598"/>
                  </a:cubicBezTo>
                  <a:cubicBezTo>
                    <a:pt x="92393" y="89406"/>
                    <a:pt x="46197" y="97750"/>
                    <a:pt x="20863" y="84637"/>
                  </a:cubicBezTo>
                  <a:cubicBezTo>
                    <a:pt x="7451" y="77485"/>
                    <a:pt x="0" y="63180"/>
                    <a:pt x="1490" y="54836"/>
                  </a:cubicBezTo>
                  <a:cubicBezTo>
                    <a:pt x="4471" y="45299"/>
                    <a:pt x="38746" y="29802"/>
                    <a:pt x="38746" y="29802"/>
                  </a:cubicBezTo>
                </a:path>
              </a:pathLst>
            </a:custGeom>
            <a:solidFill>
              <a:srgbClr val="121212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028700" y="2000621"/>
            <a:ext cx="1940458" cy="587362"/>
            <a:chOff x="0" y="0"/>
            <a:chExt cx="540137" cy="16349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540137" cy="163495"/>
            </a:xfrm>
            <a:custGeom>
              <a:avLst/>
              <a:gdLst/>
              <a:ahLst/>
              <a:cxnLst/>
              <a:rect l="l" t="t" r="r" b="b"/>
              <a:pathLst>
                <a:path w="540137" h="163495">
                  <a:moveTo>
                    <a:pt x="0" y="0"/>
                  </a:moveTo>
                  <a:lnTo>
                    <a:pt x="540137" y="0"/>
                  </a:lnTo>
                  <a:lnTo>
                    <a:pt x="540137" y="163495"/>
                  </a:lnTo>
                  <a:lnTo>
                    <a:pt x="0" y="163495"/>
                  </a:ln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9525"/>
              <a:ext cx="540137" cy="153970"/>
            </a:xfrm>
            <a:prstGeom prst="rect">
              <a:avLst/>
            </a:prstGeom>
          </p:spPr>
          <p:txBody>
            <a:bodyPr lIns="56040" tIns="56040" rIns="56040" bIns="56040" rtlCol="0" anchor="ctr"/>
            <a:lstStyle/>
            <a:p>
              <a:pPr marL="0" lvl="0" indent="0" algn="ctr">
                <a:lnSpc>
                  <a:spcPts val="2304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2969158" y="2000621"/>
            <a:ext cx="2902241" cy="587362"/>
            <a:chOff x="0" y="0"/>
            <a:chExt cx="807854" cy="163495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07854" cy="163495"/>
            </a:xfrm>
            <a:custGeom>
              <a:avLst/>
              <a:gdLst/>
              <a:ahLst/>
              <a:cxnLst/>
              <a:rect l="l" t="t" r="r" b="b"/>
              <a:pathLst>
                <a:path w="807854" h="163495">
                  <a:moveTo>
                    <a:pt x="0" y="0"/>
                  </a:moveTo>
                  <a:lnTo>
                    <a:pt x="807854" y="0"/>
                  </a:lnTo>
                  <a:lnTo>
                    <a:pt x="807854" y="163495"/>
                  </a:lnTo>
                  <a:lnTo>
                    <a:pt x="0" y="163495"/>
                  </a:lnTo>
                  <a:close/>
                </a:path>
              </a:pathLst>
            </a:custGeom>
            <a:solidFill>
              <a:srgbClr val="000000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9525"/>
              <a:ext cx="807854" cy="153970"/>
            </a:xfrm>
            <a:prstGeom prst="rect">
              <a:avLst/>
            </a:prstGeom>
          </p:spPr>
          <p:txBody>
            <a:bodyPr lIns="56040" tIns="56040" rIns="56040" bIns="56040" rtlCol="0" anchor="ctr"/>
            <a:lstStyle/>
            <a:p>
              <a:pPr marL="0" lvl="0" indent="0" algn="ctr">
                <a:lnSpc>
                  <a:spcPts val="2304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8" name="Freeform 18"/>
          <p:cNvSpPr/>
          <p:nvPr/>
        </p:nvSpPr>
        <p:spPr>
          <a:xfrm rot="-10800000">
            <a:off x="9144000" y="6865628"/>
            <a:ext cx="1120790" cy="2161466"/>
          </a:xfrm>
          <a:custGeom>
            <a:avLst/>
            <a:gdLst/>
            <a:ahLst/>
            <a:cxnLst/>
            <a:rect l="l" t="t" r="r" b="b"/>
            <a:pathLst>
              <a:path w="1120790" h="2161466">
                <a:moveTo>
                  <a:pt x="0" y="0"/>
                </a:moveTo>
                <a:lnTo>
                  <a:pt x="1120790" y="0"/>
                </a:lnTo>
                <a:lnTo>
                  <a:pt x="1120790" y="2161466"/>
                </a:lnTo>
                <a:lnTo>
                  <a:pt x="0" y="21614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227475" t="-36620" r="-45212" b="-21361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9" name="Freeform 19"/>
          <p:cNvSpPr/>
          <p:nvPr/>
        </p:nvSpPr>
        <p:spPr>
          <a:xfrm rot="-2884799">
            <a:off x="8944996" y="2020878"/>
            <a:ext cx="2425091" cy="546848"/>
          </a:xfrm>
          <a:custGeom>
            <a:avLst/>
            <a:gdLst/>
            <a:ahLst/>
            <a:cxnLst/>
            <a:rect l="l" t="t" r="r" b="b"/>
            <a:pathLst>
              <a:path w="2425091" h="546848">
                <a:moveTo>
                  <a:pt x="0" y="0"/>
                </a:moveTo>
                <a:lnTo>
                  <a:pt x="2425091" y="0"/>
                </a:lnTo>
                <a:lnTo>
                  <a:pt x="2425091" y="546848"/>
                </a:lnTo>
                <a:lnTo>
                  <a:pt x="0" y="54684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b="-301337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0" name="Freeform 20"/>
          <p:cNvSpPr/>
          <p:nvPr/>
        </p:nvSpPr>
        <p:spPr>
          <a:xfrm rot="-10589729">
            <a:off x="15642196" y="2057221"/>
            <a:ext cx="3234207" cy="2643964"/>
          </a:xfrm>
          <a:custGeom>
            <a:avLst/>
            <a:gdLst/>
            <a:ahLst/>
            <a:cxnLst/>
            <a:rect l="l" t="t" r="r" b="b"/>
            <a:pathLst>
              <a:path w="3234207" h="2643964">
                <a:moveTo>
                  <a:pt x="0" y="0"/>
                </a:moveTo>
                <a:lnTo>
                  <a:pt x="3234208" y="0"/>
                </a:lnTo>
                <a:lnTo>
                  <a:pt x="3234208" y="2643965"/>
                </a:lnTo>
                <a:lnTo>
                  <a:pt x="0" y="264396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1" name="Freeform 21"/>
          <p:cNvSpPr/>
          <p:nvPr/>
        </p:nvSpPr>
        <p:spPr>
          <a:xfrm>
            <a:off x="7273727" y="3000375"/>
            <a:ext cx="1025220" cy="3038282"/>
          </a:xfrm>
          <a:custGeom>
            <a:avLst/>
            <a:gdLst/>
            <a:ahLst/>
            <a:cxnLst/>
            <a:rect l="l" t="t" r="r" b="b"/>
            <a:pathLst>
              <a:path w="1025220" h="3038282">
                <a:moveTo>
                  <a:pt x="0" y="0"/>
                </a:moveTo>
                <a:lnTo>
                  <a:pt x="1025219" y="0"/>
                </a:lnTo>
                <a:lnTo>
                  <a:pt x="1025219" y="3038282"/>
                </a:lnTo>
                <a:lnTo>
                  <a:pt x="0" y="303828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2" name="TextBox 22"/>
          <p:cNvSpPr txBox="1"/>
          <p:nvPr/>
        </p:nvSpPr>
        <p:spPr>
          <a:xfrm>
            <a:off x="257064" y="8600628"/>
            <a:ext cx="8215311" cy="12813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3359"/>
              </a:lnSpc>
            </a:pPr>
            <a:endParaRPr dirty="0"/>
          </a:p>
          <a:p>
            <a:pPr>
              <a:lnSpc>
                <a:spcPts val="3359"/>
              </a:lnSpc>
            </a:pPr>
            <a:r>
              <a:rPr lang="en-US" sz="2400" dirty="0">
                <a:solidFill>
                  <a:srgbClr val="000000"/>
                </a:solidFill>
                <a:latin typeface="Georgia Pro"/>
              </a:rPr>
              <a:t>L</a:t>
            </a:r>
            <a:r>
              <a:rPr lang="hr-HR" sz="2400" dirty="0">
                <a:solidFill>
                  <a:srgbClr val="000000"/>
                </a:solidFill>
                <a:latin typeface="Georgia Pro"/>
              </a:rPr>
              <a:t>aura</a:t>
            </a:r>
            <a:r>
              <a:rPr lang="en-US" sz="2400" dirty="0">
                <a:solidFill>
                  <a:srgbClr val="000000"/>
                </a:solidFill>
                <a:latin typeface="Georgia Pro"/>
              </a:rPr>
              <a:t> A</a:t>
            </a:r>
            <a:r>
              <a:rPr lang="hr-HR" sz="2400" dirty="0" err="1">
                <a:solidFill>
                  <a:srgbClr val="000000"/>
                </a:solidFill>
                <a:latin typeface="Georgia Pro"/>
              </a:rPr>
              <a:t>ngelovski</a:t>
            </a:r>
            <a:r>
              <a:rPr lang="hr-HR" sz="2400" dirty="0">
                <a:solidFill>
                  <a:srgbClr val="000000"/>
                </a:solidFill>
                <a:latin typeface="Georgia Pro"/>
              </a:rPr>
              <a:t>, mag. </a:t>
            </a:r>
            <a:r>
              <a:rPr lang="hr-HR" sz="2400" dirty="0" err="1">
                <a:solidFill>
                  <a:srgbClr val="000000"/>
                </a:solidFill>
                <a:latin typeface="Georgia Pro"/>
              </a:rPr>
              <a:t>phil</a:t>
            </a:r>
            <a:r>
              <a:rPr lang="hr-HR" sz="2400" dirty="0">
                <a:solidFill>
                  <a:srgbClr val="000000"/>
                </a:solidFill>
                <a:latin typeface="Georgia Pro"/>
              </a:rPr>
              <a:t>., Prva riječka hrvatska gimnazija</a:t>
            </a:r>
            <a:endParaRPr lang="en-US" sz="2400" dirty="0">
              <a:solidFill>
                <a:srgbClr val="000000"/>
              </a:solidFill>
              <a:latin typeface="Georgia Pro"/>
            </a:endParaRPr>
          </a:p>
          <a:p>
            <a:pPr>
              <a:lnSpc>
                <a:spcPts val="3359"/>
              </a:lnSpc>
              <a:spcBef>
                <a:spcPct val="0"/>
              </a:spcBef>
            </a:pPr>
            <a:r>
              <a:rPr lang="hr-HR" sz="2400" dirty="0">
                <a:solidFill>
                  <a:srgbClr val="000000"/>
                </a:solidFill>
                <a:latin typeface="Georgia Pro"/>
              </a:rPr>
              <a:t>Ivana </a:t>
            </a:r>
            <a:r>
              <a:rPr lang="hr-HR" sz="2400" dirty="0" err="1">
                <a:solidFill>
                  <a:srgbClr val="000000"/>
                </a:solidFill>
                <a:latin typeface="Georgia Pro"/>
              </a:rPr>
              <a:t>Černeha</a:t>
            </a:r>
            <a:r>
              <a:rPr lang="hr-HR" sz="2400" dirty="0">
                <a:solidFill>
                  <a:srgbClr val="000000"/>
                </a:solidFill>
                <a:latin typeface="Georgia Pro"/>
              </a:rPr>
              <a:t>, mag. </a:t>
            </a:r>
            <a:r>
              <a:rPr lang="hr-HR" sz="2400" dirty="0" err="1">
                <a:solidFill>
                  <a:srgbClr val="000000"/>
                </a:solidFill>
                <a:latin typeface="Georgia Pro"/>
              </a:rPr>
              <a:t>phil</a:t>
            </a:r>
            <a:r>
              <a:rPr lang="hr-HR" sz="2400" dirty="0">
                <a:solidFill>
                  <a:srgbClr val="000000"/>
                </a:solidFill>
                <a:latin typeface="Georgia Pro"/>
              </a:rPr>
              <a:t>., Gimnazija Eugena Kumičića</a:t>
            </a:r>
            <a:endParaRPr lang="en-US" sz="2400" dirty="0">
              <a:solidFill>
                <a:srgbClr val="000000"/>
              </a:solidFill>
              <a:latin typeface="Georgia Pro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2950108" y="2178097"/>
            <a:ext cx="2921291" cy="2514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980"/>
              </a:lnSpc>
              <a:spcBef>
                <a:spcPct val="0"/>
              </a:spcBef>
            </a:pPr>
            <a:r>
              <a:rPr lang="en-US" sz="1800">
                <a:solidFill>
                  <a:srgbClr val="FFFFFF"/>
                </a:solidFill>
                <a:latin typeface="Arial Nova Condensed Bold"/>
              </a:rPr>
              <a:t>INTERAKTIVNO IZLAGANJE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028700" y="2153015"/>
            <a:ext cx="1940458" cy="292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200"/>
              </a:lnSpc>
              <a:spcBef>
                <a:spcPct val="0"/>
              </a:spcBef>
            </a:pPr>
            <a:r>
              <a:rPr lang="hr-HR" sz="2000" dirty="0">
                <a:solidFill>
                  <a:srgbClr val="121212"/>
                </a:solidFill>
                <a:latin typeface="Arial Nova Condensed Bold"/>
              </a:rPr>
              <a:t>CUC</a:t>
            </a:r>
            <a:endParaRPr lang="en-US" sz="2000" dirty="0">
              <a:solidFill>
                <a:srgbClr val="121212"/>
              </a:solidFill>
              <a:latin typeface="Arial Nova Condensed Bold"/>
            </a:endParaRPr>
          </a:p>
        </p:txBody>
      </p:sp>
      <p:pic>
        <p:nvPicPr>
          <p:cNvPr id="26" name="Slika 25">
            <a:extLst>
              <a:ext uri="{FF2B5EF4-FFF2-40B4-BE49-F238E27FC236}">
                <a16:creationId xmlns:a16="http://schemas.microsoft.com/office/drawing/2014/main" id="{80A541F4-5075-F54B-61C2-E2D6F36A603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58287" y="19050"/>
            <a:ext cx="9115425" cy="1026795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448952" y="-233387"/>
            <a:ext cx="5999610" cy="9909265"/>
          </a:xfrm>
          <a:custGeom>
            <a:avLst/>
            <a:gdLst/>
            <a:ahLst/>
            <a:cxnLst/>
            <a:rect l="l" t="t" r="r" b="b"/>
            <a:pathLst>
              <a:path w="5999610" h="9909265">
                <a:moveTo>
                  <a:pt x="0" y="0"/>
                </a:moveTo>
                <a:lnTo>
                  <a:pt x="5999610" y="0"/>
                </a:lnTo>
                <a:lnTo>
                  <a:pt x="5999610" y="9909266"/>
                </a:lnTo>
                <a:lnTo>
                  <a:pt x="0" y="99092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14000634" y="-3589900"/>
            <a:ext cx="5999610" cy="9909265"/>
          </a:xfrm>
          <a:custGeom>
            <a:avLst/>
            <a:gdLst/>
            <a:ahLst/>
            <a:cxnLst/>
            <a:rect l="l" t="t" r="r" b="b"/>
            <a:pathLst>
              <a:path w="5999610" h="9909265">
                <a:moveTo>
                  <a:pt x="0" y="0"/>
                </a:moveTo>
                <a:lnTo>
                  <a:pt x="5999609" y="0"/>
                </a:lnTo>
                <a:lnTo>
                  <a:pt x="5999609" y="9909266"/>
                </a:lnTo>
                <a:lnTo>
                  <a:pt x="0" y="99092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445556" y="1028700"/>
            <a:ext cx="17396889" cy="7938475"/>
          </a:xfrm>
          <a:custGeom>
            <a:avLst/>
            <a:gdLst/>
            <a:ahLst/>
            <a:cxnLst/>
            <a:rect l="l" t="t" r="r" b="b"/>
            <a:pathLst>
              <a:path w="17396889" h="7938475">
                <a:moveTo>
                  <a:pt x="0" y="0"/>
                </a:moveTo>
                <a:lnTo>
                  <a:pt x="17396888" y="0"/>
                </a:lnTo>
                <a:lnTo>
                  <a:pt x="17396888" y="7938475"/>
                </a:lnTo>
                <a:lnTo>
                  <a:pt x="0" y="793847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012622" y="884012"/>
            <a:ext cx="13649547" cy="2808144"/>
            <a:chOff x="0" y="0"/>
            <a:chExt cx="3648737" cy="750661"/>
          </a:xfrm>
        </p:grpSpPr>
        <p:sp>
          <p:nvSpPr>
            <p:cNvPr id="3" name="Freeform 3"/>
            <p:cNvSpPr/>
            <p:nvPr/>
          </p:nvSpPr>
          <p:spPr>
            <a:xfrm>
              <a:off x="-25400" y="-100330"/>
              <a:ext cx="3718587" cy="875121"/>
            </a:xfrm>
            <a:custGeom>
              <a:avLst/>
              <a:gdLst/>
              <a:ahLst/>
              <a:cxnLst/>
              <a:rect l="l" t="t" r="r" b="b"/>
              <a:pathLst>
                <a:path w="3718587" h="875121">
                  <a:moveTo>
                    <a:pt x="75919" y="312706"/>
                  </a:moveTo>
                  <a:cubicBezTo>
                    <a:pt x="708670" y="306027"/>
                    <a:pt x="876646" y="281985"/>
                    <a:pt x="1107770" y="265956"/>
                  </a:cubicBezTo>
                  <a:cubicBezTo>
                    <a:pt x="1448774" y="243249"/>
                    <a:pt x="1957753" y="216535"/>
                    <a:pt x="2378324" y="197836"/>
                  </a:cubicBezTo>
                  <a:cubicBezTo>
                    <a:pt x="2792580" y="179136"/>
                    <a:pt x="3455642" y="0"/>
                    <a:pt x="3614777" y="153758"/>
                  </a:cubicBezTo>
                  <a:cubicBezTo>
                    <a:pt x="3710967" y="249928"/>
                    <a:pt x="3718587" y="529088"/>
                    <a:pt x="3623618" y="634608"/>
                  </a:cubicBezTo>
                  <a:cubicBezTo>
                    <a:pt x="3460694" y="816263"/>
                    <a:pt x="2743324" y="659986"/>
                    <a:pt x="2262130" y="684029"/>
                  </a:cubicBezTo>
                  <a:cubicBezTo>
                    <a:pt x="1719050" y="710743"/>
                    <a:pt x="917061" y="778863"/>
                    <a:pt x="526801" y="793556"/>
                  </a:cubicBezTo>
                  <a:cubicBezTo>
                    <a:pt x="327251" y="800234"/>
                    <a:pt x="151698" y="875121"/>
                    <a:pt x="75919" y="797563"/>
                  </a:cubicBezTo>
                  <a:cubicBezTo>
                    <a:pt x="0" y="717421"/>
                    <a:pt x="75919" y="312706"/>
                    <a:pt x="75919" y="312706"/>
                  </a:cubicBezTo>
                </a:path>
              </a:pathLst>
            </a:custGeom>
            <a:gradFill rotWithShape="1">
              <a:gsLst>
                <a:gs pos="0">
                  <a:srgbClr val="FF66C4">
                    <a:alpha val="100000"/>
                  </a:srgbClr>
                </a:gs>
                <a:gs pos="100000">
                  <a:srgbClr val="FFDE59">
                    <a:alpha val="100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631623" y="4702476"/>
            <a:ext cx="17024753" cy="43822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17958" lvl="1" indent="-408979" algn="just">
              <a:lnSpc>
                <a:spcPts val="6289"/>
              </a:lnSpc>
              <a:buAutoNum type="arabicPeriod"/>
            </a:pPr>
            <a:r>
              <a:rPr lang="en-US" sz="3788">
                <a:solidFill>
                  <a:srgbClr val="000000"/>
                </a:solidFill>
                <a:latin typeface="Georgia Pro"/>
              </a:rPr>
              <a:t> Provjerite pristranost UI i točnost podataka</a:t>
            </a:r>
          </a:p>
          <a:p>
            <a:pPr marL="817958" lvl="1" indent="-408979" algn="just">
              <a:lnSpc>
                <a:spcPts val="6289"/>
              </a:lnSpc>
              <a:buAutoNum type="arabicPeriod"/>
            </a:pPr>
            <a:r>
              <a:rPr lang="en-US" sz="3788">
                <a:solidFill>
                  <a:srgbClr val="000000"/>
                </a:solidFill>
                <a:latin typeface="Georgia Pro"/>
              </a:rPr>
              <a:t> Pristup 80 - 20</a:t>
            </a:r>
          </a:p>
          <a:p>
            <a:pPr marL="817958" lvl="1" indent="-408979" algn="just">
              <a:lnSpc>
                <a:spcPts val="6289"/>
              </a:lnSpc>
              <a:buAutoNum type="arabicPeriod"/>
            </a:pPr>
            <a:r>
              <a:rPr lang="en-US" sz="3788">
                <a:solidFill>
                  <a:srgbClr val="000000"/>
                </a:solidFill>
                <a:latin typeface="Georgia Pro"/>
              </a:rPr>
              <a:t> UI sadržaj kao polazna točka, ne konačno rješenje</a:t>
            </a:r>
          </a:p>
          <a:p>
            <a:pPr marL="817958" lvl="1" indent="-408979" algn="just">
              <a:lnSpc>
                <a:spcPts val="6289"/>
              </a:lnSpc>
              <a:buAutoNum type="arabicPeriod"/>
            </a:pPr>
            <a:r>
              <a:rPr lang="en-US" sz="3788">
                <a:solidFill>
                  <a:srgbClr val="000000"/>
                </a:solidFill>
                <a:latin typeface="Georgia Pro"/>
              </a:rPr>
              <a:t> Upoznajte se s ograničenjima UI</a:t>
            </a:r>
          </a:p>
          <a:p>
            <a:pPr marL="817958" lvl="1" indent="-408979" algn="just">
              <a:lnSpc>
                <a:spcPts val="6289"/>
              </a:lnSpc>
              <a:buAutoNum type="arabicPeriod"/>
            </a:pPr>
            <a:r>
              <a:rPr lang="en-US" sz="3788">
                <a:solidFill>
                  <a:srgbClr val="000000"/>
                </a:solidFill>
                <a:latin typeface="Georgia Pro"/>
              </a:rPr>
              <a:t> Zaštita privatnosti</a:t>
            </a:r>
          </a:p>
          <a:p>
            <a:pPr marL="0" lvl="0" indent="0" algn="just">
              <a:lnSpc>
                <a:spcPts val="3409"/>
              </a:lnSpc>
            </a:pPr>
            <a:endParaRPr lang="en-US" sz="3788">
              <a:solidFill>
                <a:srgbClr val="000000"/>
              </a:solidFill>
              <a:latin typeface="Georgia Pro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-216962" y="-1692199"/>
            <a:ext cx="2491324" cy="4114800"/>
          </a:xfrm>
          <a:custGeom>
            <a:avLst/>
            <a:gdLst/>
            <a:ahLst/>
            <a:cxnLst/>
            <a:rect l="l" t="t" r="r" b="b"/>
            <a:pathLst>
              <a:path w="2491324" h="4114800">
                <a:moveTo>
                  <a:pt x="0" y="0"/>
                </a:moveTo>
                <a:lnTo>
                  <a:pt x="2491324" y="0"/>
                </a:lnTo>
                <a:lnTo>
                  <a:pt x="249132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TextBox 6"/>
          <p:cNvSpPr txBox="1"/>
          <p:nvPr/>
        </p:nvSpPr>
        <p:spPr>
          <a:xfrm>
            <a:off x="5251500" y="283937"/>
            <a:ext cx="8084791" cy="1190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360"/>
              </a:lnSpc>
              <a:spcBef>
                <a:spcPct val="0"/>
              </a:spcBef>
            </a:pPr>
            <a:r>
              <a:rPr lang="en-US" sz="7800">
                <a:solidFill>
                  <a:srgbClr val="000000"/>
                </a:solidFill>
                <a:latin typeface="Georgia Pro Bold"/>
              </a:rPr>
              <a:t>Osnovne upute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897695" y="1799991"/>
            <a:ext cx="13549071" cy="12356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710"/>
              </a:lnSpc>
              <a:spcBef>
                <a:spcPct val="0"/>
              </a:spcBef>
            </a:pPr>
            <a:r>
              <a:rPr lang="en-US" sz="8091">
                <a:solidFill>
                  <a:srgbClr val="000000"/>
                </a:solidFill>
                <a:latin typeface="Linotype Feltpen Medium"/>
              </a:rPr>
              <a:t>za korištenje alata UI u nastavi</a:t>
            </a:r>
          </a:p>
        </p:txBody>
      </p:sp>
      <p:sp>
        <p:nvSpPr>
          <p:cNvPr id="8" name="Freeform 8"/>
          <p:cNvSpPr/>
          <p:nvPr/>
        </p:nvSpPr>
        <p:spPr>
          <a:xfrm>
            <a:off x="15662169" y="-1692199"/>
            <a:ext cx="3119558" cy="5152423"/>
          </a:xfrm>
          <a:custGeom>
            <a:avLst/>
            <a:gdLst/>
            <a:ahLst/>
            <a:cxnLst/>
            <a:rect l="l" t="t" r="r" b="b"/>
            <a:pathLst>
              <a:path w="3119558" h="5152423">
                <a:moveTo>
                  <a:pt x="0" y="0"/>
                </a:moveTo>
                <a:lnTo>
                  <a:pt x="3119557" y="0"/>
                </a:lnTo>
                <a:lnTo>
                  <a:pt x="3119557" y="5152423"/>
                </a:lnTo>
                <a:lnTo>
                  <a:pt x="0" y="515242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4AAD">
                <a:alpha val="100000"/>
              </a:srgbClr>
            </a:gs>
            <a:gs pos="100000">
              <a:srgbClr val="CB6CE6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406019" y="389808"/>
            <a:ext cx="11855822" cy="9507384"/>
          </a:xfrm>
          <a:custGeom>
            <a:avLst/>
            <a:gdLst/>
            <a:ahLst/>
            <a:cxnLst/>
            <a:rect l="l" t="t" r="r" b="b"/>
            <a:pathLst>
              <a:path w="11855822" h="9507384">
                <a:moveTo>
                  <a:pt x="0" y="0"/>
                </a:moveTo>
                <a:lnTo>
                  <a:pt x="11855822" y="0"/>
                </a:lnTo>
                <a:lnTo>
                  <a:pt x="11855822" y="9507384"/>
                </a:lnTo>
                <a:lnTo>
                  <a:pt x="0" y="950738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4AAD">
                <a:alpha val="100000"/>
              </a:srgbClr>
            </a:gs>
            <a:gs pos="100000">
              <a:srgbClr val="CB6CE6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372537" y="541521"/>
            <a:ext cx="9204586" cy="9237537"/>
          </a:xfrm>
          <a:custGeom>
            <a:avLst/>
            <a:gdLst/>
            <a:ahLst/>
            <a:cxnLst/>
            <a:rect l="l" t="t" r="r" b="b"/>
            <a:pathLst>
              <a:path w="9204586" h="9237537">
                <a:moveTo>
                  <a:pt x="0" y="0"/>
                </a:moveTo>
                <a:lnTo>
                  <a:pt x="9204585" y="0"/>
                </a:lnTo>
                <a:lnTo>
                  <a:pt x="9204585" y="9237537"/>
                </a:lnTo>
                <a:lnTo>
                  <a:pt x="0" y="923753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4AAD">
                <a:alpha val="100000"/>
              </a:srgbClr>
            </a:gs>
            <a:gs pos="100000">
              <a:srgbClr val="CB6CE6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865400" y="221089"/>
            <a:ext cx="10557199" cy="9844822"/>
          </a:xfrm>
          <a:custGeom>
            <a:avLst/>
            <a:gdLst/>
            <a:ahLst/>
            <a:cxnLst/>
            <a:rect l="l" t="t" r="r" b="b"/>
            <a:pathLst>
              <a:path w="10557199" h="9844822">
                <a:moveTo>
                  <a:pt x="0" y="0"/>
                </a:moveTo>
                <a:lnTo>
                  <a:pt x="10557200" y="0"/>
                </a:lnTo>
                <a:lnTo>
                  <a:pt x="10557200" y="9844822"/>
                </a:lnTo>
                <a:lnTo>
                  <a:pt x="0" y="984482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4AAD">
                <a:alpha val="100000"/>
              </a:srgbClr>
            </a:gs>
            <a:gs pos="100000">
              <a:srgbClr val="CB6CE6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063799" y="148895"/>
            <a:ext cx="10231702" cy="10022641"/>
          </a:xfrm>
          <a:custGeom>
            <a:avLst/>
            <a:gdLst/>
            <a:ahLst/>
            <a:cxnLst/>
            <a:rect l="l" t="t" r="r" b="b"/>
            <a:pathLst>
              <a:path w="10231702" h="10022641">
                <a:moveTo>
                  <a:pt x="0" y="0"/>
                </a:moveTo>
                <a:lnTo>
                  <a:pt x="10231702" y="0"/>
                </a:lnTo>
                <a:lnTo>
                  <a:pt x="10231702" y="10022641"/>
                </a:lnTo>
                <a:lnTo>
                  <a:pt x="0" y="1002264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48353" y="6525437"/>
            <a:ext cx="18994635" cy="4376032"/>
            <a:chOff x="0" y="0"/>
            <a:chExt cx="5002702" cy="115253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002702" cy="1152535"/>
            </a:xfrm>
            <a:custGeom>
              <a:avLst/>
              <a:gdLst/>
              <a:ahLst/>
              <a:cxnLst/>
              <a:rect l="l" t="t" r="r" b="b"/>
              <a:pathLst>
                <a:path w="5002702" h="1152535">
                  <a:moveTo>
                    <a:pt x="0" y="0"/>
                  </a:moveTo>
                  <a:lnTo>
                    <a:pt x="5002702" y="0"/>
                  </a:lnTo>
                  <a:lnTo>
                    <a:pt x="5002702" y="1152535"/>
                  </a:lnTo>
                  <a:lnTo>
                    <a:pt x="0" y="1152535"/>
                  </a:lnTo>
                  <a:close/>
                </a:path>
              </a:pathLst>
            </a:custGeom>
            <a:solidFill>
              <a:srgbClr val="FFF234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5002702" cy="11906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129817" y="-284764"/>
            <a:ext cx="9297101" cy="6842548"/>
            <a:chOff x="0" y="0"/>
            <a:chExt cx="2448619" cy="180215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448619" cy="1802153"/>
            </a:xfrm>
            <a:custGeom>
              <a:avLst/>
              <a:gdLst/>
              <a:ahLst/>
              <a:cxnLst/>
              <a:rect l="l" t="t" r="r" b="b"/>
              <a:pathLst>
                <a:path w="2448619" h="1802153">
                  <a:moveTo>
                    <a:pt x="0" y="0"/>
                  </a:moveTo>
                  <a:lnTo>
                    <a:pt x="2448619" y="0"/>
                  </a:lnTo>
                  <a:lnTo>
                    <a:pt x="2448619" y="1802153"/>
                  </a:lnTo>
                  <a:lnTo>
                    <a:pt x="0" y="180215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2448619" cy="184025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6246991" y="6841321"/>
            <a:ext cx="1540422" cy="567074"/>
            <a:chOff x="0" y="0"/>
            <a:chExt cx="2053895" cy="756099"/>
          </a:xfrm>
        </p:grpSpPr>
        <p:sp>
          <p:nvSpPr>
            <p:cNvPr id="9" name="Freeform 9"/>
            <p:cNvSpPr/>
            <p:nvPr/>
          </p:nvSpPr>
          <p:spPr>
            <a:xfrm>
              <a:off x="-25400" y="-100330"/>
              <a:ext cx="2123745" cy="880559"/>
            </a:xfrm>
            <a:custGeom>
              <a:avLst/>
              <a:gdLst/>
              <a:ahLst/>
              <a:cxnLst/>
              <a:rect l="l" t="t" r="r" b="b"/>
              <a:pathLst>
                <a:path w="2123745" h="880559">
                  <a:moveTo>
                    <a:pt x="53837" y="314244"/>
                  </a:moveTo>
                  <a:cubicBezTo>
                    <a:pt x="410017" y="307517"/>
                    <a:pt x="504571" y="283300"/>
                    <a:pt x="634673" y="267156"/>
                  </a:cubicBezTo>
                  <a:cubicBezTo>
                    <a:pt x="826625" y="244285"/>
                    <a:pt x="1113133" y="217377"/>
                    <a:pt x="1349875" y="198542"/>
                  </a:cubicBezTo>
                  <a:cubicBezTo>
                    <a:pt x="1583062" y="179707"/>
                    <a:pt x="1956303" y="0"/>
                    <a:pt x="2045882" y="154145"/>
                  </a:cubicBezTo>
                  <a:cubicBezTo>
                    <a:pt x="2116125" y="251012"/>
                    <a:pt x="2123745" y="532194"/>
                    <a:pt x="2050858" y="638478"/>
                  </a:cubicBezTo>
                  <a:cubicBezTo>
                    <a:pt x="1959147" y="821449"/>
                    <a:pt x="1555335" y="664041"/>
                    <a:pt x="1284468" y="688257"/>
                  </a:cubicBezTo>
                  <a:cubicBezTo>
                    <a:pt x="978766" y="715165"/>
                    <a:pt x="527321" y="783779"/>
                    <a:pt x="307642" y="798578"/>
                  </a:cubicBezTo>
                  <a:cubicBezTo>
                    <a:pt x="195314" y="805305"/>
                    <a:pt x="96494" y="880559"/>
                    <a:pt x="53837" y="802614"/>
                  </a:cubicBezTo>
                  <a:cubicBezTo>
                    <a:pt x="0" y="721891"/>
                    <a:pt x="53837" y="314244"/>
                    <a:pt x="53837" y="314244"/>
                  </a:cubicBezTo>
                </a:path>
              </a:pathLst>
            </a:custGeom>
            <a:solidFill>
              <a:srgbClr val="FFF234">
                <a:alpha val="49804"/>
              </a:srgbClr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0" name="Freeform 10"/>
          <p:cNvSpPr/>
          <p:nvPr/>
        </p:nvSpPr>
        <p:spPr>
          <a:xfrm>
            <a:off x="756843" y="1028700"/>
            <a:ext cx="4236956" cy="1240273"/>
          </a:xfrm>
          <a:custGeom>
            <a:avLst/>
            <a:gdLst/>
            <a:ahLst/>
            <a:cxnLst/>
            <a:rect l="l" t="t" r="r" b="b"/>
            <a:pathLst>
              <a:path w="4236956" h="1240273">
                <a:moveTo>
                  <a:pt x="0" y="0"/>
                </a:moveTo>
                <a:lnTo>
                  <a:pt x="4236957" y="0"/>
                </a:lnTo>
                <a:lnTo>
                  <a:pt x="4236957" y="1240273"/>
                </a:lnTo>
                <a:lnTo>
                  <a:pt x="0" y="124027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GB"/>
          </a:p>
        </p:txBody>
      </p:sp>
      <p:sp>
        <p:nvSpPr>
          <p:cNvPr id="11" name="TextBox 11"/>
          <p:cNvSpPr txBox="1"/>
          <p:nvPr/>
        </p:nvSpPr>
        <p:spPr>
          <a:xfrm>
            <a:off x="1028700" y="1078348"/>
            <a:ext cx="7739699" cy="1190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360"/>
              </a:lnSpc>
              <a:spcBef>
                <a:spcPct val="0"/>
              </a:spcBef>
            </a:pPr>
            <a:r>
              <a:rPr lang="en-US" sz="7800" spc="-117">
                <a:solidFill>
                  <a:srgbClr val="000000"/>
                </a:solidFill>
                <a:latin typeface="Georgia Pro Bold"/>
              </a:rPr>
              <a:t>Zaključak!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3037950" y="2154081"/>
            <a:ext cx="2961566" cy="556570"/>
            <a:chOff x="0" y="0"/>
            <a:chExt cx="1775107" cy="333598"/>
          </a:xfrm>
        </p:grpSpPr>
        <p:sp>
          <p:nvSpPr>
            <p:cNvPr id="13" name="Freeform 13"/>
            <p:cNvSpPr/>
            <p:nvPr/>
          </p:nvSpPr>
          <p:spPr>
            <a:xfrm>
              <a:off x="31757" y="71952"/>
              <a:ext cx="1712409" cy="200595"/>
            </a:xfrm>
            <a:custGeom>
              <a:avLst/>
              <a:gdLst/>
              <a:ahLst/>
              <a:cxnLst/>
              <a:rect l="l" t="t" r="r" b="b"/>
              <a:pathLst>
                <a:path w="1712409" h="200595">
                  <a:moveTo>
                    <a:pt x="21171" y="54510"/>
                  </a:moveTo>
                  <a:cubicBezTo>
                    <a:pt x="985265" y="58871"/>
                    <a:pt x="1060992" y="32706"/>
                    <a:pt x="1170105" y="23985"/>
                  </a:cubicBezTo>
                  <a:cubicBezTo>
                    <a:pt x="1287359" y="15263"/>
                    <a:pt x="1437185" y="8722"/>
                    <a:pt x="1534083" y="15263"/>
                  </a:cubicBezTo>
                  <a:cubicBezTo>
                    <a:pt x="1599224" y="19624"/>
                    <a:pt x="1673323" y="0"/>
                    <a:pt x="1696937" y="43608"/>
                  </a:cubicBezTo>
                  <a:cubicBezTo>
                    <a:pt x="1707522" y="63231"/>
                    <a:pt x="1711594" y="98117"/>
                    <a:pt x="1710779" y="119921"/>
                  </a:cubicBezTo>
                  <a:cubicBezTo>
                    <a:pt x="1709965" y="139545"/>
                    <a:pt x="1701822" y="163529"/>
                    <a:pt x="1694494" y="170070"/>
                  </a:cubicBezTo>
                  <a:cubicBezTo>
                    <a:pt x="1686351" y="176611"/>
                    <a:pt x="1670066" y="165709"/>
                    <a:pt x="1664366" y="148266"/>
                  </a:cubicBezTo>
                  <a:cubicBezTo>
                    <a:pt x="1659480" y="133003"/>
                    <a:pt x="1657038" y="100298"/>
                    <a:pt x="1660295" y="82855"/>
                  </a:cubicBezTo>
                  <a:cubicBezTo>
                    <a:pt x="1663552" y="63231"/>
                    <a:pt x="1678209" y="37067"/>
                    <a:pt x="1686351" y="37067"/>
                  </a:cubicBezTo>
                  <a:cubicBezTo>
                    <a:pt x="1693680" y="37067"/>
                    <a:pt x="1703451" y="54510"/>
                    <a:pt x="1707522" y="69773"/>
                  </a:cubicBezTo>
                  <a:cubicBezTo>
                    <a:pt x="1710779" y="82855"/>
                    <a:pt x="1712408" y="98117"/>
                    <a:pt x="1710779" y="113380"/>
                  </a:cubicBezTo>
                  <a:cubicBezTo>
                    <a:pt x="1708337" y="133003"/>
                    <a:pt x="1701822" y="163529"/>
                    <a:pt x="1689608" y="174431"/>
                  </a:cubicBezTo>
                  <a:cubicBezTo>
                    <a:pt x="1662738" y="200595"/>
                    <a:pt x="1588639" y="135184"/>
                    <a:pt x="1532454" y="124282"/>
                  </a:cubicBezTo>
                  <a:cubicBezTo>
                    <a:pt x="1468127" y="111200"/>
                    <a:pt x="1423342" y="111200"/>
                    <a:pt x="1324816" y="111200"/>
                  </a:cubicBezTo>
                  <a:cubicBezTo>
                    <a:pt x="1086235" y="109019"/>
                    <a:pt x="263823" y="172250"/>
                    <a:pt x="94455" y="165709"/>
                  </a:cubicBezTo>
                  <a:cubicBezTo>
                    <a:pt x="50484" y="163529"/>
                    <a:pt x="25242" y="178791"/>
                    <a:pt x="11399" y="154807"/>
                  </a:cubicBezTo>
                  <a:cubicBezTo>
                    <a:pt x="4071" y="141725"/>
                    <a:pt x="0" y="115560"/>
                    <a:pt x="814" y="100298"/>
                  </a:cubicBezTo>
                  <a:cubicBezTo>
                    <a:pt x="2442" y="82855"/>
                    <a:pt x="21171" y="54510"/>
                    <a:pt x="21171" y="54510"/>
                  </a:cubicBezTo>
                </a:path>
              </a:pathLst>
            </a:custGeom>
            <a:solidFill>
              <a:srgbClr val="121212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4" name="Freeform 14"/>
          <p:cNvSpPr/>
          <p:nvPr/>
        </p:nvSpPr>
        <p:spPr>
          <a:xfrm>
            <a:off x="15750856" y="0"/>
            <a:ext cx="2311864" cy="2898890"/>
          </a:xfrm>
          <a:custGeom>
            <a:avLst/>
            <a:gdLst/>
            <a:ahLst/>
            <a:cxnLst/>
            <a:rect l="l" t="t" r="r" b="b"/>
            <a:pathLst>
              <a:path w="2311864" h="2898890">
                <a:moveTo>
                  <a:pt x="0" y="0"/>
                </a:moveTo>
                <a:lnTo>
                  <a:pt x="2311865" y="0"/>
                </a:lnTo>
                <a:lnTo>
                  <a:pt x="2311865" y="2898890"/>
                </a:lnTo>
                <a:lnTo>
                  <a:pt x="0" y="289889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5" name="TextBox 15"/>
          <p:cNvSpPr txBox="1"/>
          <p:nvPr/>
        </p:nvSpPr>
        <p:spPr>
          <a:xfrm>
            <a:off x="756843" y="2995293"/>
            <a:ext cx="16440529" cy="68868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88"/>
              </a:lnSpc>
            </a:pPr>
            <a:r>
              <a:rPr lang="en-US" sz="3157">
                <a:solidFill>
                  <a:srgbClr val="000000"/>
                </a:solidFill>
                <a:latin typeface="Georgia Pro"/>
              </a:rPr>
              <a:t>‘’Nemoj vjerovati u bilo što samo zato što si čuo/la o tome. Nemoj vjerovati u bilo što samo zato što je mnogo ljudi o tome pričalo i šuškalo. Nemoj vjerovati u bilo što samo zato što je napisano u tvojim vjerskim knjigama. Nemoj vjerovati u bilo što samo na osnovu autoriteta tvojih učitelja i starijih.“ </a:t>
            </a:r>
          </a:p>
          <a:p>
            <a:pPr algn="ctr">
              <a:lnSpc>
                <a:spcPts val="6188"/>
              </a:lnSpc>
            </a:pPr>
            <a:endParaRPr lang="en-US" sz="3157">
              <a:solidFill>
                <a:srgbClr val="000000"/>
              </a:solidFill>
              <a:latin typeface="Georgia Pro"/>
            </a:endParaRPr>
          </a:p>
          <a:p>
            <a:pPr algn="ctr">
              <a:lnSpc>
                <a:spcPts val="6188"/>
              </a:lnSpc>
            </a:pPr>
            <a:r>
              <a:rPr lang="en-US" sz="3157">
                <a:solidFill>
                  <a:srgbClr val="000000"/>
                </a:solidFill>
                <a:latin typeface="Georgia Pro Bold"/>
              </a:rPr>
              <a:t> </a:t>
            </a:r>
          </a:p>
          <a:p>
            <a:pPr algn="ctr">
              <a:lnSpc>
                <a:spcPts val="6188"/>
              </a:lnSpc>
            </a:pPr>
            <a:r>
              <a:rPr lang="en-US" sz="3157">
                <a:solidFill>
                  <a:srgbClr val="000000"/>
                </a:solidFill>
                <a:latin typeface="Georgia Pro Bold"/>
              </a:rPr>
              <a:t>Ili... Nemoj vjerovati svemu što umjetna inteligencija iz generira, ali dopusti da ti ona otvori mogućnost za jačanje vlastite kreativnosti i kritičkog mišljenja. </a:t>
            </a:r>
          </a:p>
          <a:p>
            <a:pPr marL="0" lvl="0" indent="0" algn="ctr">
              <a:lnSpc>
                <a:spcPts val="5404"/>
              </a:lnSpc>
            </a:pPr>
            <a:endParaRPr lang="en-US" sz="3157">
              <a:solidFill>
                <a:srgbClr val="000000"/>
              </a:solidFill>
              <a:latin typeface="Georgia Pro Bold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C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144000" y="0"/>
            <a:ext cx="9144000" cy="10098995"/>
            <a:chOff x="0" y="0"/>
            <a:chExt cx="2734838" cy="302046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734838" cy="3020464"/>
            </a:xfrm>
            <a:custGeom>
              <a:avLst/>
              <a:gdLst/>
              <a:ahLst/>
              <a:cxnLst/>
              <a:rect l="l" t="t" r="r" b="b"/>
              <a:pathLst>
                <a:path w="2734838" h="3020464">
                  <a:moveTo>
                    <a:pt x="0" y="0"/>
                  </a:moveTo>
                  <a:lnTo>
                    <a:pt x="2734838" y="0"/>
                  </a:lnTo>
                  <a:lnTo>
                    <a:pt x="2734838" y="3020464"/>
                  </a:lnTo>
                  <a:lnTo>
                    <a:pt x="0" y="3020464"/>
                  </a:lnTo>
                  <a:close/>
                </a:path>
              </a:pathLst>
            </a:custGeom>
            <a:solidFill>
              <a:srgbClr val="1B0F44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2734838" cy="30585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400275" y="10098995"/>
            <a:ext cx="19088550" cy="280696"/>
            <a:chOff x="0" y="0"/>
            <a:chExt cx="5027437" cy="7392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027437" cy="73928"/>
            </a:xfrm>
            <a:custGeom>
              <a:avLst/>
              <a:gdLst/>
              <a:ahLst/>
              <a:cxnLst/>
              <a:rect l="l" t="t" r="r" b="b"/>
              <a:pathLst>
                <a:path w="5027437" h="73928">
                  <a:moveTo>
                    <a:pt x="0" y="0"/>
                  </a:moveTo>
                  <a:lnTo>
                    <a:pt x="5027437" y="0"/>
                  </a:lnTo>
                  <a:lnTo>
                    <a:pt x="5027437" y="73928"/>
                  </a:lnTo>
                  <a:lnTo>
                    <a:pt x="0" y="73928"/>
                  </a:lnTo>
                  <a:close/>
                </a:path>
              </a:pathLst>
            </a:custGeom>
            <a:solidFill>
              <a:srgbClr val="FFF234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5027437" cy="11202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028700" y="1830752"/>
            <a:ext cx="7521428" cy="993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699"/>
              </a:lnSpc>
            </a:pPr>
            <a:r>
              <a:rPr lang="en-US" sz="6999">
                <a:solidFill>
                  <a:srgbClr val="000000"/>
                </a:solidFill>
                <a:latin typeface="Georgia Pro Bold"/>
              </a:rPr>
              <a:t>HVALA!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1028700" y="441338"/>
            <a:ext cx="1940458" cy="587362"/>
            <a:chOff x="0" y="0"/>
            <a:chExt cx="540137" cy="16349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540137" cy="163495"/>
            </a:xfrm>
            <a:custGeom>
              <a:avLst/>
              <a:gdLst/>
              <a:ahLst/>
              <a:cxnLst/>
              <a:rect l="l" t="t" r="r" b="b"/>
              <a:pathLst>
                <a:path w="540137" h="163495">
                  <a:moveTo>
                    <a:pt x="0" y="0"/>
                  </a:moveTo>
                  <a:lnTo>
                    <a:pt x="540137" y="0"/>
                  </a:lnTo>
                  <a:lnTo>
                    <a:pt x="540137" y="163495"/>
                  </a:lnTo>
                  <a:lnTo>
                    <a:pt x="0" y="163495"/>
                  </a:ln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9525"/>
              <a:ext cx="540137" cy="153970"/>
            </a:xfrm>
            <a:prstGeom prst="rect">
              <a:avLst/>
            </a:prstGeom>
          </p:spPr>
          <p:txBody>
            <a:bodyPr lIns="56040" tIns="56040" rIns="56040" bIns="56040" rtlCol="0" anchor="ctr"/>
            <a:lstStyle/>
            <a:p>
              <a:pPr marL="0" lvl="0" indent="0" algn="ctr">
                <a:lnSpc>
                  <a:spcPts val="2304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2950108" y="441338"/>
            <a:ext cx="2902241" cy="587362"/>
            <a:chOff x="0" y="0"/>
            <a:chExt cx="807854" cy="16349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07854" cy="163495"/>
            </a:xfrm>
            <a:custGeom>
              <a:avLst/>
              <a:gdLst/>
              <a:ahLst/>
              <a:cxnLst/>
              <a:rect l="l" t="t" r="r" b="b"/>
              <a:pathLst>
                <a:path w="807854" h="163495">
                  <a:moveTo>
                    <a:pt x="0" y="0"/>
                  </a:moveTo>
                  <a:lnTo>
                    <a:pt x="807854" y="0"/>
                  </a:lnTo>
                  <a:lnTo>
                    <a:pt x="807854" y="163495"/>
                  </a:lnTo>
                  <a:lnTo>
                    <a:pt x="0" y="163495"/>
                  </a:lnTo>
                  <a:close/>
                </a:path>
              </a:pathLst>
            </a:custGeom>
            <a:solidFill>
              <a:srgbClr val="000000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9525"/>
              <a:ext cx="807854" cy="153970"/>
            </a:xfrm>
            <a:prstGeom prst="rect">
              <a:avLst/>
            </a:prstGeom>
          </p:spPr>
          <p:txBody>
            <a:bodyPr lIns="56040" tIns="56040" rIns="56040" bIns="56040" rtlCol="0" anchor="ctr"/>
            <a:lstStyle/>
            <a:p>
              <a:pPr marL="0" lvl="0" indent="0" algn="ctr">
                <a:lnSpc>
                  <a:spcPts val="2304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5" name="Freeform 15"/>
          <p:cNvSpPr/>
          <p:nvPr/>
        </p:nvSpPr>
        <p:spPr>
          <a:xfrm rot="-10800000">
            <a:off x="9144000" y="6865628"/>
            <a:ext cx="1120790" cy="2161466"/>
          </a:xfrm>
          <a:custGeom>
            <a:avLst/>
            <a:gdLst/>
            <a:ahLst/>
            <a:cxnLst/>
            <a:rect l="l" t="t" r="r" b="b"/>
            <a:pathLst>
              <a:path w="1120790" h="2161466">
                <a:moveTo>
                  <a:pt x="0" y="0"/>
                </a:moveTo>
                <a:lnTo>
                  <a:pt x="1120790" y="0"/>
                </a:lnTo>
                <a:lnTo>
                  <a:pt x="1120790" y="2161466"/>
                </a:lnTo>
                <a:lnTo>
                  <a:pt x="0" y="21614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227475" t="-36620" r="-45212" b="-21361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6" name="Freeform 16"/>
          <p:cNvSpPr/>
          <p:nvPr/>
        </p:nvSpPr>
        <p:spPr>
          <a:xfrm rot="-2884799">
            <a:off x="8944996" y="2020878"/>
            <a:ext cx="2425091" cy="546848"/>
          </a:xfrm>
          <a:custGeom>
            <a:avLst/>
            <a:gdLst/>
            <a:ahLst/>
            <a:cxnLst/>
            <a:rect l="l" t="t" r="r" b="b"/>
            <a:pathLst>
              <a:path w="2425091" h="546848">
                <a:moveTo>
                  <a:pt x="0" y="0"/>
                </a:moveTo>
                <a:lnTo>
                  <a:pt x="2425091" y="0"/>
                </a:lnTo>
                <a:lnTo>
                  <a:pt x="2425091" y="546848"/>
                </a:lnTo>
                <a:lnTo>
                  <a:pt x="0" y="54684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b="-301337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7" name="Freeform 17"/>
          <p:cNvSpPr/>
          <p:nvPr/>
        </p:nvSpPr>
        <p:spPr>
          <a:xfrm rot="-10589729">
            <a:off x="15642196" y="2057221"/>
            <a:ext cx="3234207" cy="2643964"/>
          </a:xfrm>
          <a:custGeom>
            <a:avLst/>
            <a:gdLst/>
            <a:ahLst/>
            <a:cxnLst/>
            <a:rect l="l" t="t" r="r" b="b"/>
            <a:pathLst>
              <a:path w="3234207" h="2643964">
                <a:moveTo>
                  <a:pt x="0" y="0"/>
                </a:moveTo>
                <a:lnTo>
                  <a:pt x="3234208" y="0"/>
                </a:lnTo>
                <a:lnTo>
                  <a:pt x="3234208" y="2643965"/>
                </a:lnTo>
                <a:lnTo>
                  <a:pt x="0" y="264396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8" name="Freeform 18"/>
          <p:cNvSpPr/>
          <p:nvPr/>
        </p:nvSpPr>
        <p:spPr>
          <a:xfrm>
            <a:off x="7734346" y="1495684"/>
            <a:ext cx="1025220" cy="3038282"/>
          </a:xfrm>
          <a:custGeom>
            <a:avLst/>
            <a:gdLst/>
            <a:ahLst/>
            <a:cxnLst/>
            <a:rect l="l" t="t" r="r" b="b"/>
            <a:pathLst>
              <a:path w="1025220" h="3038282">
                <a:moveTo>
                  <a:pt x="0" y="0"/>
                </a:moveTo>
                <a:lnTo>
                  <a:pt x="1025220" y="0"/>
                </a:lnTo>
                <a:lnTo>
                  <a:pt x="1025220" y="3038281"/>
                </a:lnTo>
                <a:lnTo>
                  <a:pt x="0" y="303828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9" name="Freeform 19"/>
          <p:cNvSpPr/>
          <p:nvPr/>
        </p:nvSpPr>
        <p:spPr>
          <a:xfrm>
            <a:off x="2037029" y="4584031"/>
            <a:ext cx="4370603" cy="4370603"/>
          </a:xfrm>
          <a:custGeom>
            <a:avLst/>
            <a:gdLst/>
            <a:ahLst/>
            <a:cxnLst/>
            <a:rect l="l" t="t" r="r" b="b"/>
            <a:pathLst>
              <a:path w="4370603" h="4370603">
                <a:moveTo>
                  <a:pt x="0" y="0"/>
                </a:moveTo>
                <a:lnTo>
                  <a:pt x="4370603" y="0"/>
                </a:lnTo>
                <a:lnTo>
                  <a:pt x="4370603" y="4370603"/>
                </a:lnTo>
                <a:lnTo>
                  <a:pt x="0" y="437060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0" name="TextBox 20"/>
          <p:cNvSpPr txBox="1"/>
          <p:nvPr/>
        </p:nvSpPr>
        <p:spPr>
          <a:xfrm>
            <a:off x="997992" y="2638512"/>
            <a:ext cx="6245027" cy="13038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283"/>
              </a:lnSpc>
            </a:pPr>
            <a:r>
              <a:rPr lang="en-US" sz="8569">
                <a:solidFill>
                  <a:srgbClr val="000000"/>
                </a:solidFill>
                <a:latin typeface="Linotype Feltpen Medium"/>
              </a:rPr>
              <a:t>na pozornosti!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2950108" y="611990"/>
            <a:ext cx="2921291" cy="2514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980"/>
              </a:lnSpc>
              <a:spcBef>
                <a:spcPct val="0"/>
              </a:spcBef>
            </a:pPr>
            <a:r>
              <a:rPr lang="en-US" sz="1800">
                <a:solidFill>
                  <a:srgbClr val="FFFFFF"/>
                </a:solidFill>
                <a:latin typeface="Arial Nova Condensed Bold"/>
              </a:rPr>
              <a:t>INTERAKTIVNO IZLAGANJE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997992" y="586908"/>
            <a:ext cx="1940458" cy="292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200"/>
              </a:lnSpc>
              <a:spcBef>
                <a:spcPct val="0"/>
              </a:spcBef>
            </a:pPr>
            <a:r>
              <a:rPr lang="hr-HR" sz="2000" dirty="0">
                <a:solidFill>
                  <a:srgbClr val="121212"/>
                </a:solidFill>
                <a:latin typeface="Arial Nova Condensed Bold"/>
              </a:rPr>
              <a:t>CUC</a:t>
            </a:r>
            <a:endParaRPr lang="en-US" sz="2000" dirty="0">
              <a:solidFill>
                <a:srgbClr val="121212"/>
              </a:solidFill>
              <a:latin typeface="Arial Nova Condensed Bold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1742773" y="8960419"/>
            <a:ext cx="5267627" cy="5803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dirty="0">
                <a:solidFill>
                  <a:srgbClr val="000000"/>
                </a:solidFill>
                <a:latin typeface="Canva Sans"/>
              </a:rPr>
              <a:t>https://bit.ly/čarolijaUI</a:t>
            </a:r>
          </a:p>
        </p:txBody>
      </p:sp>
      <p:pic>
        <p:nvPicPr>
          <p:cNvPr id="25" name="Slika 24">
            <a:extLst>
              <a:ext uri="{FF2B5EF4-FFF2-40B4-BE49-F238E27FC236}">
                <a16:creationId xmlns:a16="http://schemas.microsoft.com/office/drawing/2014/main" id="{AB75FB19-467C-DC0C-3079-EB529E14206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53525" y="71718"/>
            <a:ext cx="9124950" cy="102489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789333" y="0"/>
            <a:ext cx="10498667" cy="5441785"/>
            <a:chOff x="0" y="0"/>
            <a:chExt cx="2765081" cy="143322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765081" cy="1433227"/>
            </a:xfrm>
            <a:custGeom>
              <a:avLst/>
              <a:gdLst/>
              <a:ahLst/>
              <a:cxnLst/>
              <a:rect l="l" t="t" r="r" b="b"/>
              <a:pathLst>
                <a:path w="2765081" h="1433227">
                  <a:moveTo>
                    <a:pt x="0" y="0"/>
                  </a:moveTo>
                  <a:lnTo>
                    <a:pt x="2765081" y="0"/>
                  </a:lnTo>
                  <a:lnTo>
                    <a:pt x="2765081" y="1433227"/>
                  </a:lnTo>
                  <a:lnTo>
                    <a:pt x="0" y="1433227"/>
                  </a:lnTo>
                  <a:close/>
                </a:path>
              </a:pathLst>
            </a:custGeom>
            <a:solidFill>
              <a:srgbClr val="A5CBF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2765081" cy="147132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7789333" y="5143500"/>
            <a:ext cx="10498667" cy="5143500"/>
            <a:chOff x="0" y="0"/>
            <a:chExt cx="2765081" cy="135466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765081" cy="1354667"/>
            </a:xfrm>
            <a:custGeom>
              <a:avLst/>
              <a:gdLst/>
              <a:ahLst/>
              <a:cxnLst/>
              <a:rect l="l" t="t" r="r" b="b"/>
              <a:pathLst>
                <a:path w="2765081" h="1354667">
                  <a:moveTo>
                    <a:pt x="0" y="0"/>
                  </a:moveTo>
                  <a:lnTo>
                    <a:pt x="2765081" y="0"/>
                  </a:lnTo>
                  <a:lnTo>
                    <a:pt x="2765081" y="1354667"/>
                  </a:lnTo>
                  <a:lnTo>
                    <a:pt x="0" y="1354667"/>
                  </a:lnTo>
                  <a:close/>
                </a:path>
              </a:pathLst>
            </a:custGeom>
            <a:solidFill>
              <a:srgbClr val="FFF234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2765081" cy="13927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949589" y="6278636"/>
            <a:ext cx="5738486" cy="833004"/>
            <a:chOff x="0" y="0"/>
            <a:chExt cx="4005986" cy="581513"/>
          </a:xfrm>
        </p:grpSpPr>
        <p:sp>
          <p:nvSpPr>
            <p:cNvPr id="9" name="Freeform 9"/>
            <p:cNvSpPr/>
            <p:nvPr/>
          </p:nvSpPr>
          <p:spPr>
            <a:xfrm>
              <a:off x="-25400" y="17103"/>
              <a:ext cx="4013787" cy="592350"/>
            </a:xfrm>
            <a:custGeom>
              <a:avLst/>
              <a:gdLst/>
              <a:ahLst/>
              <a:cxnLst/>
              <a:rect l="l" t="t" r="r" b="b"/>
              <a:pathLst>
                <a:path w="4013787" h="592350">
                  <a:moveTo>
                    <a:pt x="69398" y="72079"/>
                  </a:moveTo>
                  <a:cubicBezTo>
                    <a:pt x="1907399" y="68414"/>
                    <a:pt x="2080090" y="52532"/>
                    <a:pt x="2366075" y="46424"/>
                  </a:cubicBezTo>
                  <a:cubicBezTo>
                    <a:pt x="2742255" y="37872"/>
                    <a:pt x="3491315" y="0"/>
                    <a:pt x="3671705" y="31764"/>
                  </a:cubicBezTo>
                  <a:cubicBezTo>
                    <a:pt x="3720102" y="40315"/>
                    <a:pt x="3730002" y="39094"/>
                    <a:pt x="3761900" y="65970"/>
                  </a:cubicBezTo>
                  <a:cubicBezTo>
                    <a:pt x="3827897" y="120945"/>
                    <a:pt x="4013787" y="359170"/>
                    <a:pt x="3987388" y="425140"/>
                  </a:cubicBezTo>
                  <a:cubicBezTo>
                    <a:pt x="3964289" y="483780"/>
                    <a:pt x="3819097" y="460568"/>
                    <a:pt x="3678305" y="471563"/>
                  </a:cubicBezTo>
                  <a:cubicBezTo>
                    <a:pt x="3381321" y="495997"/>
                    <a:pt x="2674058" y="478893"/>
                    <a:pt x="2281379" y="488667"/>
                  </a:cubicBezTo>
                  <a:cubicBezTo>
                    <a:pt x="1995395" y="494775"/>
                    <a:pt x="1808405" y="510657"/>
                    <a:pt x="1540019" y="514322"/>
                  </a:cubicBezTo>
                  <a:cubicBezTo>
                    <a:pt x="1221036" y="517987"/>
                    <a:pt x="762361" y="503327"/>
                    <a:pt x="491775" y="505770"/>
                  </a:cubicBezTo>
                  <a:cubicBezTo>
                    <a:pt x="320184" y="506992"/>
                    <a:pt x="140894" y="592350"/>
                    <a:pt x="71597" y="515543"/>
                  </a:cubicBezTo>
                  <a:cubicBezTo>
                    <a:pt x="0" y="442243"/>
                    <a:pt x="69398" y="72079"/>
                    <a:pt x="69398" y="72079"/>
                  </a:cubicBezTo>
                </a:path>
              </a:pathLst>
            </a:custGeom>
            <a:solidFill>
              <a:srgbClr val="FFF234">
                <a:alpha val="49804"/>
              </a:srgbClr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0" name="Freeform 10"/>
          <p:cNvSpPr/>
          <p:nvPr/>
        </p:nvSpPr>
        <p:spPr>
          <a:xfrm>
            <a:off x="867777" y="1895882"/>
            <a:ext cx="4910924" cy="1437561"/>
          </a:xfrm>
          <a:custGeom>
            <a:avLst/>
            <a:gdLst/>
            <a:ahLst/>
            <a:cxnLst/>
            <a:rect l="l" t="t" r="r" b="b"/>
            <a:pathLst>
              <a:path w="4910924" h="1437561">
                <a:moveTo>
                  <a:pt x="0" y="0"/>
                </a:moveTo>
                <a:lnTo>
                  <a:pt x="4910925" y="0"/>
                </a:lnTo>
                <a:lnTo>
                  <a:pt x="4910925" y="1437562"/>
                </a:lnTo>
                <a:lnTo>
                  <a:pt x="0" y="14375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" name="TextBox 11"/>
          <p:cNvSpPr txBox="1"/>
          <p:nvPr/>
        </p:nvSpPr>
        <p:spPr>
          <a:xfrm>
            <a:off x="949589" y="2043453"/>
            <a:ext cx="6428518" cy="2371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360"/>
              </a:lnSpc>
              <a:spcBef>
                <a:spcPct val="0"/>
              </a:spcBef>
            </a:pPr>
            <a:r>
              <a:rPr lang="en-US" sz="7800" spc="-117">
                <a:solidFill>
                  <a:srgbClr val="000000"/>
                </a:solidFill>
                <a:latin typeface="Georgia Pro Bold"/>
              </a:rPr>
              <a:t>U doba razvoja AI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1031400" y="7867811"/>
            <a:ext cx="5738486" cy="833004"/>
            <a:chOff x="0" y="0"/>
            <a:chExt cx="4005986" cy="581513"/>
          </a:xfrm>
        </p:grpSpPr>
        <p:sp>
          <p:nvSpPr>
            <p:cNvPr id="13" name="Freeform 13"/>
            <p:cNvSpPr/>
            <p:nvPr/>
          </p:nvSpPr>
          <p:spPr>
            <a:xfrm>
              <a:off x="-25400" y="17103"/>
              <a:ext cx="4013787" cy="592350"/>
            </a:xfrm>
            <a:custGeom>
              <a:avLst/>
              <a:gdLst/>
              <a:ahLst/>
              <a:cxnLst/>
              <a:rect l="l" t="t" r="r" b="b"/>
              <a:pathLst>
                <a:path w="4013787" h="592350">
                  <a:moveTo>
                    <a:pt x="69398" y="72079"/>
                  </a:moveTo>
                  <a:cubicBezTo>
                    <a:pt x="1907399" y="68414"/>
                    <a:pt x="2080090" y="52532"/>
                    <a:pt x="2366075" y="46424"/>
                  </a:cubicBezTo>
                  <a:cubicBezTo>
                    <a:pt x="2742255" y="37872"/>
                    <a:pt x="3491315" y="0"/>
                    <a:pt x="3671705" y="31764"/>
                  </a:cubicBezTo>
                  <a:cubicBezTo>
                    <a:pt x="3720102" y="40315"/>
                    <a:pt x="3730002" y="39094"/>
                    <a:pt x="3761900" y="65970"/>
                  </a:cubicBezTo>
                  <a:cubicBezTo>
                    <a:pt x="3827897" y="120945"/>
                    <a:pt x="4013787" y="359170"/>
                    <a:pt x="3987388" y="425140"/>
                  </a:cubicBezTo>
                  <a:cubicBezTo>
                    <a:pt x="3964289" y="483780"/>
                    <a:pt x="3819097" y="460568"/>
                    <a:pt x="3678305" y="471563"/>
                  </a:cubicBezTo>
                  <a:cubicBezTo>
                    <a:pt x="3381321" y="495997"/>
                    <a:pt x="2674058" y="478893"/>
                    <a:pt x="2281379" y="488667"/>
                  </a:cubicBezTo>
                  <a:cubicBezTo>
                    <a:pt x="1995395" y="494775"/>
                    <a:pt x="1808405" y="510657"/>
                    <a:pt x="1540019" y="514322"/>
                  </a:cubicBezTo>
                  <a:cubicBezTo>
                    <a:pt x="1221036" y="517987"/>
                    <a:pt x="762361" y="503327"/>
                    <a:pt x="491775" y="505770"/>
                  </a:cubicBezTo>
                  <a:cubicBezTo>
                    <a:pt x="320184" y="506992"/>
                    <a:pt x="140894" y="592350"/>
                    <a:pt x="71597" y="515543"/>
                  </a:cubicBezTo>
                  <a:cubicBezTo>
                    <a:pt x="0" y="442243"/>
                    <a:pt x="69398" y="72079"/>
                    <a:pt x="69398" y="72079"/>
                  </a:cubicBezTo>
                </a:path>
              </a:pathLst>
            </a:custGeom>
            <a:solidFill>
              <a:srgbClr val="FFF234">
                <a:alpha val="49804"/>
              </a:srgbClr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949589" y="4415178"/>
            <a:ext cx="6592141" cy="4457700"/>
            <a:chOff x="0" y="0"/>
            <a:chExt cx="8789522" cy="5943600"/>
          </a:xfrm>
        </p:grpSpPr>
        <p:sp>
          <p:nvSpPr>
            <p:cNvPr id="15" name="TextBox 15"/>
            <p:cNvSpPr txBox="1"/>
            <p:nvPr/>
          </p:nvSpPr>
          <p:spPr>
            <a:xfrm>
              <a:off x="226613" y="0"/>
              <a:ext cx="8562909" cy="59436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1760"/>
                </a:lnSpc>
              </a:pPr>
              <a:r>
                <a:rPr lang="en-US" sz="9800">
                  <a:solidFill>
                    <a:srgbClr val="000000"/>
                  </a:solidFill>
                  <a:latin typeface="Linotype Feltpen Medium"/>
                </a:rPr>
                <a:t>kakva je budućnost</a:t>
              </a:r>
            </a:p>
            <a:p>
              <a:pPr marL="0" lvl="0" indent="0" algn="l">
                <a:lnSpc>
                  <a:spcPts val="11760"/>
                </a:lnSpc>
                <a:spcBef>
                  <a:spcPct val="0"/>
                </a:spcBef>
              </a:pPr>
              <a:r>
                <a:rPr lang="en-US" sz="9800">
                  <a:solidFill>
                    <a:srgbClr val="000000"/>
                  </a:solidFill>
                  <a:latin typeface="Linotype Feltpen Medium"/>
                </a:rPr>
                <a:t>obrazovanja?</a:t>
              </a:r>
            </a:p>
          </p:txBody>
        </p:sp>
        <p:grpSp>
          <p:nvGrpSpPr>
            <p:cNvPr id="16" name="Group 16"/>
            <p:cNvGrpSpPr/>
            <p:nvPr/>
          </p:nvGrpSpPr>
          <p:grpSpPr>
            <a:xfrm>
              <a:off x="0" y="1808069"/>
              <a:ext cx="8789522" cy="314667"/>
              <a:chOff x="0" y="0"/>
              <a:chExt cx="5427612" cy="194310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97100" y="41910"/>
                <a:ext cx="5235903" cy="116840"/>
              </a:xfrm>
              <a:custGeom>
                <a:avLst/>
                <a:gdLst/>
                <a:ahLst/>
                <a:cxnLst/>
                <a:rect l="l" t="t" r="r" b="b"/>
                <a:pathLst>
                  <a:path w="5235903" h="116840">
                    <a:moveTo>
                      <a:pt x="64732" y="31750"/>
                    </a:moveTo>
                    <a:cubicBezTo>
                      <a:pt x="3012573" y="34290"/>
                      <a:pt x="3244118" y="19050"/>
                      <a:pt x="3577742" y="13970"/>
                    </a:cubicBezTo>
                    <a:cubicBezTo>
                      <a:pt x="3936263" y="8890"/>
                      <a:pt x="4394374" y="5080"/>
                      <a:pt x="4690652" y="8890"/>
                    </a:cubicBezTo>
                    <a:cubicBezTo>
                      <a:pt x="4889830" y="11430"/>
                      <a:pt x="5116395" y="0"/>
                      <a:pt x="5188598" y="25400"/>
                    </a:cubicBezTo>
                    <a:cubicBezTo>
                      <a:pt x="5220964" y="36830"/>
                      <a:pt x="5233413" y="57150"/>
                      <a:pt x="5230923" y="69850"/>
                    </a:cubicBezTo>
                    <a:cubicBezTo>
                      <a:pt x="5228433" y="81280"/>
                      <a:pt x="5203536" y="95250"/>
                      <a:pt x="5181128" y="99060"/>
                    </a:cubicBezTo>
                    <a:cubicBezTo>
                      <a:pt x="5156231" y="102870"/>
                      <a:pt x="5106436" y="96520"/>
                      <a:pt x="5089008" y="86360"/>
                    </a:cubicBezTo>
                    <a:cubicBezTo>
                      <a:pt x="5074070" y="77470"/>
                      <a:pt x="5066601" y="58420"/>
                      <a:pt x="5076559" y="48260"/>
                    </a:cubicBezTo>
                    <a:cubicBezTo>
                      <a:pt x="5086519" y="36830"/>
                      <a:pt x="5131334" y="21590"/>
                      <a:pt x="5156231" y="21590"/>
                    </a:cubicBezTo>
                    <a:cubicBezTo>
                      <a:pt x="5178639" y="21590"/>
                      <a:pt x="5208515" y="31750"/>
                      <a:pt x="5220964" y="40640"/>
                    </a:cubicBezTo>
                    <a:cubicBezTo>
                      <a:pt x="5230923" y="48260"/>
                      <a:pt x="5235902" y="57150"/>
                      <a:pt x="5230923" y="66040"/>
                    </a:cubicBezTo>
                    <a:cubicBezTo>
                      <a:pt x="5223454" y="77470"/>
                      <a:pt x="5203536" y="95250"/>
                      <a:pt x="5166190" y="101600"/>
                    </a:cubicBezTo>
                    <a:cubicBezTo>
                      <a:pt x="5084029" y="116840"/>
                      <a:pt x="4857463" y="78740"/>
                      <a:pt x="4685672" y="72390"/>
                    </a:cubicBezTo>
                    <a:cubicBezTo>
                      <a:pt x="4488984" y="64770"/>
                      <a:pt x="4352048" y="64770"/>
                      <a:pt x="4050791" y="64770"/>
                    </a:cubicBezTo>
                    <a:cubicBezTo>
                      <a:pt x="3321300" y="63500"/>
                      <a:pt x="806672" y="100330"/>
                      <a:pt x="288808" y="96520"/>
                    </a:cubicBezTo>
                    <a:cubicBezTo>
                      <a:pt x="154363" y="95250"/>
                      <a:pt x="77181" y="104140"/>
                      <a:pt x="34856" y="90170"/>
                    </a:cubicBezTo>
                    <a:cubicBezTo>
                      <a:pt x="12448" y="82550"/>
                      <a:pt x="0" y="67310"/>
                      <a:pt x="2489" y="58420"/>
                    </a:cubicBezTo>
                    <a:cubicBezTo>
                      <a:pt x="7469" y="48260"/>
                      <a:pt x="64733" y="31750"/>
                      <a:pt x="64733" y="31750"/>
                    </a:cubicBezTo>
                  </a:path>
                </a:pathLst>
              </a:custGeom>
              <a:solidFill>
                <a:srgbClr val="121212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GB"/>
              </a:p>
            </p:txBody>
          </p:sp>
        </p:grpSp>
      </p:grpSp>
      <p:pic>
        <p:nvPicPr>
          <p:cNvPr id="21" name="Slika 20">
            <a:extLst>
              <a:ext uri="{FF2B5EF4-FFF2-40B4-BE49-F238E27FC236}">
                <a16:creationId xmlns:a16="http://schemas.microsoft.com/office/drawing/2014/main" id="{723BFC2A-32F8-1D65-D1D2-859FEE7331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9371" y="4355"/>
            <a:ext cx="9115425" cy="101727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791450" y="0"/>
            <a:ext cx="5248275" cy="5143500"/>
            <a:chOff x="0" y="0"/>
            <a:chExt cx="1424909" cy="139646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424909" cy="1396462"/>
            </a:xfrm>
            <a:custGeom>
              <a:avLst/>
              <a:gdLst/>
              <a:ahLst/>
              <a:cxnLst/>
              <a:rect l="l" t="t" r="r" b="b"/>
              <a:pathLst>
                <a:path w="1424909" h="1396462">
                  <a:moveTo>
                    <a:pt x="0" y="0"/>
                  </a:moveTo>
                  <a:lnTo>
                    <a:pt x="1424909" y="0"/>
                  </a:lnTo>
                  <a:lnTo>
                    <a:pt x="1424909" y="1396462"/>
                  </a:lnTo>
                  <a:lnTo>
                    <a:pt x="0" y="1396462"/>
                  </a:lnTo>
                  <a:close/>
                </a:path>
              </a:pathLst>
            </a:custGeom>
            <a:solidFill>
              <a:srgbClr val="85D8B3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424909" cy="143456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3039725" y="0"/>
            <a:ext cx="5248275" cy="5143500"/>
            <a:chOff x="0" y="0"/>
            <a:chExt cx="1424909" cy="139646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24909" cy="1396462"/>
            </a:xfrm>
            <a:custGeom>
              <a:avLst/>
              <a:gdLst/>
              <a:ahLst/>
              <a:cxnLst/>
              <a:rect l="l" t="t" r="r" b="b"/>
              <a:pathLst>
                <a:path w="1424909" h="1396462">
                  <a:moveTo>
                    <a:pt x="0" y="0"/>
                  </a:moveTo>
                  <a:lnTo>
                    <a:pt x="1424909" y="0"/>
                  </a:lnTo>
                  <a:lnTo>
                    <a:pt x="1424909" y="1396462"/>
                  </a:lnTo>
                  <a:lnTo>
                    <a:pt x="0" y="1396462"/>
                  </a:lnTo>
                  <a:close/>
                </a:path>
              </a:pathLst>
            </a:custGeom>
            <a:solidFill>
              <a:srgbClr val="FFE435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1424909" cy="143456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80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7791450" y="5143500"/>
            <a:ext cx="5248275" cy="5143500"/>
            <a:chOff x="0" y="0"/>
            <a:chExt cx="1424909" cy="1396462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424909" cy="1396462"/>
            </a:xfrm>
            <a:custGeom>
              <a:avLst/>
              <a:gdLst/>
              <a:ahLst/>
              <a:cxnLst/>
              <a:rect l="l" t="t" r="r" b="b"/>
              <a:pathLst>
                <a:path w="1424909" h="1396462">
                  <a:moveTo>
                    <a:pt x="0" y="0"/>
                  </a:moveTo>
                  <a:lnTo>
                    <a:pt x="1424909" y="0"/>
                  </a:lnTo>
                  <a:lnTo>
                    <a:pt x="1424909" y="1396462"/>
                  </a:lnTo>
                  <a:lnTo>
                    <a:pt x="0" y="1396462"/>
                  </a:lnTo>
                  <a:close/>
                </a:path>
              </a:pathLst>
            </a:custGeom>
            <a:solidFill>
              <a:srgbClr val="E4DAF8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1424909" cy="143456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80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3039725" y="5143500"/>
            <a:ext cx="5248275" cy="5143500"/>
            <a:chOff x="0" y="0"/>
            <a:chExt cx="1424909" cy="1396462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424909" cy="1396462"/>
            </a:xfrm>
            <a:custGeom>
              <a:avLst/>
              <a:gdLst/>
              <a:ahLst/>
              <a:cxnLst/>
              <a:rect l="l" t="t" r="r" b="b"/>
              <a:pathLst>
                <a:path w="1424909" h="1396462">
                  <a:moveTo>
                    <a:pt x="0" y="0"/>
                  </a:moveTo>
                  <a:lnTo>
                    <a:pt x="1424909" y="0"/>
                  </a:lnTo>
                  <a:lnTo>
                    <a:pt x="1424909" y="1396462"/>
                  </a:lnTo>
                  <a:lnTo>
                    <a:pt x="0" y="1396462"/>
                  </a:lnTo>
                  <a:close/>
                </a:path>
              </a:pathLst>
            </a:custGeom>
            <a:solidFill>
              <a:srgbClr val="A5CBF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1424909" cy="143456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 rot="151353">
            <a:off x="12471679" y="1379320"/>
            <a:ext cx="1136093" cy="682336"/>
            <a:chOff x="0" y="0"/>
            <a:chExt cx="1188381" cy="713740"/>
          </a:xfrm>
        </p:grpSpPr>
        <p:sp>
          <p:nvSpPr>
            <p:cNvPr id="15" name="Freeform 15"/>
            <p:cNvSpPr/>
            <p:nvPr/>
          </p:nvSpPr>
          <p:spPr>
            <a:xfrm>
              <a:off x="-25400" y="-100330"/>
              <a:ext cx="1258231" cy="838200"/>
            </a:xfrm>
            <a:custGeom>
              <a:avLst/>
              <a:gdLst/>
              <a:ahLst/>
              <a:cxnLst/>
              <a:rect l="l" t="t" r="r" b="b"/>
              <a:pathLst>
                <a:path w="1258231" h="838200">
                  <a:moveTo>
                    <a:pt x="41854" y="302260"/>
                  </a:moveTo>
                  <a:cubicBezTo>
                    <a:pt x="247939" y="295910"/>
                    <a:pt x="302648" y="273050"/>
                    <a:pt x="377924" y="257810"/>
                  </a:cubicBezTo>
                  <a:cubicBezTo>
                    <a:pt x="488988" y="236220"/>
                    <a:pt x="654760" y="210820"/>
                    <a:pt x="791739" y="193040"/>
                  </a:cubicBezTo>
                  <a:cubicBezTo>
                    <a:pt x="926661" y="175260"/>
                    <a:pt x="1142618" y="0"/>
                    <a:pt x="1194447" y="151130"/>
                  </a:cubicBezTo>
                  <a:cubicBezTo>
                    <a:pt x="1250610" y="242570"/>
                    <a:pt x="1258231" y="508000"/>
                    <a:pt x="1197327" y="608330"/>
                  </a:cubicBezTo>
                  <a:cubicBezTo>
                    <a:pt x="1144263" y="781050"/>
                    <a:pt x="910618" y="632460"/>
                    <a:pt x="753895" y="655320"/>
                  </a:cubicBezTo>
                  <a:cubicBezTo>
                    <a:pt x="577016" y="680720"/>
                    <a:pt x="315811" y="745490"/>
                    <a:pt x="188705" y="759460"/>
                  </a:cubicBezTo>
                  <a:cubicBezTo>
                    <a:pt x="123712" y="765810"/>
                    <a:pt x="66535" y="838200"/>
                    <a:pt x="41854" y="763270"/>
                  </a:cubicBezTo>
                  <a:cubicBezTo>
                    <a:pt x="0" y="687070"/>
                    <a:pt x="41854" y="302260"/>
                    <a:pt x="41854" y="302260"/>
                  </a:cubicBezTo>
                </a:path>
              </a:pathLst>
            </a:custGeom>
            <a:solidFill>
              <a:srgbClr val="FFFFFF">
                <a:alpha val="49804"/>
              </a:srgbClr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12645210" y="1159917"/>
            <a:ext cx="789029" cy="1000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920"/>
              </a:lnSpc>
              <a:spcBef>
                <a:spcPct val="0"/>
              </a:spcBef>
            </a:pPr>
            <a:r>
              <a:rPr lang="en-US" sz="6600">
                <a:solidFill>
                  <a:srgbClr val="000000"/>
                </a:solidFill>
                <a:latin typeface="Linotype Feltpen Medium"/>
              </a:rPr>
              <a:t>01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8253175" y="2288450"/>
            <a:ext cx="9314313" cy="12208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240"/>
              </a:lnSpc>
              <a:spcBef>
                <a:spcPct val="0"/>
              </a:spcBef>
            </a:pPr>
            <a:r>
              <a:rPr lang="en-US" sz="6600">
                <a:solidFill>
                  <a:srgbClr val="000000"/>
                </a:solidFill>
                <a:latin typeface="Helvetica World Bold"/>
              </a:rPr>
              <a:t>KRITIČKO MIŠLJENJE</a:t>
            </a:r>
          </a:p>
        </p:txBody>
      </p:sp>
      <p:grpSp>
        <p:nvGrpSpPr>
          <p:cNvPr id="18" name="Group 18"/>
          <p:cNvGrpSpPr/>
          <p:nvPr/>
        </p:nvGrpSpPr>
        <p:grpSpPr>
          <a:xfrm rot="151353">
            <a:off x="12412571" y="6380467"/>
            <a:ext cx="1136093" cy="682336"/>
            <a:chOff x="0" y="0"/>
            <a:chExt cx="1188381" cy="713740"/>
          </a:xfrm>
        </p:grpSpPr>
        <p:sp>
          <p:nvSpPr>
            <p:cNvPr id="19" name="Freeform 19"/>
            <p:cNvSpPr/>
            <p:nvPr/>
          </p:nvSpPr>
          <p:spPr>
            <a:xfrm>
              <a:off x="-25400" y="-100330"/>
              <a:ext cx="1258231" cy="838200"/>
            </a:xfrm>
            <a:custGeom>
              <a:avLst/>
              <a:gdLst/>
              <a:ahLst/>
              <a:cxnLst/>
              <a:rect l="l" t="t" r="r" b="b"/>
              <a:pathLst>
                <a:path w="1258231" h="838200">
                  <a:moveTo>
                    <a:pt x="41854" y="302260"/>
                  </a:moveTo>
                  <a:cubicBezTo>
                    <a:pt x="247939" y="295910"/>
                    <a:pt x="302648" y="273050"/>
                    <a:pt x="377924" y="257810"/>
                  </a:cubicBezTo>
                  <a:cubicBezTo>
                    <a:pt x="488988" y="236220"/>
                    <a:pt x="654760" y="210820"/>
                    <a:pt x="791739" y="193040"/>
                  </a:cubicBezTo>
                  <a:cubicBezTo>
                    <a:pt x="926661" y="175260"/>
                    <a:pt x="1142618" y="0"/>
                    <a:pt x="1194447" y="151130"/>
                  </a:cubicBezTo>
                  <a:cubicBezTo>
                    <a:pt x="1250610" y="242570"/>
                    <a:pt x="1258231" y="508000"/>
                    <a:pt x="1197327" y="608330"/>
                  </a:cubicBezTo>
                  <a:cubicBezTo>
                    <a:pt x="1144263" y="781050"/>
                    <a:pt x="910618" y="632460"/>
                    <a:pt x="753895" y="655320"/>
                  </a:cubicBezTo>
                  <a:cubicBezTo>
                    <a:pt x="577016" y="680720"/>
                    <a:pt x="315811" y="745490"/>
                    <a:pt x="188705" y="759460"/>
                  </a:cubicBezTo>
                  <a:cubicBezTo>
                    <a:pt x="123712" y="765810"/>
                    <a:pt x="66535" y="838200"/>
                    <a:pt x="41854" y="763270"/>
                  </a:cubicBezTo>
                  <a:cubicBezTo>
                    <a:pt x="0" y="687070"/>
                    <a:pt x="41854" y="302260"/>
                    <a:pt x="41854" y="302260"/>
                  </a:cubicBezTo>
                </a:path>
              </a:pathLst>
            </a:custGeom>
            <a:solidFill>
              <a:srgbClr val="FFFFFF">
                <a:alpha val="49804"/>
              </a:srgbClr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12645210" y="6221573"/>
            <a:ext cx="789029" cy="1000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920"/>
              </a:lnSpc>
              <a:spcBef>
                <a:spcPct val="0"/>
              </a:spcBef>
            </a:pPr>
            <a:r>
              <a:rPr lang="en-US" sz="6600">
                <a:solidFill>
                  <a:srgbClr val="000000"/>
                </a:solidFill>
                <a:latin typeface="Linotype Feltpen Medium"/>
              </a:rPr>
              <a:t>02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9342540" y="7715250"/>
            <a:ext cx="7027342" cy="10932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920"/>
              </a:lnSpc>
              <a:spcBef>
                <a:spcPct val="0"/>
              </a:spcBef>
            </a:pPr>
            <a:r>
              <a:rPr lang="en-US" sz="6600">
                <a:solidFill>
                  <a:srgbClr val="000000"/>
                </a:solidFill>
                <a:latin typeface="Helvetica World Bold"/>
              </a:rPr>
              <a:t>KREATIVNOST</a:t>
            </a:r>
          </a:p>
        </p:txBody>
      </p:sp>
      <p:sp>
        <p:nvSpPr>
          <p:cNvPr id="22" name="Freeform 22"/>
          <p:cNvSpPr/>
          <p:nvPr/>
        </p:nvSpPr>
        <p:spPr>
          <a:xfrm>
            <a:off x="12100590" y="-892804"/>
            <a:ext cx="1878271" cy="1921504"/>
          </a:xfrm>
          <a:custGeom>
            <a:avLst/>
            <a:gdLst/>
            <a:ahLst/>
            <a:cxnLst/>
            <a:rect l="l" t="t" r="r" b="b"/>
            <a:pathLst>
              <a:path w="1878271" h="1921504">
                <a:moveTo>
                  <a:pt x="0" y="0"/>
                </a:moveTo>
                <a:lnTo>
                  <a:pt x="1878270" y="0"/>
                </a:lnTo>
                <a:lnTo>
                  <a:pt x="1878270" y="1921504"/>
                </a:lnTo>
                <a:lnTo>
                  <a:pt x="0" y="19215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3" name="Freeform 23"/>
          <p:cNvSpPr/>
          <p:nvPr/>
        </p:nvSpPr>
        <p:spPr>
          <a:xfrm>
            <a:off x="16662705" y="4666222"/>
            <a:ext cx="1809566" cy="1388842"/>
          </a:xfrm>
          <a:custGeom>
            <a:avLst/>
            <a:gdLst/>
            <a:ahLst/>
            <a:cxnLst/>
            <a:rect l="l" t="t" r="r" b="b"/>
            <a:pathLst>
              <a:path w="1809566" h="1388842">
                <a:moveTo>
                  <a:pt x="0" y="0"/>
                </a:moveTo>
                <a:lnTo>
                  <a:pt x="1809566" y="0"/>
                </a:lnTo>
                <a:lnTo>
                  <a:pt x="1809566" y="1388842"/>
                </a:lnTo>
                <a:lnTo>
                  <a:pt x="0" y="138884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GB"/>
          </a:p>
        </p:txBody>
      </p:sp>
      <p:sp>
        <p:nvSpPr>
          <p:cNvPr id="24" name="Freeform 24"/>
          <p:cNvSpPr/>
          <p:nvPr/>
        </p:nvSpPr>
        <p:spPr>
          <a:xfrm rot="10560233">
            <a:off x="7820038" y="6080950"/>
            <a:ext cx="2684460" cy="914097"/>
          </a:xfrm>
          <a:custGeom>
            <a:avLst/>
            <a:gdLst/>
            <a:ahLst/>
            <a:cxnLst/>
            <a:rect l="l" t="t" r="r" b="b"/>
            <a:pathLst>
              <a:path w="2684460" h="914097">
                <a:moveTo>
                  <a:pt x="0" y="0"/>
                </a:moveTo>
                <a:lnTo>
                  <a:pt x="2684460" y="0"/>
                </a:lnTo>
                <a:lnTo>
                  <a:pt x="2684460" y="914097"/>
                </a:lnTo>
                <a:lnTo>
                  <a:pt x="0" y="91409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893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5" name="TextBox 25"/>
          <p:cNvSpPr txBox="1"/>
          <p:nvPr/>
        </p:nvSpPr>
        <p:spPr>
          <a:xfrm>
            <a:off x="1028700" y="5165172"/>
            <a:ext cx="5809037" cy="1190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360"/>
              </a:lnSpc>
              <a:spcBef>
                <a:spcPct val="0"/>
              </a:spcBef>
            </a:pPr>
            <a:r>
              <a:rPr lang="en-US" sz="7800" spc="-117">
                <a:solidFill>
                  <a:srgbClr val="000000"/>
                </a:solidFill>
                <a:latin typeface="Georgia Pro Bold"/>
              </a:rPr>
              <a:t>21. stoljeća</a:t>
            </a:r>
          </a:p>
        </p:txBody>
      </p:sp>
      <p:grpSp>
        <p:nvGrpSpPr>
          <p:cNvPr id="26" name="Group 26"/>
          <p:cNvGrpSpPr/>
          <p:nvPr/>
        </p:nvGrpSpPr>
        <p:grpSpPr>
          <a:xfrm>
            <a:off x="1028700" y="1942480"/>
            <a:ext cx="5572204" cy="3180358"/>
            <a:chOff x="0" y="0"/>
            <a:chExt cx="7429606" cy="4240477"/>
          </a:xfrm>
        </p:grpSpPr>
        <p:sp>
          <p:nvSpPr>
            <p:cNvPr id="27" name="TextBox 27"/>
            <p:cNvSpPr txBox="1"/>
            <p:nvPr/>
          </p:nvSpPr>
          <p:spPr>
            <a:xfrm>
              <a:off x="151301" y="0"/>
              <a:ext cx="7278305" cy="42404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12400"/>
                </a:lnSpc>
                <a:spcBef>
                  <a:spcPct val="0"/>
                </a:spcBef>
              </a:pPr>
              <a:r>
                <a:rPr lang="hr-HR" sz="10334" dirty="0">
                  <a:solidFill>
                    <a:srgbClr val="000000"/>
                  </a:solidFill>
                  <a:latin typeface="Linotype Feltpen Medium"/>
                </a:rPr>
                <a:t>K</a:t>
              </a:r>
              <a:r>
                <a:rPr lang="en-US" sz="10334" dirty="0" err="1">
                  <a:solidFill>
                    <a:srgbClr val="000000"/>
                  </a:solidFill>
                  <a:latin typeface="Linotype Feltpen Medium"/>
                </a:rPr>
                <a:t>ljučne</a:t>
              </a:r>
              <a:r>
                <a:rPr lang="en-US" sz="10334" dirty="0">
                  <a:solidFill>
                    <a:srgbClr val="000000"/>
                  </a:solidFill>
                  <a:latin typeface="Linotype Feltpen Medium"/>
                </a:rPr>
                <a:t> </a:t>
              </a:r>
              <a:r>
                <a:rPr lang="en-US" sz="10334" dirty="0" err="1">
                  <a:solidFill>
                    <a:srgbClr val="000000"/>
                  </a:solidFill>
                  <a:latin typeface="Linotype Feltpen Medium"/>
                </a:rPr>
                <a:t>vještine</a:t>
              </a:r>
              <a:endParaRPr lang="en-US" sz="10334" dirty="0">
                <a:solidFill>
                  <a:srgbClr val="000000"/>
                </a:solidFill>
                <a:latin typeface="Linotype Feltpen Medium"/>
              </a:endParaRPr>
            </a:p>
          </p:txBody>
        </p:sp>
        <p:grpSp>
          <p:nvGrpSpPr>
            <p:cNvPr id="28" name="Group 28"/>
            <p:cNvGrpSpPr/>
            <p:nvPr/>
          </p:nvGrpSpPr>
          <p:grpSpPr>
            <a:xfrm>
              <a:off x="0" y="1878127"/>
              <a:ext cx="5813989" cy="291874"/>
              <a:chOff x="0" y="0"/>
              <a:chExt cx="3870557" cy="194310"/>
            </a:xfrm>
          </p:grpSpPr>
          <p:sp>
            <p:nvSpPr>
              <p:cNvPr id="29" name="Freeform 29"/>
              <p:cNvSpPr/>
              <p:nvPr/>
            </p:nvSpPr>
            <p:spPr>
              <a:xfrm>
                <a:off x="69244" y="41910"/>
                <a:ext cx="3733845" cy="116840"/>
              </a:xfrm>
              <a:custGeom>
                <a:avLst/>
                <a:gdLst/>
                <a:ahLst/>
                <a:cxnLst/>
                <a:rect l="l" t="t" r="r" b="b"/>
                <a:pathLst>
                  <a:path w="3733845" h="116840">
                    <a:moveTo>
                      <a:pt x="46163" y="31750"/>
                    </a:moveTo>
                    <a:cubicBezTo>
                      <a:pt x="2148337" y="34290"/>
                      <a:pt x="2313457" y="19050"/>
                      <a:pt x="2551372" y="13970"/>
                    </a:cubicBezTo>
                    <a:cubicBezTo>
                      <a:pt x="2807042" y="8890"/>
                      <a:pt x="3133731" y="5080"/>
                      <a:pt x="3345014" y="8890"/>
                    </a:cubicBezTo>
                    <a:cubicBezTo>
                      <a:pt x="3487052" y="11430"/>
                      <a:pt x="3648622" y="0"/>
                      <a:pt x="3700111" y="25400"/>
                    </a:cubicBezTo>
                    <a:cubicBezTo>
                      <a:pt x="3723192" y="36830"/>
                      <a:pt x="3732070" y="57150"/>
                      <a:pt x="3730294" y="69850"/>
                    </a:cubicBezTo>
                    <a:cubicBezTo>
                      <a:pt x="3728519" y="81280"/>
                      <a:pt x="3710764" y="95250"/>
                      <a:pt x="3694784" y="99060"/>
                    </a:cubicBezTo>
                    <a:cubicBezTo>
                      <a:pt x="3677029" y="102870"/>
                      <a:pt x="3641520" y="96520"/>
                      <a:pt x="3629091" y="86360"/>
                    </a:cubicBezTo>
                    <a:cubicBezTo>
                      <a:pt x="3618439" y="77470"/>
                      <a:pt x="3613112" y="58420"/>
                      <a:pt x="3620214" y="48260"/>
                    </a:cubicBezTo>
                    <a:cubicBezTo>
                      <a:pt x="3627316" y="36830"/>
                      <a:pt x="3659275" y="21590"/>
                      <a:pt x="3677029" y="21590"/>
                    </a:cubicBezTo>
                    <a:cubicBezTo>
                      <a:pt x="3693009" y="21590"/>
                      <a:pt x="3714315" y="31750"/>
                      <a:pt x="3723192" y="40640"/>
                    </a:cubicBezTo>
                    <a:cubicBezTo>
                      <a:pt x="3730294" y="48260"/>
                      <a:pt x="3733845" y="57150"/>
                      <a:pt x="3730294" y="66040"/>
                    </a:cubicBezTo>
                    <a:cubicBezTo>
                      <a:pt x="3724968" y="77470"/>
                      <a:pt x="3710764" y="95250"/>
                      <a:pt x="3684132" y="101600"/>
                    </a:cubicBezTo>
                    <a:cubicBezTo>
                      <a:pt x="3625541" y="116840"/>
                      <a:pt x="3463971" y="78740"/>
                      <a:pt x="3341463" y="72390"/>
                    </a:cubicBezTo>
                    <a:cubicBezTo>
                      <a:pt x="3201200" y="64770"/>
                      <a:pt x="3103548" y="64770"/>
                      <a:pt x="2888714" y="64770"/>
                    </a:cubicBezTo>
                    <a:cubicBezTo>
                      <a:pt x="2368497" y="63500"/>
                      <a:pt x="575257" y="100330"/>
                      <a:pt x="205956" y="96520"/>
                    </a:cubicBezTo>
                    <a:cubicBezTo>
                      <a:pt x="110080" y="95250"/>
                      <a:pt x="55040" y="104140"/>
                      <a:pt x="24857" y="90170"/>
                    </a:cubicBezTo>
                    <a:cubicBezTo>
                      <a:pt x="8877" y="82550"/>
                      <a:pt x="0" y="67310"/>
                      <a:pt x="1775" y="58420"/>
                    </a:cubicBezTo>
                    <a:cubicBezTo>
                      <a:pt x="5326" y="48260"/>
                      <a:pt x="46163" y="31750"/>
                      <a:pt x="46163" y="31750"/>
                    </a:cubicBezTo>
                  </a:path>
                </a:pathLst>
              </a:custGeom>
              <a:solidFill>
                <a:srgbClr val="000000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GB"/>
              </a:p>
            </p:txBody>
          </p:sp>
        </p:grp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956091" y="3980726"/>
            <a:ext cx="4766536" cy="4580150"/>
            <a:chOff x="0" y="0"/>
            <a:chExt cx="1285223" cy="12349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85223" cy="1234967"/>
            </a:xfrm>
            <a:custGeom>
              <a:avLst/>
              <a:gdLst/>
              <a:ahLst/>
              <a:cxnLst/>
              <a:rect l="l" t="t" r="r" b="b"/>
              <a:pathLst>
                <a:path w="1285223" h="1234967">
                  <a:moveTo>
                    <a:pt x="0" y="0"/>
                  </a:moveTo>
                  <a:lnTo>
                    <a:pt x="1285223" y="0"/>
                  </a:lnTo>
                  <a:lnTo>
                    <a:pt x="1285223" y="1234967"/>
                  </a:lnTo>
                  <a:lnTo>
                    <a:pt x="0" y="1234967"/>
                  </a:lnTo>
                  <a:close/>
                </a:path>
              </a:pathLst>
            </a:custGeom>
            <a:solidFill>
              <a:srgbClr val="E1D2F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285223" cy="12730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80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-2187239">
            <a:off x="1299386" y="1287447"/>
            <a:ext cx="1313410" cy="1343642"/>
          </a:xfrm>
          <a:custGeom>
            <a:avLst/>
            <a:gdLst/>
            <a:ahLst/>
            <a:cxnLst/>
            <a:rect l="l" t="t" r="r" b="b"/>
            <a:pathLst>
              <a:path w="1313410" h="1343642">
                <a:moveTo>
                  <a:pt x="0" y="0"/>
                </a:moveTo>
                <a:lnTo>
                  <a:pt x="1313410" y="0"/>
                </a:lnTo>
                <a:lnTo>
                  <a:pt x="1313410" y="1343642"/>
                </a:lnTo>
                <a:lnTo>
                  <a:pt x="0" y="134364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6" name="Group 6"/>
          <p:cNvGrpSpPr/>
          <p:nvPr/>
        </p:nvGrpSpPr>
        <p:grpSpPr>
          <a:xfrm>
            <a:off x="2746181" y="2122262"/>
            <a:ext cx="7285176" cy="1509649"/>
            <a:chOff x="0" y="0"/>
            <a:chExt cx="3648737" cy="756099"/>
          </a:xfrm>
        </p:grpSpPr>
        <p:sp>
          <p:nvSpPr>
            <p:cNvPr id="7" name="Freeform 7"/>
            <p:cNvSpPr/>
            <p:nvPr/>
          </p:nvSpPr>
          <p:spPr>
            <a:xfrm>
              <a:off x="-25400" y="-100330"/>
              <a:ext cx="3718587" cy="880559"/>
            </a:xfrm>
            <a:custGeom>
              <a:avLst/>
              <a:gdLst/>
              <a:ahLst/>
              <a:cxnLst/>
              <a:rect l="l" t="t" r="r" b="b"/>
              <a:pathLst>
                <a:path w="3718587" h="880559">
                  <a:moveTo>
                    <a:pt x="75919" y="314244"/>
                  </a:moveTo>
                  <a:cubicBezTo>
                    <a:pt x="708670" y="307517"/>
                    <a:pt x="876646" y="283300"/>
                    <a:pt x="1107770" y="267156"/>
                  </a:cubicBezTo>
                  <a:cubicBezTo>
                    <a:pt x="1448774" y="244285"/>
                    <a:pt x="1957753" y="217377"/>
                    <a:pt x="2378324" y="198542"/>
                  </a:cubicBezTo>
                  <a:cubicBezTo>
                    <a:pt x="2792580" y="179707"/>
                    <a:pt x="3455642" y="0"/>
                    <a:pt x="3614777" y="154145"/>
                  </a:cubicBezTo>
                  <a:cubicBezTo>
                    <a:pt x="3710967" y="251012"/>
                    <a:pt x="3718587" y="532194"/>
                    <a:pt x="3623618" y="638478"/>
                  </a:cubicBezTo>
                  <a:cubicBezTo>
                    <a:pt x="3460694" y="821449"/>
                    <a:pt x="2743324" y="664041"/>
                    <a:pt x="2262130" y="688257"/>
                  </a:cubicBezTo>
                  <a:cubicBezTo>
                    <a:pt x="1719050" y="715165"/>
                    <a:pt x="917061" y="783779"/>
                    <a:pt x="526801" y="798578"/>
                  </a:cubicBezTo>
                  <a:cubicBezTo>
                    <a:pt x="327251" y="805305"/>
                    <a:pt x="151698" y="880559"/>
                    <a:pt x="75919" y="802614"/>
                  </a:cubicBezTo>
                  <a:cubicBezTo>
                    <a:pt x="0" y="721891"/>
                    <a:pt x="75919" y="314244"/>
                    <a:pt x="75919" y="314244"/>
                  </a:cubicBezTo>
                </a:path>
              </a:pathLst>
            </a:custGeom>
            <a:solidFill>
              <a:srgbClr val="EF82EB">
                <a:alpha val="49804"/>
              </a:srgbClr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8" name="Freeform 8"/>
          <p:cNvSpPr/>
          <p:nvPr/>
        </p:nvSpPr>
        <p:spPr>
          <a:xfrm>
            <a:off x="2178649" y="4213401"/>
            <a:ext cx="4025023" cy="4114800"/>
          </a:xfrm>
          <a:custGeom>
            <a:avLst/>
            <a:gdLst/>
            <a:ahLst/>
            <a:cxnLst/>
            <a:rect l="l" t="t" r="r" b="b"/>
            <a:pathLst>
              <a:path w="4025023" h="4114800">
                <a:moveTo>
                  <a:pt x="0" y="0"/>
                </a:moveTo>
                <a:lnTo>
                  <a:pt x="4025023" y="0"/>
                </a:lnTo>
                <a:lnTo>
                  <a:pt x="402502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TextBox 9"/>
          <p:cNvSpPr txBox="1"/>
          <p:nvPr/>
        </p:nvSpPr>
        <p:spPr>
          <a:xfrm>
            <a:off x="2746181" y="1019175"/>
            <a:ext cx="6281999" cy="1190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360"/>
              </a:lnSpc>
              <a:spcBef>
                <a:spcPct val="0"/>
              </a:spcBef>
            </a:pPr>
            <a:r>
              <a:rPr lang="en-US" sz="7800">
                <a:solidFill>
                  <a:srgbClr val="000000"/>
                </a:solidFill>
                <a:latin typeface="Georgia Pro Bold"/>
              </a:rPr>
              <a:t>Što je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746181" y="2330707"/>
            <a:ext cx="7577380" cy="12356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710"/>
              </a:lnSpc>
              <a:spcBef>
                <a:spcPct val="0"/>
              </a:spcBef>
            </a:pPr>
            <a:r>
              <a:rPr lang="en-US" sz="8091">
                <a:solidFill>
                  <a:srgbClr val="000000"/>
                </a:solidFill>
                <a:latin typeface="Linotype Feltpen Medium"/>
              </a:rPr>
              <a:t>kritičko mišljenje?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7099262" y="4288651"/>
            <a:ext cx="10160038" cy="32539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97"/>
              </a:lnSpc>
            </a:pPr>
            <a:r>
              <a:rPr lang="en-US" sz="4641">
                <a:solidFill>
                  <a:srgbClr val="000000"/>
                </a:solidFill>
                <a:latin typeface="Georgia Pro"/>
              </a:rPr>
              <a:t>Refleksivno mišljenje koje vodi aktivnom, svjesnom i pažljivom razmatranju vjerovanja</a:t>
            </a:r>
          </a:p>
          <a:p>
            <a:pPr marL="0" lvl="0" indent="0" algn="ctr">
              <a:lnSpc>
                <a:spcPts val="6497"/>
              </a:lnSpc>
              <a:spcBef>
                <a:spcPct val="0"/>
              </a:spcBef>
            </a:pPr>
            <a:r>
              <a:rPr lang="en-US" sz="4641">
                <a:solidFill>
                  <a:srgbClr val="000000"/>
                </a:solidFill>
                <a:latin typeface="Georgia Pro"/>
              </a:rPr>
              <a:t> (Dewey, 1998).</a:t>
            </a:r>
          </a:p>
        </p:txBody>
      </p:sp>
      <p:sp>
        <p:nvSpPr>
          <p:cNvPr id="12" name="Freeform 12"/>
          <p:cNvSpPr/>
          <p:nvPr/>
        </p:nvSpPr>
        <p:spPr>
          <a:xfrm rot="-5461456">
            <a:off x="12733243" y="4728855"/>
            <a:ext cx="6530261" cy="5651644"/>
          </a:xfrm>
          <a:custGeom>
            <a:avLst/>
            <a:gdLst/>
            <a:ahLst/>
            <a:cxnLst/>
            <a:rect l="l" t="t" r="r" b="b"/>
            <a:pathLst>
              <a:path w="6530261" h="5651644">
                <a:moveTo>
                  <a:pt x="0" y="0"/>
                </a:moveTo>
                <a:lnTo>
                  <a:pt x="6530261" y="0"/>
                </a:lnTo>
                <a:lnTo>
                  <a:pt x="6530261" y="5651644"/>
                </a:lnTo>
                <a:lnTo>
                  <a:pt x="0" y="565164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818790" y="3832524"/>
            <a:ext cx="5485754" cy="5277574"/>
            <a:chOff x="0" y="0"/>
            <a:chExt cx="1479149" cy="142301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479149" cy="1423016"/>
            </a:xfrm>
            <a:custGeom>
              <a:avLst/>
              <a:gdLst/>
              <a:ahLst/>
              <a:cxnLst/>
              <a:rect l="l" t="t" r="r" b="b"/>
              <a:pathLst>
                <a:path w="1479149" h="1423016">
                  <a:moveTo>
                    <a:pt x="0" y="0"/>
                  </a:moveTo>
                  <a:lnTo>
                    <a:pt x="1479149" y="0"/>
                  </a:lnTo>
                  <a:lnTo>
                    <a:pt x="1479149" y="1423016"/>
                  </a:lnTo>
                  <a:lnTo>
                    <a:pt x="0" y="1423016"/>
                  </a:lnTo>
                  <a:close/>
                </a:path>
              </a:pathLst>
            </a:custGeom>
            <a:solidFill>
              <a:srgbClr val="E1D2F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479149" cy="14611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80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-2187239">
            <a:off x="1299386" y="1287447"/>
            <a:ext cx="1313410" cy="1343642"/>
          </a:xfrm>
          <a:custGeom>
            <a:avLst/>
            <a:gdLst/>
            <a:ahLst/>
            <a:cxnLst/>
            <a:rect l="l" t="t" r="r" b="b"/>
            <a:pathLst>
              <a:path w="1313410" h="1343642">
                <a:moveTo>
                  <a:pt x="0" y="0"/>
                </a:moveTo>
                <a:lnTo>
                  <a:pt x="1313410" y="0"/>
                </a:lnTo>
                <a:lnTo>
                  <a:pt x="1313410" y="1343642"/>
                </a:lnTo>
                <a:lnTo>
                  <a:pt x="0" y="134364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6" name="Group 6"/>
          <p:cNvGrpSpPr/>
          <p:nvPr/>
        </p:nvGrpSpPr>
        <p:grpSpPr>
          <a:xfrm>
            <a:off x="2746181" y="2110716"/>
            <a:ext cx="6549446" cy="1228199"/>
            <a:chOff x="0" y="0"/>
            <a:chExt cx="3648737" cy="684237"/>
          </a:xfrm>
        </p:grpSpPr>
        <p:sp>
          <p:nvSpPr>
            <p:cNvPr id="7" name="Freeform 7"/>
            <p:cNvSpPr/>
            <p:nvPr/>
          </p:nvSpPr>
          <p:spPr>
            <a:xfrm>
              <a:off x="-25400" y="-100330"/>
              <a:ext cx="3718587" cy="808697"/>
            </a:xfrm>
            <a:custGeom>
              <a:avLst/>
              <a:gdLst/>
              <a:ahLst/>
              <a:cxnLst/>
              <a:rect l="l" t="t" r="r" b="b"/>
              <a:pathLst>
                <a:path w="3718587" h="808697">
                  <a:moveTo>
                    <a:pt x="75919" y="293913"/>
                  </a:moveTo>
                  <a:cubicBezTo>
                    <a:pt x="708670" y="287826"/>
                    <a:pt x="876646" y="265911"/>
                    <a:pt x="1107770" y="251300"/>
                  </a:cubicBezTo>
                  <a:cubicBezTo>
                    <a:pt x="1448774" y="230603"/>
                    <a:pt x="1957753" y="206253"/>
                    <a:pt x="2378324" y="189208"/>
                  </a:cubicBezTo>
                  <a:cubicBezTo>
                    <a:pt x="2792580" y="172163"/>
                    <a:pt x="3455642" y="0"/>
                    <a:pt x="3614777" y="149030"/>
                  </a:cubicBezTo>
                  <a:cubicBezTo>
                    <a:pt x="3710967" y="236690"/>
                    <a:pt x="3718587" y="491149"/>
                    <a:pt x="3623618" y="587332"/>
                  </a:cubicBezTo>
                  <a:cubicBezTo>
                    <a:pt x="3460694" y="752912"/>
                    <a:pt x="2743324" y="610464"/>
                    <a:pt x="2262130" y="632379"/>
                  </a:cubicBezTo>
                  <a:cubicBezTo>
                    <a:pt x="1719050" y="656729"/>
                    <a:pt x="917061" y="718822"/>
                    <a:pt x="526801" y="732215"/>
                  </a:cubicBezTo>
                  <a:cubicBezTo>
                    <a:pt x="327251" y="738302"/>
                    <a:pt x="151698" y="808697"/>
                    <a:pt x="75919" y="735867"/>
                  </a:cubicBezTo>
                  <a:cubicBezTo>
                    <a:pt x="0" y="662817"/>
                    <a:pt x="75919" y="293913"/>
                    <a:pt x="75919" y="293913"/>
                  </a:cubicBezTo>
                </a:path>
              </a:pathLst>
            </a:custGeom>
            <a:solidFill>
              <a:srgbClr val="0690CF">
                <a:alpha val="49804"/>
              </a:srgbClr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8" name="Freeform 8"/>
          <p:cNvSpPr/>
          <p:nvPr/>
        </p:nvSpPr>
        <p:spPr>
          <a:xfrm>
            <a:off x="1470444" y="4607074"/>
            <a:ext cx="5572446" cy="3728473"/>
          </a:xfrm>
          <a:custGeom>
            <a:avLst/>
            <a:gdLst/>
            <a:ahLst/>
            <a:cxnLst/>
            <a:rect l="l" t="t" r="r" b="b"/>
            <a:pathLst>
              <a:path w="5572446" h="3728473">
                <a:moveTo>
                  <a:pt x="0" y="0"/>
                </a:moveTo>
                <a:lnTo>
                  <a:pt x="5572446" y="0"/>
                </a:lnTo>
                <a:lnTo>
                  <a:pt x="5572446" y="3728473"/>
                </a:lnTo>
                <a:lnTo>
                  <a:pt x="0" y="37284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Freeform 9"/>
          <p:cNvSpPr/>
          <p:nvPr/>
        </p:nvSpPr>
        <p:spPr>
          <a:xfrm>
            <a:off x="12735035" y="-866554"/>
            <a:ext cx="6530261" cy="5651644"/>
          </a:xfrm>
          <a:custGeom>
            <a:avLst/>
            <a:gdLst/>
            <a:ahLst/>
            <a:cxnLst/>
            <a:rect l="l" t="t" r="r" b="b"/>
            <a:pathLst>
              <a:path w="6530261" h="5651644">
                <a:moveTo>
                  <a:pt x="0" y="0"/>
                </a:moveTo>
                <a:lnTo>
                  <a:pt x="6530261" y="0"/>
                </a:lnTo>
                <a:lnTo>
                  <a:pt x="6530261" y="5651644"/>
                </a:lnTo>
                <a:lnTo>
                  <a:pt x="0" y="565164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" name="TextBox 10"/>
          <p:cNvSpPr txBox="1"/>
          <p:nvPr/>
        </p:nvSpPr>
        <p:spPr>
          <a:xfrm>
            <a:off x="2746181" y="1019175"/>
            <a:ext cx="6281999" cy="1190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360"/>
              </a:lnSpc>
              <a:spcBef>
                <a:spcPct val="0"/>
              </a:spcBef>
            </a:pPr>
            <a:r>
              <a:rPr lang="en-US" sz="7800">
                <a:solidFill>
                  <a:srgbClr val="000000"/>
                </a:solidFill>
                <a:latin typeface="Georgia Pro Bold"/>
              </a:rPr>
              <a:t>Što je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746181" y="2230182"/>
            <a:ext cx="6792797" cy="11087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704"/>
              </a:lnSpc>
              <a:spcBef>
                <a:spcPct val="0"/>
              </a:spcBef>
            </a:pPr>
            <a:r>
              <a:rPr lang="en-US" sz="7253">
                <a:solidFill>
                  <a:srgbClr val="000000"/>
                </a:solidFill>
                <a:latin typeface="Linotype Feltpen Medium"/>
              </a:rPr>
              <a:t>kreativnost?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7655016" y="4511824"/>
            <a:ext cx="10160038" cy="2434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497"/>
              </a:lnSpc>
              <a:spcBef>
                <a:spcPct val="0"/>
              </a:spcBef>
            </a:pPr>
            <a:r>
              <a:rPr lang="en-US" sz="4641">
                <a:solidFill>
                  <a:srgbClr val="000000"/>
                </a:solidFill>
                <a:latin typeface="Georgia Pro"/>
              </a:rPr>
              <a:t>Kreativnost je namjerni mentalni proces koji proizvodi novi i vrijedni proizvod (Hochstetter, 2022).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300112" y="6152853"/>
            <a:ext cx="7890428" cy="1118530"/>
            <a:chOff x="0" y="0"/>
            <a:chExt cx="4300292" cy="609600"/>
          </a:xfrm>
        </p:grpSpPr>
        <p:sp>
          <p:nvSpPr>
            <p:cNvPr id="3" name="Freeform 3"/>
            <p:cNvSpPr/>
            <p:nvPr/>
          </p:nvSpPr>
          <p:spPr>
            <a:xfrm>
              <a:off x="-46990" y="26670"/>
              <a:ext cx="4377762" cy="735330"/>
            </a:xfrm>
            <a:custGeom>
              <a:avLst/>
              <a:gdLst/>
              <a:ahLst/>
              <a:cxnLst/>
              <a:rect l="l" t="t" r="r" b="b"/>
              <a:pathLst>
                <a:path w="4377762" h="735330">
                  <a:moveTo>
                    <a:pt x="97896" y="71120"/>
                  </a:moveTo>
                  <a:cubicBezTo>
                    <a:pt x="3470424" y="55880"/>
                    <a:pt x="3896763" y="22860"/>
                    <a:pt x="4085115" y="24130"/>
                  </a:cubicBezTo>
                  <a:cubicBezTo>
                    <a:pt x="4155111" y="24130"/>
                    <a:pt x="4192018" y="0"/>
                    <a:pt x="4227653" y="31750"/>
                  </a:cubicBezTo>
                  <a:cubicBezTo>
                    <a:pt x="4290012" y="88900"/>
                    <a:pt x="4377762" y="387350"/>
                    <a:pt x="4296376" y="483870"/>
                  </a:cubicBezTo>
                  <a:cubicBezTo>
                    <a:pt x="4161475" y="645160"/>
                    <a:pt x="3436063" y="516890"/>
                    <a:pt x="3031359" y="521970"/>
                  </a:cubicBezTo>
                  <a:cubicBezTo>
                    <a:pt x="2657199" y="527050"/>
                    <a:pt x="2359399" y="515620"/>
                    <a:pt x="1952150" y="515620"/>
                  </a:cubicBezTo>
                  <a:cubicBezTo>
                    <a:pt x="1418909" y="516890"/>
                    <a:pt x="312974" y="735330"/>
                    <a:pt x="104259" y="532130"/>
                  </a:cubicBezTo>
                  <a:cubicBezTo>
                    <a:pt x="0" y="430530"/>
                    <a:pt x="97896" y="71120"/>
                    <a:pt x="97896" y="71120"/>
                  </a:cubicBezTo>
                </a:path>
              </a:pathLst>
            </a:custGeom>
            <a:solidFill>
              <a:srgbClr val="FCC398">
                <a:alpha val="49804"/>
              </a:srgbClr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7076520" y="9258300"/>
            <a:ext cx="6152247" cy="243100"/>
            <a:chOff x="0" y="0"/>
            <a:chExt cx="4917497" cy="194310"/>
          </a:xfrm>
        </p:grpSpPr>
        <p:sp>
          <p:nvSpPr>
            <p:cNvPr id="5" name="Freeform 5"/>
            <p:cNvSpPr/>
            <p:nvPr/>
          </p:nvSpPr>
          <p:spPr>
            <a:xfrm>
              <a:off x="87974" y="41910"/>
              <a:ext cx="4743806" cy="116840"/>
            </a:xfrm>
            <a:custGeom>
              <a:avLst/>
              <a:gdLst/>
              <a:ahLst/>
              <a:cxnLst/>
              <a:rect l="l" t="t" r="r" b="b"/>
              <a:pathLst>
                <a:path w="4743806" h="116840">
                  <a:moveTo>
                    <a:pt x="58649" y="31750"/>
                  </a:moveTo>
                  <a:cubicBezTo>
                    <a:pt x="2729436" y="34290"/>
                    <a:pt x="2939219" y="19050"/>
                    <a:pt x="3241487" y="13970"/>
                  </a:cubicBezTo>
                  <a:cubicBezTo>
                    <a:pt x="3566313" y="8890"/>
                    <a:pt x="3981368" y="5080"/>
                    <a:pt x="4249800" y="8890"/>
                  </a:cubicBezTo>
                  <a:cubicBezTo>
                    <a:pt x="4430258" y="11430"/>
                    <a:pt x="4635530" y="0"/>
                    <a:pt x="4700946" y="25400"/>
                  </a:cubicBezTo>
                  <a:cubicBezTo>
                    <a:pt x="4730271" y="36830"/>
                    <a:pt x="4741549" y="57150"/>
                    <a:pt x="4739293" y="69850"/>
                  </a:cubicBezTo>
                  <a:cubicBezTo>
                    <a:pt x="4737038" y="81280"/>
                    <a:pt x="4714481" y="95250"/>
                    <a:pt x="4694179" y="99060"/>
                  </a:cubicBezTo>
                  <a:cubicBezTo>
                    <a:pt x="4671622" y="102870"/>
                    <a:pt x="4626507" y="96520"/>
                    <a:pt x="4610717" y="86360"/>
                  </a:cubicBezTo>
                  <a:cubicBezTo>
                    <a:pt x="4597183" y="77470"/>
                    <a:pt x="4590415" y="58420"/>
                    <a:pt x="4599438" y="48260"/>
                  </a:cubicBezTo>
                  <a:cubicBezTo>
                    <a:pt x="4608461" y="36830"/>
                    <a:pt x="4649064" y="21590"/>
                    <a:pt x="4671622" y="21590"/>
                  </a:cubicBezTo>
                  <a:cubicBezTo>
                    <a:pt x="4691923" y="21590"/>
                    <a:pt x="4718992" y="31750"/>
                    <a:pt x="4730271" y="40640"/>
                  </a:cubicBezTo>
                  <a:cubicBezTo>
                    <a:pt x="4739293" y="48260"/>
                    <a:pt x="4743805" y="57150"/>
                    <a:pt x="4739293" y="66040"/>
                  </a:cubicBezTo>
                  <a:cubicBezTo>
                    <a:pt x="4732526" y="77470"/>
                    <a:pt x="4714481" y="95250"/>
                    <a:pt x="4680645" y="101600"/>
                  </a:cubicBezTo>
                  <a:cubicBezTo>
                    <a:pt x="4606205" y="116840"/>
                    <a:pt x="4400934" y="78740"/>
                    <a:pt x="4245288" y="72390"/>
                  </a:cubicBezTo>
                  <a:cubicBezTo>
                    <a:pt x="4067086" y="64770"/>
                    <a:pt x="3943020" y="64770"/>
                    <a:pt x="3670076" y="64770"/>
                  </a:cubicBezTo>
                  <a:cubicBezTo>
                    <a:pt x="3009147" y="63500"/>
                    <a:pt x="730857" y="100330"/>
                    <a:pt x="261665" y="96520"/>
                  </a:cubicBezTo>
                  <a:cubicBezTo>
                    <a:pt x="139855" y="95250"/>
                    <a:pt x="69927" y="104140"/>
                    <a:pt x="31580" y="90170"/>
                  </a:cubicBezTo>
                  <a:cubicBezTo>
                    <a:pt x="11278" y="82550"/>
                    <a:pt x="0" y="67310"/>
                    <a:pt x="2255" y="58420"/>
                  </a:cubicBezTo>
                  <a:cubicBezTo>
                    <a:pt x="6767" y="48260"/>
                    <a:pt x="58649" y="31750"/>
                    <a:pt x="58649" y="31750"/>
                  </a:cubicBezTo>
                </a:path>
              </a:pathLst>
            </a:custGeom>
            <a:solidFill>
              <a:srgbClr val="121212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7789333" y="3770886"/>
            <a:ext cx="4726620" cy="1752046"/>
            <a:chOff x="0" y="0"/>
            <a:chExt cx="1644561" cy="609600"/>
          </a:xfrm>
        </p:grpSpPr>
        <p:sp>
          <p:nvSpPr>
            <p:cNvPr id="7" name="Freeform 7"/>
            <p:cNvSpPr/>
            <p:nvPr/>
          </p:nvSpPr>
          <p:spPr>
            <a:xfrm>
              <a:off x="-46990" y="26670"/>
              <a:ext cx="1722032" cy="735330"/>
            </a:xfrm>
            <a:custGeom>
              <a:avLst/>
              <a:gdLst/>
              <a:ahLst/>
              <a:cxnLst/>
              <a:rect l="l" t="t" r="r" b="b"/>
              <a:pathLst>
                <a:path w="1722032" h="735330">
                  <a:moveTo>
                    <a:pt x="66458" y="71120"/>
                  </a:moveTo>
                  <a:cubicBezTo>
                    <a:pt x="1356215" y="55880"/>
                    <a:pt x="1519259" y="22860"/>
                    <a:pt x="1591291" y="24130"/>
                  </a:cubicBezTo>
                  <a:cubicBezTo>
                    <a:pt x="1618060" y="24130"/>
                    <a:pt x="1632174" y="0"/>
                    <a:pt x="1645802" y="31750"/>
                  </a:cubicBezTo>
                  <a:cubicBezTo>
                    <a:pt x="1669650" y="88900"/>
                    <a:pt x="1722031" y="387350"/>
                    <a:pt x="1672083" y="483870"/>
                  </a:cubicBezTo>
                  <a:cubicBezTo>
                    <a:pt x="1620493" y="645160"/>
                    <a:pt x="1343074" y="516890"/>
                    <a:pt x="1188303" y="521970"/>
                  </a:cubicBezTo>
                  <a:cubicBezTo>
                    <a:pt x="1045213" y="527050"/>
                    <a:pt x="931325" y="515620"/>
                    <a:pt x="775581" y="515620"/>
                  </a:cubicBezTo>
                  <a:cubicBezTo>
                    <a:pt x="571653" y="516890"/>
                    <a:pt x="148710" y="735330"/>
                    <a:pt x="68891" y="532130"/>
                  </a:cubicBezTo>
                  <a:cubicBezTo>
                    <a:pt x="0" y="430530"/>
                    <a:pt x="66458" y="71120"/>
                    <a:pt x="66458" y="71120"/>
                  </a:cubicBezTo>
                </a:path>
              </a:pathLst>
            </a:custGeom>
            <a:solidFill>
              <a:srgbClr val="E8529A">
                <a:alpha val="49804"/>
              </a:srgbClr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8" name="Freeform 8"/>
          <p:cNvSpPr/>
          <p:nvPr/>
        </p:nvSpPr>
        <p:spPr>
          <a:xfrm>
            <a:off x="5080000" y="8033978"/>
            <a:ext cx="2440225" cy="1872873"/>
          </a:xfrm>
          <a:custGeom>
            <a:avLst/>
            <a:gdLst/>
            <a:ahLst/>
            <a:cxnLst/>
            <a:rect l="l" t="t" r="r" b="b"/>
            <a:pathLst>
              <a:path w="2440225" h="1872873">
                <a:moveTo>
                  <a:pt x="0" y="0"/>
                </a:moveTo>
                <a:lnTo>
                  <a:pt x="2440225" y="0"/>
                </a:lnTo>
                <a:lnTo>
                  <a:pt x="2440225" y="1872873"/>
                </a:lnTo>
                <a:lnTo>
                  <a:pt x="0" y="187287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Freeform 9"/>
          <p:cNvSpPr/>
          <p:nvPr/>
        </p:nvSpPr>
        <p:spPr>
          <a:xfrm>
            <a:off x="1763149" y="1316586"/>
            <a:ext cx="3739826" cy="7941714"/>
          </a:xfrm>
          <a:custGeom>
            <a:avLst/>
            <a:gdLst/>
            <a:ahLst/>
            <a:cxnLst/>
            <a:rect l="l" t="t" r="r" b="b"/>
            <a:pathLst>
              <a:path w="3739826" h="7941714">
                <a:moveTo>
                  <a:pt x="0" y="0"/>
                </a:moveTo>
                <a:lnTo>
                  <a:pt x="3739826" y="0"/>
                </a:lnTo>
                <a:lnTo>
                  <a:pt x="3739826" y="7941714"/>
                </a:lnTo>
                <a:lnTo>
                  <a:pt x="0" y="794171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" name="TextBox 10"/>
          <p:cNvSpPr txBox="1"/>
          <p:nvPr/>
        </p:nvSpPr>
        <p:spPr>
          <a:xfrm>
            <a:off x="6762531" y="1978028"/>
            <a:ext cx="10801973" cy="16595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3000"/>
              </a:lnSpc>
              <a:spcBef>
                <a:spcPct val="0"/>
              </a:spcBef>
            </a:pPr>
            <a:r>
              <a:rPr lang="en-US" sz="10833" spc="-162">
                <a:solidFill>
                  <a:srgbClr val="000000"/>
                </a:solidFill>
                <a:latin typeface="Georgia Pro Bold"/>
              </a:rPr>
              <a:t>KONCEPT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502975" y="4176654"/>
            <a:ext cx="9299337" cy="3228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08"/>
              </a:lnSpc>
            </a:pPr>
            <a:r>
              <a:rPr lang="en-US" sz="7090">
                <a:solidFill>
                  <a:srgbClr val="000000"/>
                </a:solidFill>
                <a:latin typeface="Linotype Feltpen Medium"/>
              </a:rPr>
              <a:t>KREATIVNOST </a:t>
            </a:r>
          </a:p>
          <a:p>
            <a:pPr algn="ctr">
              <a:lnSpc>
                <a:spcPts val="8508"/>
              </a:lnSpc>
            </a:pPr>
            <a:r>
              <a:rPr lang="en-US" sz="7090">
                <a:solidFill>
                  <a:srgbClr val="000000"/>
                </a:solidFill>
                <a:latin typeface="Linotype Feltpen Medium"/>
              </a:rPr>
              <a:t>KAO </a:t>
            </a:r>
          </a:p>
          <a:p>
            <a:pPr marL="0" lvl="0" indent="0" algn="ctr">
              <a:lnSpc>
                <a:spcPts val="8508"/>
              </a:lnSpc>
              <a:spcBef>
                <a:spcPct val="0"/>
              </a:spcBef>
            </a:pPr>
            <a:r>
              <a:rPr lang="en-US" sz="7090">
                <a:solidFill>
                  <a:srgbClr val="000000"/>
                </a:solidFill>
                <a:latin typeface="Linotype Feltpen Medium"/>
              </a:rPr>
              <a:t>KRITIČKO MIŠLJENJE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6300112" y="7748529"/>
            <a:ext cx="8286248" cy="13723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35"/>
              </a:lnSpc>
              <a:spcBef>
                <a:spcPct val="0"/>
              </a:spcBef>
            </a:pPr>
            <a:r>
              <a:rPr lang="en-US" sz="2596">
                <a:solidFill>
                  <a:srgbClr val="000000"/>
                </a:solidFill>
                <a:latin typeface="Georgia Pro Bold"/>
              </a:rPr>
              <a:t>Koncept kreativnosti kao kritičkog mišljenja promovira kreativno razmišljanje kao ključni element u procesu kritičkog razmišljanja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457496" y="-788729"/>
            <a:ext cx="12405802" cy="11864458"/>
          </a:xfrm>
          <a:custGeom>
            <a:avLst/>
            <a:gdLst/>
            <a:ahLst/>
            <a:cxnLst/>
            <a:rect l="l" t="t" r="r" b="b"/>
            <a:pathLst>
              <a:path w="12405802" h="11864458">
                <a:moveTo>
                  <a:pt x="0" y="0"/>
                </a:moveTo>
                <a:lnTo>
                  <a:pt x="12405801" y="0"/>
                </a:lnTo>
                <a:lnTo>
                  <a:pt x="12405801" y="11864458"/>
                </a:lnTo>
                <a:lnTo>
                  <a:pt x="0" y="1186445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8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3" name="Group 3"/>
          <p:cNvGrpSpPr/>
          <p:nvPr/>
        </p:nvGrpSpPr>
        <p:grpSpPr>
          <a:xfrm>
            <a:off x="0" y="3086100"/>
            <a:ext cx="9144000" cy="7200900"/>
            <a:chOff x="0" y="0"/>
            <a:chExt cx="2408296" cy="18965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408296" cy="1896533"/>
            </a:xfrm>
            <a:custGeom>
              <a:avLst/>
              <a:gdLst/>
              <a:ahLst/>
              <a:cxnLst/>
              <a:rect l="l" t="t" r="r" b="b"/>
              <a:pathLst>
                <a:path w="2408296" h="1896533">
                  <a:moveTo>
                    <a:pt x="0" y="0"/>
                  </a:moveTo>
                  <a:lnTo>
                    <a:pt x="2408296" y="0"/>
                  </a:lnTo>
                  <a:lnTo>
                    <a:pt x="2408296" y="1896533"/>
                  </a:lnTo>
                  <a:lnTo>
                    <a:pt x="0" y="1896533"/>
                  </a:lnTo>
                  <a:close/>
                </a:path>
              </a:pathLst>
            </a:custGeom>
            <a:solidFill>
              <a:srgbClr val="FFDAE9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2408296" cy="19346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9144000" y="3086100"/>
            <a:ext cx="9144000" cy="7200900"/>
            <a:chOff x="0" y="0"/>
            <a:chExt cx="2408296" cy="189653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408296" cy="1896533"/>
            </a:xfrm>
            <a:custGeom>
              <a:avLst/>
              <a:gdLst/>
              <a:ahLst/>
              <a:cxnLst/>
              <a:rect l="l" t="t" r="r" b="b"/>
              <a:pathLst>
                <a:path w="2408296" h="1896533">
                  <a:moveTo>
                    <a:pt x="0" y="0"/>
                  </a:moveTo>
                  <a:lnTo>
                    <a:pt x="2408296" y="0"/>
                  </a:lnTo>
                  <a:lnTo>
                    <a:pt x="2408296" y="1896533"/>
                  </a:lnTo>
                  <a:lnTo>
                    <a:pt x="0" y="1896533"/>
                  </a:lnTo>
                  <a:close/>
                </a:path>
              </a:pathLst>
            </a:custGeom>
            <a:solidFill>
              <a:srgbClr val="FFDAE9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2408296" cy="19346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4821307" y="550320"/>
            <a:ext cx="3681472" cy="1322662"/>
            <a:chOff x="0" y="0"/>
            <a:chExt cx="2104510" cy="756099"/>
          </a:xfrm>
        </p:grpSpPr>
        <p:sp>
          <p:nvSpPr>
            <p:cNvPr id="10" name="Freeform 10"/>
            <p:cNvSpPr/>
            <p:nvPr/>
          </p:nvSpPr>
          <p:spPr>
            <a:xfrm>
              <a:off x="-25400" y="-100330"/>
              <a:ext cx="2174360" cy="880559"/>
            </a:xfrm>
            <a:custGeom>
              <a:avLst/>
              <a:gdLst/>
              <a:ahLst/>
              <a:cxnLst/>
              <a:rect l="l" t="t" r="r" b="b"/>
              <a:pathLst>
                <a:path w="2174360" h="880559">
                  <a:moveTo>
                    <a:pt x="54538" y="314244"/>
                  </a:moveTo>
                  <a:cubicBezTo>
                    <a:pt x="419495" y="307517"/>
                    <a:pt x="516379" y="283300"/>
                    <a:pt x="649687" y="267156"/>
                  </a:cubicBezTo>
                  <a:cubicBezTo>
                    <a:pt x="846370" y="244285"/>
                    <a:pt x="1139938" y="217377"/>
                    <a:pt x="1382514" y="198542"/>
                  </a:cubicBezTo>
                  <a:cubicBezTo>
                    <a:pt x="1621447" y="179707"/>
                    <a:pt x="2003887" y="0"/>
                    <a:pt x="2095672" y="154145"/>
                  </a:cubicBezTo>
                  <a:cubicBezTo>
                    <a:pt x="2166739" y="251012"/>
                    <a:pt x="2174360" y="532194"/>
                    <a:pt x="2100771" y="638478"/>
                  </a:cubicBezTo>
                  <a:cubicBezTo>
                    <a:pt x="2006801" y="821449"/>
                    <a:pt x="1593038" y="664041"/>
                    <a:pt x="1315496" y="688257"/>
                  </a:cubicBezTo>
                  <a:cubicBezTo>
                    <a:pt x="1002260" y="715165"/>
                    <a:pt x="539690" y="783779"/>
                    <a:pt x="314597" y="798578"/>
                  </a:cubicBezTo>
                  <a:cubicBezTo>
                    <a:pt x="199501" y="805305"/>
                    <a:pt x="98246" y="880559"/>
                    <a:pt x="54538" y="802614"/>
                  </a:cubicBezTo>
                  <a:cubicBezTo>
                    <a:pt x="0" y="721891"/>
                    <a:pt x="54538" y="314244"/>
                    <a:pt x="54538" y="314244"/>
                  </a:cubicBezTo>
                </a:path>
              </a:pathLst>
            </a:custGeom>
            <a:solidFill>
              <a:srgbClr val="FFF234">
                <a:alpha val="49804"/>
              </a:srgbClr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452412" y="3686050"/>
            <a:ext cx="4010167" cy="653835"/>
            <a:chOff x="0" y="0"/>
            <a:chExt cx="5346890" cy="871780"/>
          </a:xfrm>
        </p:grpSpPr>
        <p:sp>
          <p:nvSpPr>
            <p:cNvPr id="12" name="TextBox 12"/>
            <p:cNvSpPr txBox="1"/>
            <p:nvPr/>
          </p:nvSpPr>
          <p:spPr>
            <a:xfrm>
              <a:off x="0" y="-9525"/>
              <a:ext cx="5301138" cy="79995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698"/>
                </a:lnSpc>
                <a:spcBef>
                  <a:spcPct val="0"/>
                </a:spcBef>
              </a:pPr>
              <a:r>
                <a:rPr lang="en-US" sz="3915" spc="-58">
                  <a:solidFill>
                    <a:srgbClr val="000000"/>
                  </a:solidFill>
                  <a:latin typeface="Georgia Pro Bold"/>
                </a:rPr>
                <a:t>popis značajki</a:t>
              </a:r>
            </a:p>
          </p:txBody>
        </p:sp>
        <p:grpSp>
          <p:nvGrpSpPr>
            <p:cNvPr id="13" name="Group 13"/>
            <p:cNvGrpSpPr/>
            <p:nvPr/>
          </p:nvGrpSpPr>
          <p:grpSpPr>
            <a:xfrm>
              <a:off x="0" y="709089"/>
              <a:ext cx="5346890" cy="162691"/>
              <a:chOff x="0" y="0"/>
              <a:chExt cx="6386053" cy="19431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114246" y="41910"/>
                <a:ext cx="6160491" cy="116840"/>
              </a:xfrm>
              <a:custGeom>
                <a:avLst/>
                <a:gdLst/>
                <a:ahLst/>
                <a:cxnLst/>
                <a:rect l="l" t="t" r="r" b="b"/>
                <a:pathLst>
                  <a:path w="6160491" h="116840">
                    <a:moveTo>
                      <a:pt x="76164" y="31750"/>
                    </a:moveTo>
                    <a:cubicBezTo>
                      <a:pt x="3544552" y="34290"/>
                      <a:pt x="3816985" y="19050"/>
                      <a:pt x="4209522" y="13970"/>
                    </a:cubicBezTo>
                    <a:cubicBezTo>
                      <a:pt x="4631353" y="8890"/>
                      <a:pt x="5170360" y="5080"/>
                      <a:pt x="5518956" y="8890"/>
                    </a:cubicBezTo>
                    <a:cubicBezTo>
                      <a:pt x="5753307" y="11430"/>
                      <a:pt x="6019881" y="0"/>
                      <a:pt x="6104833" y="25400"/>
                    </a:cubicBezTo>
                    <a:cubicBezTo>
                      <a:pt x="6142915" y="36830"/>
                      <a:pt x="6157561" y="57150"/>
                      <a:pt x="6154632" y="69850"/>
                    </a:cubicBezTo>
                    <a:cubicBezTo>
                      <a:pt x="6151703" y="81280"/>
                      <a:pt x="6122409" y="95250"/>
                      <a:pt x="6096044" y="99060"/>
                    </a:cubicBezTo>
                    <a:cubicBezTo>
                      <a:pt x="6066751" y="102870"/>
                      <a:pt x="6008163" y="96520"/>
                      <a:pt x="5987658" y="86360"/>
                    </a:cubicBezTo>
                    <a:cubicBezTo>
                      <a:pt x="5970081" y="77470"/>
                      <a:pt x="5961293" y="58420"/>
                      <a:pt x="5973010" y="48260"/>
                    </a:cubicBezTo>
                    <a:cubicBezTo>
                      <a:pt x="5984728" y="36830"/>
                      <a:pt x="6037457" y="21590"/>
                      <a:pt x="6066751" y="21590"/>
                    </a:cubicBezTo>
                    <a:cubicBezTo>
                      <a:pt x="6093115" y="21590"/>
                      <a:pt x="6128268" y="31750"/>
                      <a:pt x="6142915" y="40640"/>
                    </a:cubicBezTo>
                    <a:cubicBezTo>
                      <a:pt x="6154632" y="48260"/>
                      <a:pt x="6160491" y="57150"/>
                      <a:pt x="6154632" y="66040"/>
                    </a:cubicBezTo>
                    <a:cubicBezTo>
                      <a:pt x="6145844" y="77470"/>
                      <a:pt x="6122409" y="95250"/>
                      <a:pt x="6078468" y="101600"/>
                    </a:cubicBezTo>
                    <a:cubicBezTo>
                      <a:pt x="5981799" y="116840"/>
                      <a:pt x="5715225" y="78740"/>
                      <a:pt x="5513097" y="72390"/>
                    </a:cubicBezTo>
                    <a:cubicBezTo>
                      <a:pt x="5281677" y="64770"/>
                      <a:pt x="5120560" y="64770"/>
                      <a:pt x="4766105" y="64770"/>
                    </a:cubicBezTo>
                    <a:cubicBezTo>
                      <a:pt x="3907796" y="63500"/>
                      <a:pt x="949120" y="100330"/>
                      <a:pt x="339808" y="96520"/>
                    </a:cubicBezTo>
                    <a:cubicBezTo>
                      <a:pt x="181622" y="95250"/>
                      <a:pt x="90811" y="104140"/>
                      <a:pt x="41011" y="90170"/>
                    </a:cubicBezTo>
                    <a:cubicBezTo>
                      <a:pt x="14647" y="82550"/>
                      <a:pt x="0" y="67310"/>
                      <a:pt x="2929" y="58420"/>
                    </a:cubicBezTo>
                    <a:cubicBezTo>
                      <a:pt x="8788" y="48260"/>
                      <a:pt x="76164" y="31750"/>
                      <a:pt x="76164" y="31750"/>
                    </a:cubicBezTo>
                  </a:path>
                </a:pathLst>
              </a:custGeom>
              <a:solidFill>
                <a:srgbClr val="121212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GB"/>
              </a:p>
            </p:txBody>
          </p:sp>
        </p:grpSp>
      </p:grpSp>
      <p:grpSp>
        <p:nvGrpSpPr>
          <p:cNvPr id="15" name="Group 15"/>
          <p:cNvGrpSpPr/>
          <p:nvPr/>
        </p:nvGrpSpPr>
        <p:grpSpPr>
          <a:xfrm>
            <a:off x="57459" y="4687363"/>
            <a:ext cx="4189193" cy="3998373"/>
            <a:chOff x="0" y="0"/>
            <a:chExt cx="5585590" cy="5331165"/>
          </a:xfrm>
        </p:grpSpPr>
        <p:grpSp>
          <p:nvGrpSpPr>
            <p:cNvPr id="16" name="Group 16"/>
            <p:cNvGrpSpPr/>
            <p:nvPr/>
          </p:nvGrpSpPr>
          <p:grpSpPr>
            <a:xfrm>
              <a:off x="0" y="380912"/>
              <a:ext cx="5585590" cy="4950252"/>
              <a:chOff x="0" y="0"/>
              <a:chExt cx="1892935" cy="1677621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-10795" y="-1905"/>
                <a:ext cx="1903603" cy="1679399"/>
              </a:xfrm>
              <a:custGeom>
                <a:avLst/>
                <a:gdLst/>
                <a:ahLst/>
                <a:cxnLst/>
                <a:rect l="l" t="t" r="r" b="b"/>
                <a:pathLst>
                  <a:path w="1903603" h="1679399">
                    <a:moveTo>
                      <a:pt x="1887474" y="186309"/>
                    </a:moveTo>
                    <a:cubicBezTo>
                      <a:pt x="1887093" y="125349"/>
                      <a:pt x="1896491" y="8509"/>
                      <a:pt x="1896491" y="8509"/>
                    </a:cubicBezTo>
                    <a:lnTo>
                      <a:pt x="1751584" y="6223"/>
                    </a:lnTo>
                    <a:lnTo>
                      <a:pt x="1546098" y="16002"/>
                    </a:lnTo>
                    <a:cubicBezTo>
                      <a:pt x="1546098" y="16002"/>
                      <a:pt x="1212469" y="0"/>
                      <a:pt x="1180592" y="14986"/>
                    </a:cubicBezTo>
                    <a:cubicBezTo>
                      <a:pt x="1148588" y="29972"/>
                      <a:pt x="1082675" y="6223"/>
                      <a:pt x="1082675" y="6223"/>
                    </a:cubicBezTo>
                    <a:lnTo>
                      <a:pt x="931164" y="4318"/>
                    </a:lnTo>
                    <a:lnTo>
                      <a:pt x="640207" y="3556"/>
                    </a:lnTo>
                    <a:lnTo>
                      <a:pt x="413258" y="11430"/>
                    </a:lnTo>
                    <a:lnTo>
                      <a:pt x="149479" y="10668"/>
                    </a:lnTo>
                    <a:lnTo>
                      <a:pt x="49403" y="1905"/>
                    </a:lnTo>
                    <a:cubicBezTo>
                      <a:pt x="33528" y="1905"/>
                      <a:pt x="20701" y="14605"/>
                      <a:pt x="20701" y="30480"/>
                    </a:cubicBezTo>
                    <a:lnTo>
                      <a:pt x="36957" y="275590"/>
                    </a:lnTo>
                    <a:lnTo>
                      <a:pt x="19177" y="546989"/>
                    </a:lnTo>
                    <a:lnTo>
                      <a:pt x="17018" y="1033731"/>
                    </a:lnTo>
                    <a:lnTo>
                      <a:pt x="25019" y="1212547"/>
                    </a:lnTo>
                    <a:cubicBezTo>
                      <a:pt x="25019" y="1212547"/>
                      <a:pt x="0" y="1253695"/>
                      <a:pt x="16002" y="1413715"/>
                    </a:cubicBezTo>
                    <a:cubicBezTo>
                      <a:pt x="32004" y="1573735"/>
                      <a:pt x="49276" y="1668985"/>
                      <a:pt x="49276" y="1668985"/>
                    </a:cubicBezTo>
                    <a:lnTo>
                      <a:pt x="132842" y="1669239"/>
                    </a:lnTo>
                    <a:lnTo>
                      <a:pt x="305562" y="1652729"/>
                    </a:lnTo>
                    <a:lnTo>
                      <a:pt x="532511" y="1670255"/>
                    </a:lnTo>
                    <a:lnTo>
                      <a:pt x="771144" y="1679399"/>
                    </a:lnTo>
                    <a:lnTo>
                      <a:pt x="906526" y="1654253"/>
                    </a:lnTo>
                    <a:lnTo>
                      <a:pt x="1008761" y="1671525"/>
                    </a:lnTo>
                    <a:lnTo>
                      <a:pt x="1147445" y="1673430"/>
                    </a:lnTo>
                    <a:lnTo>
                      <a:pt x="1390396" y="1674065"/>
                    </a:lnTo>
                    <a:lnTo>
                      <a:pt x="1627251" y="1664413"/>
                    </a:lnTo>
                    <a:lnTo>
                      <a:pt x="1813560" y="1675208"/>
                    </a:lnTo>
                    <a:lnTo>
                      <a:pt x="1891030" y="1675462"/>
                    </a:lnTo>
                    <a:lnTo>
                      <a:pt x="1891411" y="1527507"/>
                    </a:lnTo>
                    <a:lnTo>
                      <a:pt x="1891665" y="1413842"/>
                    </a:lnTo>
                    <a:lnTo>
                      <a:pt x="1883791" y="1208356"/>
                    </a:lnTo>
                    <a:lnTo>
                      <a:pt x="1892681" y="1040208"/>
                    </a:lnTo>
                    <a:lnTo>
                      <a:pt x="1894459" y="671576"/>
                    </a:lnTo>
                    <a:lnTo>
                      <a:pt x="1903603" y="424561"/>
                    </a:lnTo>
                    <a:cubicBezTo>
                      <a:pt x="1903603" y="424561"/>
                      <a:pt x="1887601" y="247015"/>
                      <a:pt x="1887220" y="186055"/>
                    </a:cubicBezTo>
                    <a:close/>
                  </a:path>
                </a:pathLst>
              </a:custGeom>
              <a:solidFill>
                <a:srgbClr val="E1D2FF"/>
              </a:solidFill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18" name="Freeform 18"/>
            <p:cNvSpPr/>
            <p:nvPr/>
          </p:nvSpPr>
          <p:spPr>
            <a:xfrm>
              <a:off x="1635328" y="0"/>
              <a:ext cx="2314935" cy="761824"/>
            </a:xfrm>
            <a:custGeom>
              <a:avLst/>
              <a:gdLst/>
              <a:ahLst/>
              <a:cxnLst/>
              <a:rect l="l" t="t" r="r" b="b"/>
              <a:pathLst>
                <a:path w="2314935" h="761824">
                  <a:moveTo>
                    <a:pt x="0" y="0"/>
                  </a:moveTo>
                  <a:lnTo>
                    <a:pt x="2314935" y="0"/>
                  </a:lnTo>
                  <a:lnTo>
                    <a:pt x="2314935" y="761824"/>
                  </a:lnTo>
                  <a:lnTo>
                    <a:pt x="0" y="7618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793812" y="1083625"/>
              <a:ext cx="4341800" cy="352558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239"/>
                </a:lnSpc>
                <a:spcBef>
                  <a:spcPct val="0"/>
                </a:spcBef>
              </a:pPr>
              <a:r>
                <a:rPr lang="en-US" sz="3028">
                  <a:solidFill>
                    <a:srgbClr val="000000"/>
                  </a:solidFill>
                  <a:latin typeface="Linotype Feltpen Medium"/>
                </a:rPr>
                <a:t>Popis značajki za objekt ili proces jednostavno je popis njegovih glavnih značajki.</a:t>
              </a:r>
            </a:p>
          </p:txBody>
        </p:sp>
      </p:grpSp>
      <p:sp>
        <p:nvSpPr>
          <p:cNvPr id="20" name="Freeform 20"/>
          <p:cNvSpPr/>
          <p:nvPr/>
        </p:nvSpPr>
        <p:spPr>
          <a:xfrm rot="232325">
            <a:off x="10048119" y="1447137"/>
            <a:ext cx="2960628" cy="1550293"/>
          </a:xfrm>
          <a:custGeom>
            <a:avLst/>
            <a:gdLst/>
            <a:ahLst/>
            <a:cxnLst/>
            <a:rect l="l" t="t" r="r" b="b"/>
            <a:pathLst>
              <a:path w="2960628" h="1550293">
                <a:moveTo>
                  <a:pt x="0" y="0"/>
                </a:moveTo>
                <a:lnTo>
                  <a:pt x="2960628" y="0"/>
                </a:lnTo>
                <a:lnTo>
                  <a:pt x="2960628" y="1550293"/>
                </a:lnTo>
                <a:lnTo>
                  <a:pt x="0" y="155029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21" name="Group 21"/>
          <p:cNvGrpSpPr/>
          <p:nvPr/>
        </p:nvGrpSpPr>
        <p:grpSpPr>
          <a:xfrm>
            <a:off x="4821307" y="3686050"/>
            <a:ext cx="4010167" cy="653835"/>
            <a:chOff x="0" y="0"/>
            <a:chExt cx="5346890" cy="871780"/>
          </a:xfrm>
        </p:grpSpPr>
        <p:sp>
          <p:nvSpPr>
            <p:cNvPr id="22" name="TextBox 22"/>
            <p:cNvSpPr txBox="1"/>
            <p:nvPr/>
          </p:nvSpPr>
          <p:spPr>
            <a:xfrm>
              <a:off x="0" y="-9525"/>
              <a:ext cx="5301138" cy="79995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698"/>
                </a:lnSpc>
                <a:spcBef>
                  <a:spcPct val="0"/>
                </a:spcBef>
              </a:pPr>
              <a:r>
                <a:rPr lang="en-US" sz="3915" spc="-58">
                  <a:solidFill>
                    <a:srgbClr val="000000"/>
                  </a:solidFill>
                  <a:latin typeface="Georgia Pro Bold"/>
                </a:rPr>
                <a:t>analogija</a:t>
              </a:r>
            </a:p>
          </p:txBody>
        </p:sp>
        <p:grpSp>
          <p:nvGrpSpPr>
            <p:cNvPr id="23" name="Group 23"/>
            <p:cNvGrpSpPr/>
            <p:nvPr/>
          </p:nvGrpSpPr>
          <p:grpSpPr>
            <a:xfrm>
              <a:off x="0" y="709089"/>
              <a:ext cx="5346890" cy="162691"/>
              <a:chOff x="0" y="0"/>
              <a:chExt cx="6386053" cy="194310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114246" y="41910"/>
                <a:ext cx="6160491" cy="116840"/>
              </a:xfrm>
              <a:custGeom>
                <a:avLst/>
                <a:gdLst/>
                <a:ahLst/>
                <a:cxnLst/>
                <a:rect l="l" t="t" r="r" b="b"/>
                <a:pathLst>
                  <a:path w="6160491" h="116840">
                    <a:moveTo>
                      <a:pt x="76164" y="31750"/>
                    </a:moveTo>
                    <a:cubicBezTo>
                      <a:pt x="3544552" y="34290"/>
                      <a:pt x="3816985" y="19050"/>
                      <a:pt x="4209522" y="13970"/>
                    </a:cubicBezTo>
                    <a:cubicBezTo>
                      <a:pt x="4631353" y="8890"/>
                      <a:pt x="5170360" y="5080"/>
                      <a:pt x="5518956" y="8890"/>
                    </a:cubicBezTo>
                    <a:cubicBezTo>
                      <a:pt x="5753307" y="11430"/>
                      <a:pt x="6019881" y="0"/>
                      <a:pt x="6104833" y="25400"/>
                    </a:cubicBezTo>
                    <a:cubicBezTo>
                      <a:pt x="6142915" y="36830"/>
                      <a:pt x="6157561" y="57150"/>
                      <a:pt x="6154632" y="69850"/>
                    </a:cubicBezTo>
                    <a:cubicBezTo>
                      <a:pt x="6151703" y="81280"/>
                      <a:pt x="6122409" y="95250"/>
                      <a:pt x="6096044" y="99060"/>
                    </a:cubicBezTo>
                    <a:cubicBezTo>
                      <a:pt x="6066751" y="102870"/>
                      <a:pt x="6008163" y="96520"/>
                      <a:pt x="5987658" y="86360"/>
                    </a:cubicBezTo>
                    <a:cubicBezTo>
                      <a:pt x="5970081" y="77470"/>
                      <a:pt x="5961293" y="58420"/>
                      <a:pt x="5973010" y="48260"/>
                    </a:cubicBezTo>
                    <a:cubicBezTo>
                      <a:pt x="5984728" y="36830"/>
                      <a:pt x="6037457" y="21590"/>
                      <a:pt x="6066751" y="21590"/>
                    </a:cubicBezTo>
                    <a:cubicBezTo>
                      <a:pt x="6093115" y="21590"/>
                      <a:pt x="6128268" y="31750"/>
                      <a:pt x="6142915" y="40640"/>
                    </a:cubicBezTo>
                    <a:cubicBezTo>
                      <a:pt x="6154632" y="48260"/>
                      <a:pt x="6160491" y="57150"/>
                      <a:pt x="6154632" y="66040"/>
                    </a:cubicBezTo>
                    <a:cubicBezTo>
                      <a:pt x="6145844" y="77470"/>
                      <a:pt x="6122409" y="95250"/>
                      <a:pt x="6078468" y="101600"/>
                    </a:cubicBezTo>
                    <a:cubicBezTo>
                      <a:pt x="5981799" y="116840"/>
                      <a:pt x="5715225" y="78740"/>
                      <a:pt x="5513097" y="72390"/>
                    </a:cubicBezTo>
                    <a:cubicBezTo>
                      <a:pt x="5281677" y="64770"/>
                      <a:pt x="5120560" y="64770"/>
                      <a:pt x="4766105" y="64770"/>
                    </a:cubicBezTo>
                    <a:cubicBezTo>
                      <a:pt x="3907796" y="63500"/>
                      <a:pt x="949120" y="100330"/>
                      <a:pt x="339808" y="96520"/>
                    </a:cubicBezTo>
                    <a:cubicBezTo>
                      <a:pt x="181622" y="95250"/>
                      <a:pt x="90811" y="104140"/>
                      <a:pt x="41011" y="90170"/>
                    </a:cubicBezTo>
                    <a:cubicBezTo>
                      <a:pt x="14647" y="82550"/>
                      <a:pt x="0" y="67310"/>
                      <a:pt x="2929" y="58420"/>
                    </a:cubicBezTo>
                    <a:cubicBezTo>
                      <a:pt x="8788" y="48260"/>
                      <a:pt x="76164" y="31750"/>
                      <a:pt x="76164" y="31750"/>
                    </a:cubicBezTo>
                  </a:path>
                </a:pathLst>
              </a:custGeom>
              <a:solidFill>
                <a:srgbClr val="121212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GB"/>
              </a:p>
            </p:txBody>
          </p:sp>
        </p:grpSp>
      </p:grpSp>
      <p:grpSp>
        <p:nvGrpSpPr>
          <p:cNvPr id="25" name="Group 25"/>
          <p:cNvGrpSpPr/>
          <p:nvPr/>
        </p:nvGrpSpPr>
        <p:grpSpPr>
          <a:xfrm>
            <a:off x="9458325" y="3686050"/>
            <a:ext cx="4010167" cy="653835"/>
            <a:chOff x="0" y="0"/>
            <a:chExt cx="5346890" cy="871780"/>
          </a:xfrm>
        </p:grpSpPr>
        <p:sp>
          <p:nvSpPr>
            <p:cNvPr id="26" name="TextBox 26"/>
            <p:cNvSpPr txBox="1"/>
            <p:nvPr/>
          </p:nvSpPr>
          <p:spPr>
            <a:xfrm>
              <a:off x="0" y="-9525"/>
              <a:ext cx="5301138" cy="79995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698"/>
                </a:lnSpc>
                <a:spcBef>
                  <a:spcPct val="0"/>
                </a:spcBef>
              </a:pPr>
              <a:r>
                <a:rPr lang="en-US" sz="3915" spc="-58">
                  <a:solidFill>
                    <a:srgbClr val="000000"/>
                  </a:solidFill>
                  <a:latin typeface="Georgia Pro Bold"/>
                </a:rPr>
                <a:t>pretraživanje</a:t>
              </a:r>
            </a:p>
          </p:txBody>
        </p:sp>
        <p:grpSp>
          <p:nvGrpSpPr>
            <p:cNvPr id="27" name="Group 27"/>
            <p:cNvGrpSpPr/>
            <p:nvPr/>
          </p:nvGrpSpPr>
          <p:grpSpPr>
            <a:xfrm>
              <a:off x="0" y="709089"/>
              <a:ext cx="5346890" cy="162691"/>
              <a:chOff x="0" y="0"/>
              <a:chExt cx="6386053" cy="194310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114246" y="41910"/>
                <a:ext cx="6160491" cy="116840"/>
              </a:xfrm>
              <a:custGeom>
                <a:avLst/>
                <a:gdLst/>
                <a:ahLst/>
                <a:cxnLst/>
                <a:rect l="l" t="t" r="r" b="b"/>
                <a:pathLst>
                  <a:path w="6160491" h="116840">
                    <a:moveTo>
                      <a:pt x="76164" y="31750"/>
                    </a:moveTo>
                    <a:cubicBezTo>
                      <a:pt x="3544552" y="34290"/>
                      <a:pt x="3816985" y="19050"/>
                      <a:pt x="4209522" y="13970"/>
                    </a:cubicBezTo>
                    <a:cubicBezTo>
                      <a:pt x="4631353" y="8890"/>
                      <a:pt x="5170360" y="5080"/>
                      <a:pt x="5518956" y="8890"/>
                    </a:cubicBezTo>
                    <a:cubicBezTo>
                      <a:pt x="5753307" y="11430"/>
                      <a:pt x="6019881" y="0"/>
                      <a:pt x="6104833" y="25400"/>
                    </a:cubicBezTo>
                    <a:cubicBezTo>
                      <a:pt x="6142915" y="36830"/>
                      <a:pt x="6157561" y="57150"/>
                      <a:pt x="6154632" y="69850"/>
                    </a:cubicBezTo>
                    <a:cubicBezTo>
                      <a:pt x="6151703" y="81280"/>
                      <a:pt x="6122409" y="95250"/>
                      <a:pt x="6096044" y="99060"/>
                    </a:cubicBezTo>
                    <a:cubicBezTo>
                      <a:pt x="6066751" y="102870"/>
                      <a:pt x="6008163" y="96520"/>
                      <a:pt x="5987658" y="86360"/>
                    </a:cubicBezTo>
                    <a:cubicBezTo>
                      <a:pt x="5970081" y="77470"/>
                      <a:pt x="5961293" y="58420"/>
                      <a:pt x="5973010" y="48260"/>
                    </a:cubicBezTo>
                    <a:cubicBezTo>
                      <a:pt x="5984728" y="36830"/>
                      <a:pt x="6037457" y="21590"/>
                      <a:pt x="6066751" y="21590"/>
                    </a:cubicBezTo>
                    <a:cubicBezTo>
                      <a:pt x="6093115" y="21590"/>
                      <a:pt x="6128268" y="31750"/>
                      <a:pt x="6142915" y="40640"/>
                    </a:cubicBezTo>
                    <a:cubicBezTo>
                      <a:pt x="6154632" y="48260"/>
                      <a:pt x="6160491" y="57150"/>
                      <a:pt x="6154632" y="66040"/>
                    </a:cubicBezTo>
                    <a:cubicBezTo>
                      <a:pt x="6145844" y="77470"/>
                      <a:pt x="6122409" y="95250"/>
                      <a:pt x="6078468" y="101600"/>
                    </a:cubicBezTo>
                    <a:cubicBezTo>
                      <a:pt x="5981799" y="116840"/>
                      <a:pt x="5715225" y="78740"/>
                      <a:pt x="5513097" y="72390"/>
                    </a:cubicBezTo>
                    <a:cubicBezTo>
                      <a:pt x="5281677" y="64770"/>
                      <a:pt x="5120560" y="64770"/>
                      <a:pt x="4766105" y="64770"/>
                    </a:cubicBezTo>
                    <a:cubicBezTo>
                      <a:pt x="3907796" y="63500"/>
                      <a:pt x="949120" y="100330"/>
                      <a:pt x="339808" y="96520"/>
                    </a:cubicBezTo>
                    <a:cubicBezTo>
                      <a:pt x="181622" y="95250"/>
                      <a:pt x="90811" y="104140"/>
                      <a:pt x="41011" y="90170"/>
                    </a:cubicBezTo>
                    <a:cubicBezTo>
                      <a:pt x="14647" y="82550"/>
                      <a:pt x="0" y="67310"/>
                      <a:pt x="2929" y="58420"/>
                    </a:cubicBezTo>
                    <a:cubicBezTo>
                      <a:pt x="8788" y="48260"/>
                      <a:pt x="76164" y="31750"/>
                      <a:pt x="76164" y="31750"/>
                    </a:cubicBezTo>
                  </a:path>
                </a:pathLst>
              </a:custGeom>
              <a:solidFill>
                <a:srgbClr val="121212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GB"/>
              </a:p>
            </p:txBody>
          </p:sp>
        </p:grpSp>
      </p:grpSp>
      <p:grpSp>
        <p:nvGrpSpPr>
          <p:cNvPr id="29" name="Group 29"/>
          <p:cNvGrpSpPr/>
          <p:nvPr/>
        </p:nvGrpSpPr>
        <p:grpSpPr>
          <a:xfrm>
            <a:off x="13791752" y="3420142"/>
            <a:ext cx="4293496" cy="1185651"/>
            <a:chOff x="0" y="0"/>
            <a:chExt cx="5724661" cy="1580868"/>
          </a:xfrm>
        </p:grpSpPr>
        <p:sp>
          <p:nvSpPr>
            <p:cNvPr id="30" name="TextBox 30"/>
            <p:cNvSpPr txBox="1"/>
            <p:nvPr/>
          </p:nvSpPr>
          <p:spPr>
            <a:xfrm>
              <a:off x="0" y="-9525"/>
              <a:ext cx="5675677" cy="15903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698"/>
                </a:lnSpc>
                <a:spcBef>
                  <a:spcPct val="0"/>
                </a:spcBef>
              </a:pPr>
              <a:r>
                <a:rPr lang="en-US" sz="3915" spc="-58">
                  <a:solidFill>
                    <a:srgbClr val="000000"/>
                  </a:solidFill>
                  <a:latin typeface="Georgia Pro Bold"/>
                </a:rPr>
                <a:t>promjena perspektive</a:t>
              </a:r>
            </a:p>
          </p:txBody>
        </p:sp>
        <p:grpSp>
          <p:nvGrpSpPr>
            <p:cNvPr id="31" name="Group 31"/>
            <p:cNvGrpSpPr/>
            <p:nvPr/>
          </p:nvGrpSpPr>
          <p:grpSpPr>
            <a:xfrm>
              <a:off x="0" y="709089"/>
              <a:ext cx="5724661" cy="162691"/>
              <a:chOff x="0" y="0"/>
              <a:chExt cx="6837244" cy="194310"/>
            </a:xfrm>
          </p:grpSpPr>
          <p:sp>
            <p:nvSpPr>
              <p:cNvPr id="32" name="Freeform 32"/>
              <p:cNvSpPr/>
              <p:nvPr/>
            </p:nvSpPr>
            <p:spPr>
              <a:xfrm>
                <a:off x="122318" y="41910"/>
                <a:ext cx="6595745" cy="116840"/>
              </a:xfrm>
              <a:custGeom>
                <a:avLst/>
                <a:gdLst/>
                <a:ahLst/>
                <a:cxnLst/>
                <a:rect l="l" t="t" r="r" b="b"/>
                <a:pathLst>
                  <a:path w="6595745" h="116840">
                    <a:moveTo>
                      <a:pt x="81545" y="31750"/>
                    </a:moveTo>
                    <a:cubicBezTo>
                      <a:pt x="3794984" y="34290"/>
                      <a:pt x="4086664" y="19050"/>
                      <a:pt x="4506935" y="13970"/>
                    </a:cubicBezTo>
                    <a:cubicBezTo>
                      <a:pt x="4958570" y="8890"/>
                      <a:pt x="5535658" y="5080"/>
                      <a:pt x="5908884" y="8890"/>
                    </a:cubicBezTo>
                    <a:cubicBezTo>
                      <a:pt x="6159792" y="11430"/>
                      <a:pt x="6445201" y="0"/>
                      <a:pt x="6536154" y="25400"/>
                    </a:cubicBezTo>
                    <a:cubicBezTo>
                      <a:pt x="6576927" y="36830"/>
                      <a:pt x="6592609" y="57150"/>
                      <a:pt x="6589472" y="69850"/>
                    </a:cubicBezTo>
                    <a:cubicBezTo>
                      <a:pt x="6586336" y="81280"/>
                      <a:pt x="6554972" y="95250"/>
                      <a:pt x="6526745" y="99060"/>
                    </a:cubicBezTo>
                    <a:cubicBezTo>
                      <a:pt x="6495381" y="102870"/>
                      <a:pt x="6432655" y="96520"/>
                      <a:pt x="6410700" y="86360"/>
                    </a:cubicBezTo>
                    <a:cubicBezTo>
                      <a:pt x="6391882" y="77470"/>
                      <a:pt x="6382473" y="58420"/>
                      <a:pt x="6395018" y="48260"/>
                    </a:cubicBezTo>
                    <a:cubicBezTo>
                      <a:pt x="6407564" y="36830"/>
                      <a:pt x="6464018" y="21590"/>
                      <a:pt x="6495381" y="21590"/>
                    </a:cubicBezTo>
                    <a:cubicBezTo>
                      <a:pt x="6523609" y="21590"/>
                      <a:pt x="6561245" y="31750"/>
                      <a:pt x="6576927" y="40640"/>
                    </a:cubicBezTo>
                    <a:cubicBezTo>
                      <a:pt x="6589472" y="48260"/>
                      <a:pt x="6595745" y="57150"/>
                      <a:pt x="6589472" y="66040"/>
                    </a:cubicBezTo>
                    <a:cubicBezTo>
                      <a:pt x="6580064" y="77470"/>
                      <a:pt x="6554972" y="95250"/>
                      <a:pt x="6507927" y="101600"/>
                    </a:cubicBezTo>
                    <a:cubicBezTo>
                      <a:pt x="6404428" y="116840"/>
                      <a:pt x="6119020" y="78740"/>
                      <a:pt x="5902612" y="72390"/>
                    </a:cubicBezTo>
                    <a:cubicBezTo>
                      <a:pt x="5654840" y="64770"/>
                      <a:pt x="5482341" y="64770"/>
                      <a:pt x="5102842" y="64770"/>
                    </a:cubicBezTo>
                    <a:cubicBezTo>
                      <a:pt x="4183891" y="63500"/>
                      <a:pt x="1016177" y="100330"/>
                      <a:pt x="363816" y="96520"/>
                    </a:cubicBezTo>
                    <a:cubicBezTo>
                      <a:pt x="194453" y="95250"/>
                      <a:pt x="97227" y="104140"/>
                      <a:pt x="43909" y="90170"/>
                    </a:cubicBezTo>
                    <a:cubicBezTo>
                      <a:pt x="15681" y="82550"/>
                      <a:pt x="0" y="67310"/>
                      <a:pt x="3136" y="58420"/>
                    </a:cubicBezTo>
                    <a:cubicBezTo>
                      <a:pt x="9409" y="48260"/>
                      <a:pt x="81545" y="31750"/>
                      <a:pt x="81545" y="31750"/>
                    </a:cubicBezTo>
                  </a:path>
                </a:pathLst>
              </a:custGeom>
              <a:solidFill>
                <a:srgbClr val="121212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GB"/>
              </a:p>
            </p:txBody>
          </p:sp>
        </p:grpSp>
      </p:grpSp>
      <p:grpSp>
        <p:nvGrpSpPr>
          <p:cNvPr id="33" name="Group 33"/>
          <p:cNvGrpSpPr/>
          <p:nvPr/>
        </p:nvGrpSpPr>
        <p:grpSpPr>
          <a:xfrm>
            <a:off x="4598590" y="4701232"/>
            <a:ext cx="4160132" cy="3970636"/>
            <a:chOff x="0" y="0"/>
            <a:chExt cx="5546842" cy="5294182"/>
          </a:xfrm>
        </p:grpSpPr>
        <p:grpSp>
          <p:nvGrpSpPr>
            <p:cNvPr id="34" name="Group 34"/>
            <p:cNvGrpSpPr/>
            <p:nvPr/>
          </p:nvGrpSpPr>
          <p:grpSpPr>
            <a:xfrm>
              <a:off x="0" y="378270"/>
              <a:ext cx="5546842" cy="4915912"/>
              <a:chOff x="0" y="0"/>
              <a:chExt cx="1892935" cy="1677621"/>
            </a:xfrm>
          </p:grpSpPr>
          <p:sp>
            <p:nvSpPr>
              <p:cNvPr id="35" name="Freeform 35"/>
              <p:cNvSpPr/>
              <p:nvPr/>
            </p:nvSpPr>
            <p:spPr>
              <a:xfrm>
                <a:off x="-10795" y="-1905"/>
                <a:ext cx="1903603" cy="1679399"/>
              </a:xfrm>
              <a:custGeom>
                <a:avLst/>
                <a:gdLst/>
                <a:ahLst/>
                <a:cxnLst/>
                <a:rect l="l" t="t" r="r" b="b"/>
                <a:pathLst>
                  <a:path w="1903603" h="1679399">
                    <a:moveTo>
                      <a:pt x="1887474" y="186309"/>
                    </a:moveTo>
                    <a:cubicBezTo>
                      <a:pt x="1887093" y="125349"/>
                      <a:pt x="1896491" y="8509"/>
                      <a:pt x="1896491" y="8509"/>
                    </a:cubicBezTo>
                    <a:lnTo>
                      <a:pt x="1751584" y="6223"/>
                    </a:lnTo>
                    <a:lnTo>
                      <a:pt x="1546098" y="16002"/>
                    </a:lnTo>
                    <a:cubicBezTo>
                      <a:pt x="1546098" y="16002"/>
                      <a:pt x="1212469" y="0"/>
                      <a:pt x="1180592" y="14986"/>
                    </a:cubicBezTo>
                    <a:cubicBezTo>
                      <a:pt x="1148588" y="29972"/>
                      <a:pt x="1082675" y="6223"/>
                      <a:pt x="1082675" y="6223"/>
                    </a:cubicBezTo>
                    <a:lnTo>
                      <a:pt x="931164" y="4318"/>
                    </a:lnTo>
                    <a:lnTo>
                      <a:pt x="640207" y="3556"/>
                    </a:lnTo>
                    <a:lnTo>
                      <a:pt x="413258" y="11430"/>
                    </a:lnTo>
                    <a:lnTo>
                      <a:pt x="149479" y="10668"/>
                    </a:lnTo>
                    <a:lnTo>
                      <a:pt x="49403" y="1905"/>
                    </a:lnTo>
                    <a:cubicBezTo>
                      <a:pt x="33528" y="1905"/>
                      <a:pt x="20701" y="14605"/>
                      <a:pt x="20701" y="30480"/>
                    </a:cubicBezTo>
                    <a:lnTo>
                      <a:pt x="36957" y="275590"/>
                    </a:lnTo>
                    <a:lnTo>
                      <a:pt x="19177" y="546989"/>
                    </a:lnTo>
                    <a:lnTo>
                      <a:pt x="17018" y="1033731"/>
                    </a:lnTo>
                    <a:lnTo>
                      <a:pt x="25019" y="1212547"/>
                    </a:lnTo>
                    <a:cubicBezTo>
                      <a:pt x="25019" y="1212547"/>
                      <a:pt x="0" y="1253695"/>
                      <a:pt x="16002" y="1413715"/>
                    </a:cubicBezTo>
                    <a:cubicBezTo>
                      <a:pt x="32004" y="1573735"/>
                      <a:pt x="49276" y="1668985"/>
                      <a:pt x="49276" y="1668985"/>
                    </a:cubicBezTo>
                    <a:lnTo>
                      <a:pt x="132842" y="1669239"/>
                    </a:lnTo>
                    <a:lnTo>
                      <a:pt x="305562" y="1652729"/>
                    </a:lnTo>
                    <a:lnTo>
                      <a:pt x="532511" y="1670255"/>
                    </a:lnTo>
                    <a:lnTo>
                      <a:pt x="771144" y="1679399"/>
                    </a:lnTo>
                    <a:lnTo>
                      <a:pt x="906526" y="1654253"/>
                    </a:lnTo>
                    <a:lnTo>
                      <a:pt x="1008761" y="1671525"/>
                    </a:lnTo>
                    <a:lnTo>
                      <a:pt x="1147445" y="1673430"/>
                    </a:lnTo>
                    <a:lnTo>
                      <a:pt x="1390396" y="1674065"/>
                    </a:lnTo>
                    <a:lnTo>
                      <a:pt x="1627251" y="1664413"/>
                    </a:lnTo>
                    <a:lnTo>
                      <a:pt x="1813560" y="1675208"/>
                    </a:lnTo>
                    <a:lnTo>
                      <a:pt x="1891030" y="1675462"/>
                    </a:lnTo>
                    <a:lnTo>
                      <a:pt x="1891411" y="1527507"/>
                    </a:lnTo>
                    <a:lnTo>
                      <a:pt x="1891665" y="1413842"/>
                    </a:lnTo>
                    <a:lnTo>
                      <a:pt x="1883791" y="1208356"/>
                    </a:lnTo>
                    <a:lnTo>
                      <a:pt x="1892681" y="1040208"/>
                    </a:lnTo>
                    <a:lnTo>
                      <a:pt x="1894459" y="671576"/>
                    </a:lnTo>
                    <a:lnTo>
                      <a:pt x="1903603" y="424561"/>
                    </a:lnTo>
                    <a:cubicBezTo>
                      <a:pt x="1903603" y="424561"/>
                      <a:pt x="1887601" y="247015"/>
                      <a:pt x="1887220" y="186055"/>
                    </a:cubicBezTo>
                    <a:close/>
                  </a:path>
                </a:pathLst>
              </a:custGeom>
              <a:solidFill>
                <a:srgbClr val="E1D2FF"/>
              </a:solidFill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36" name="Freeform 36"/>
            <p:cNvSpPr/>
            <p:nvPr/>
          </p:nvSpPr>
          <p:spPr>
            <a:xfrm>
              <a:off x="1623983" y="0"/>
              <a:ext cx="2298876" cy="756539"/>
            </a:xfrm>
            <a:custGeom>
              <a:avLst/>
              <a:gdLst/>
              <a:ahLst/>
              <a:cxnLst/>
              <a:rect l="l" t="t" r="r" b="b"/>
              <a:pathLst>
                <a:path w="2298876" h="756539">
                  <a:moveTo>
                    <a:pt x="0" y="0"/>
                  </a:moveTo>
                  <a:lnTo>
                    <a:pt x="2298876" y="0"/>
                  </a:lnTo>
                  <a:lnTo>
                    <a:pt x="2298876" y="756539"/>
                  </a:lnTo>
                  <a:lnTo>
                    <a:pt x="0" y="7565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788305" y="1430333"/>
              <a:ext cx="4311681" cy="279228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209"/>
                </a:lnSpc>
                <a:spcBef>
                  <a:spcPct val="0"/>
                </a:spcBef>
              </a:pPr>
              <a:r>
                <a:rPr lang="en-US" sz="3007">
                  <a:solidFill>
                    <a:srgbClr val="000000"/>
                  </a:solidFill>
                  <a:latin typeface="Linotype Feltpen Medium"/>
                </a:rPr>
                <a:t>Upotreba analogije može nam pomoći u zamisli novih značajki.</a:t>
              </a:r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9144000" y="4715101"/>
            <a:ext cx="4160132" cy="3970636"/>
            <a:chOff x="0" y="0"/>
            <a:chExt cx="5546842" cy="5294182"/>
          </a:xfrm>
        </p:grpSpPr>
        <p:grpSp>
          <p:nvGrpSpPr>
            <p:cNvPr id="39" name="Group 39"/>
            <p:cNvGrpSpPr/>
            <p:nvPr/>
          </p:nvGrpSpPr>
          <p:grpSpPr>
            <a:xfrm>
              <a:off x="0" y="378270"/>
              <a:ext cx="5546842" cy="4915912"/>
              <a:chOff x="0" y="0"/>
              <a:chExt cx="1892935" cy="1677621"/>
            </a:xfrm>
          </p:grpSpPr>
          <p:sp>
            <p:nvSpPr>
              <p:cNvPr id="40" name="Freeform 40"/>
              <p:cNvSpPr/>
              <p:nvPr/>
            </p:nvSpPr>
            <p:spPr>
              <a:xfrm>
                <a:off x="-10795" y="-1905"/>
                <a:ext cx="1903603" cy="1679399"/>
              </a:xfrm>
              <a:custGeom>
                <a:avLst/>
                <a:gdLst/>
                <a:ahLst/>
                <a:cxnLst/>
                <a:rect l="l" t="t" r="r" b="b"/>
                <a:pathLst>
                  <a:path w="1903603" h="1679399">
                    <a:moveTo>
                      <a:pt x="1887474" y="186309"/>
                    </a:moveTo>
                    <a:cubicBezTo>
                      <a:pt x="1887093" y="125349"/>
                      <a:pt x="1896491" y="8509"/>
                      <a:pt x="1896491" y="8509"/>
                    </a:cubicBezTo>
                    <a:lnTo>
                      <a:pt x="1751584" y="6223"/>
                    </a:lnTo>
                    <a:lnTo>
                      <a:pt x="1546098" y="16002"/>
                    </a:lnTo>
                    <a:cubicBezTo>
                      <a:pt x="1546098" y="16002"/>
                      <a:pt x="1212469" y="0"/>
                      <a:pt x="1180592" y="14986"/>
                    </a:cubicBezTo>
                    <a:cubicBezTo>
                      <a:pt x="1148588" y="29972"/>
                      <a:pt x="1082675" y="6223"/>
                      <a:pt x="1082675" y="6223"/>
                    </a:cubicBezTo>
                    <a:lnTo>
                      <a:pt x="931164" y="4318"/>
                    </a:lnTo>
                    <a:lnTo>
                      <a:pt x="640207" y="3556"/>
                    </a:lnTo>
                    <a:lnTo>
                      <a:pt x="413258" y="11430"/>
                    </a:lnTo>
                    <a:lnTo>
                      <a:pt x="149479" y="10668"/>
                    </a:lnTo>
                    <a:lnTo>
                      <a:pt x="49403" y="1905"/>
                    </a:lnTo>
                    <a:cubicBezTo>
                      <a:pt x="33528" y="1905"/>
                      <a:pt x="20701" y="14605"/>
                      <a:pt x="20701" y="30480"/>
                    </a:cubicBezTo>
                    <a:lnTo>
                      <a:pt x="36957" y="275590"/>
                    </a:lnTo>
                    <a:lnTo>
                      <a:pt x="19177" y="546989"/>
                    </a:lnTo>
                    <a:lnTo>
                      <a:pt x="17018" y="1033731"/>
                    </a:lnTo>
                    <a:lnTo>
                      <a:pt x="25019" y="1212547"/>
                    </a:lnTo>
                    <a:cubicBezTo>
                      <a:pt x="25019" y="1212547"/>
                      <a:pt x="0" y="1253695"/>
                      <a:pt x="16002" y="1413715"/>
                    </a:cubicBezTo>
                    <a:cubicBezTo>
                      <a:pt x="32004" y="1573735"/>
                      <a:pt x="49276" y="1668985"/>
                      <a:pt x="49276" y="1668985"/>
                    </a:cubicBezTo>
                    <a:lnTo>
                      <a:pt x="132842" y="1669239"/>
                    </a:lnTo>
                    <a:lnTo>
                      <a:pt x="305562" y="1652729"/>
                    </a:lnTo>
                    <a:lnTo>
                      <a:pt x="532511" y="1670255"/>
                    </a:lnTo>
                    <a:lnTo>
                      <a:pt x="771144" y="1679399"/>
                    </a:lnTo>
                    <a:lnTo>
                      <a:pt x="906526" y="1654253"/>
                    </a:lnTo>
                    <a:lnTo>
                      <a:pt x="1008761" y="1671525"/>
                    </a:lnTo>
                    <a:lnTo>
                      <a:pt x="1147445" y="1673430"/>
                    </a:lnTo>
                    <a:lnTo>
                      <a:pt x="1390396" y="1674065"/>
                    </a:lnTo>
                    <a:lnTo>
                      <a:pt x="1627251" y="1664413"/>
                    </a:lnTo>
                    <a:lnTo>
                      <a:pt x="1813560" y="1675208"/>
                    </a:lnTo>
                    <a:lnTo>
                      <a:pt x="1891030" y="1675462"/>
                    </a:lnTo>
                    <a:lnTo>
                      <a:pt x="1891411" y="1527507"/>
                    </a:lnTo>
                    <a:lnTo>
                      <a:pt x="1891665" y="1413842"/>
                    </a:lnTo>
                    <a:lnTo>
                      <a:pt x="1883791" y="1208356"/>
                    </a:lnTo>
                    <a:lnTo>
                      <a:pt x="1892681" y="1040208"/>
                    </a:lnTo>
                    <a:lnTo>
                      <a:pt x="1894459" y="671576"/>
                    </a:lnTo>
                    <a:lnTo>
                      <a:pt x="1903603" y="424561"/>
                    </a:lnTo>
                    <a:cubicBezTo>
                      <a:pt x="1903603" y="424561"/>
                      <a:pt x="1887601" y="247015"/>
                      <a:pt x="1887220" y="186055"/>
                    </a:cubicBezTo>
                    <a:close/>
                  </a:path>
                </a:pathLst>
              </a:custGeom>
              <a:solidFill>
                <a:srgbClr val="E1D2FF"/>
              </a:solidFill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41" name="Freeform 41"/>
            <p:cNvSpPr/>
            <p:nvPr/>
          </p:nvSpPr>
          <p:spPr>
            <a:xfrm>
              <a:off x="1623983" y="0"/>
              <a:ext cx="2298876" cy="756539"/>
            </a:xfrm>
            <a:custGeom>
              <a:avLst/>
              <a:gdLst/>
              <a:ahLst/>
              <a:cxnLst/>
              <a:rect l="l" t="t" r="r" b="b"/>
              <a:pathLst>
                <a:path w="2298876" h="756539">
                  <a:moveTo>
                    <a:pt x="0" y="0"/>
                  </a:moveTo>
                  <a:lnTo>
                    <a:pt x="2298876" y="0"/>
                  </a:lnTo>
                  <a:lnTo>
                    <a:pt x="2298876" y="756539"/>
                  </a:lnTo>
                  <a:lnTo>
                    <a:pt x="0" y="7565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42" name="TextBox 42"/>
            <p:cNvSpPr txBox="1"/>
            <p:nvPr/>
          </p:nvSpPr>
          <p:spPr>
            <a:xfrm>
              <a:off x="788305" y="1075711"/>
              <a:ext cx="4311681" cy="35015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209"/>
                </a:lnSpc>
                <a:spcBef>
                  <a:spcPct val="0"/>
                </a:spcBef>
              </a:pPr>
              <a:r>
                <a:rPr lang="en-US" sz="3007">
                  <a:solidFill>
                    <a:srgbClr val="000000"/>
                  </a:solidFill>
                  <a:latin typeface="Linotype Feltpen Medium"/>
                </a:rPr>
                <a:t>Ponekad je rješavanje problema pitanje pretraživanja kroz dug popis mogućih rješenja.</a:t>
              </a:r>
            </a:p>
          </p:txBody>
        </p:sp>
      </p:grpSp>
      <p:grpSp>
        <p:nvGrpSpPr>
          <p:cNvPr id="43" name="Group 43"/>
          <p:cNvGrpSpPr/>
          <p:nvPr/>
        </p:nvGrpSpPr>
        <p:grpSpPr>
          <a:xfrm>
            <a:off x="13616692" y="4715101"/>
            <a:ext cx="4160132" cy="3970636"/>
            <a:chOff x="0" y="0"/>
            <a:chExt cx="5546842" cy="5294182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378270"/>
              <a:ext cx="5546842" cy="4915912"/>
              <a:chOff x="0" y="0"/>
              <a:chExt cx="1892935" cy="1677621"/>
            </a:xfrm>
          </p:grpSpPr>
          <p:sp>
            <p:nvSpPr>
              <p:cNvPr id="45" name="Freeform 45"/>
              <p:cNvSpPr/>
              <p:nvPr/>
            </p:nvSpPr>
            <p:spPr>
              <a:xfrm>
                <a:off x="-10795" y="-1905"/>
                <a:ext cx="1903603" cy="1679399"/>
              </a:xfrm>
              <a:custGeom>
                <a:avLst/>
                <a:gdLst/>
                <a:ahLst/>
                <a:cxnLst/>
                <a:rect l="l" t="t" r="r" b="b"/>
                <a:pathLst>
                  <a:path w="1903603" h="1679399">
                    <a:moveTo>
                      <a:pt x="1887474" y="186309"/>
                    </a:moveTo>
                    <a:cubicBezTo>
                      <a:pt x="1887093" y="125349"/>
                      <a:pt x="1896491" y="8509"/>
                      <a:pt x="1896491" y="8509"/>
                    </a:cubicBezTo>
                    <a:lnTo>
                      <a:pt x="1751584" y="6223"/>
                    </a:lnTo>
                    <a:lnTo>
                      <a:pt x="1546098" y="16002"/>
                    </a:lnTo>
                    <a:cubicBezTo>
                      <a:pt x="1546098" y="16002"/>
                      <a:pt x="1212469" y="0"/>
                      <a:pt x="1180592" y="14986"/>
                    </a:cubicBezTo>
                    <a:cubicBezTo>
                      <a:pt x="1148588" y="29972"/>
                      <a:pt x="1082675" y="6223"/>
                      <a:pt x="1082675" y="6223"/>
                    </a:cubicBezTo>
                    <a:lnTo>
                      <a:pt x="931164" y="4318"/>
                    </a:lnTo>
                    <a:lnTo>
                      <a:pt x="640207" y="3556"/>
                    </a:lnTo>
                    <a:lnTo>
                      <a:pt x="413258" y="11430"/>
                    </a:lnTo>
                    <a:lnTo>
                      <a:pt x="149479" y="10668"/>
                    </a:lnTo>
                    <a:lnTo>
                      <a:pt x="49403" y="1905"/>
                    </a:lnTo>
                    <a:cubicBezTo>
                      <a:pt x="33528" y="1905"/>
                      <a:pt x="20701" y="14605"/>
                      <a:pt x="20701" y="30480"/>
                    </a:cubicBezTo>
                    <a:lnTo>
                      <a:pt x="36957" y="275590"/>
                    </a:lnTo>
                    <a:lnTo>
                      <a:pt x="19177" y="546989"/>
                    </a:lnTo>
                    <a:lnTo>
                      <a:pt x="17018" y="1033731"/>
                    </a:lnTo>
                    <a:lnTo>
                      <a:pt x="25019" y="1212547"/>
                    </a:lnTo>
                    <a:cubicBezTo>
                      <a:pt x="25019" y="1212547"/>
                      <a:pt x="0" y="1253695"/>
                      <a:pt x="16002" y="1413715"/>
                    </a:cubicBezTo>
                    <a:cubicBezTo>
                      <a:pt x="32004" y="1573735"/>
                      <a:pt x="49276" y="1668985"/>
                      <a:pt x="49276" y="1668985"/>
                    </a:cubicBezTo>
                    <a:lnTo>
                      <a:pt x="132842" y="1669239"/>
                    </a:lnTo>
                    <a:lnTo>
                      <a:pt x="305562" y="1652729"/>
                    </a:lnTo>
                    <a:lnTo>
                      <a:pt x="532511" y="1670255"/>
                    </a:lnTo>
                    <a:lnTo>
                      <a:pt x="771144" y="1679399"/>
                    </a:lnTo>
                    <a:lnTo>
                      <a:pt x="906526" y="1654253"/>
                    </a:lnTo>
                    <a:lnTo>
                      <a:pt x="1008761" y="1671525"/>
                    </a:lnTo>
                    <a:lnTo>
                      <a:pt x="1147445" y="1673430"/>
                    </a:lnTo>
                    <a:lnTo>
                      <a:pt x="1390396" y="1674065"/>
                    </a:lnTo>
                    <a:lnTo>
                      <a:pt x="1627251" y="1664413"/>
                    </a:lnTo>
                    <a:lnTo>
                      <a:pt x="1813560" y="1675208"/>
                    </a:lnTo>
                    <a:lnTo>
                      <a:pt x="1891030" y="1675462"/>
                    </a:lnTo>
                    <a:lnTo>
                      <a:pt x="1891411" y="1527507"/>
                    </a:lnTo>
                    <a:lnTo>
                      <a:pt x="1891665" y="1413842"/>
                    </a:lnTo>
                    <a:lnTo>
                      <a:pt x="1883791" y="1208356"/>
                    </a:lnTo>
                    <a:lnTo>
                      <a:pt x="1892681" y="1040208"/>
                    </a:lnTo>
                    <a:lnTo>
                      <a:pt x="1894459" y="671576"/>
                    </a:lnTo>
                    <a:lnTo>
                      <a:pt x="1903603" y="424561"/>
                    </a:lnTo>
                    <a:cubicBezTo>
                      <a:pt x="1903603" y="424561"/>
                      <a:pt x="1887601" y="247015"/>
                      <a:pt x="1887220" y="186055"/>
                    </a:cubicBezTo>
                    <a:close/>
                  </a:path>
                </a:pathLst>
              </a:custGeom>
              <a:solidFill>
                <a:srgbClr val="E1D2FF"/>
              </a:solidFill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46" name="Freeform 46"/>
            <p:cNvSpPr/>
            <p:nvPr/>
          </p:nvSpPr>
          <p:spPr>
            <a:xfrm>
              <a:off x="1623983" y="0"/>
              <a:ext cx="2298876" cy="756539"/>
            </a:xfrm>
            <a:custGeom>
              <a:avLst/>
              <a:gdLst/>
              <a:ahLst/>
              <a:cxnLst/>
              <a:rect l="l" t="t" r="r" b="b"/>
              <a:pathLst>
                <a:path w="2298876" h="756539">
                  <a:moveTo>
                    <a:pt x="0" y="0"/>
                  </a:moveTo>
                  <a:lnTo>
                    <a:pt x="2298876" y="0"/>
                  </a:lnTo>
                  <a:lnTo>
                    <a:pt x="2298876" y="756539"/>
                  </a:lnTo>
                  <a:lnTo>
                    <a:pt x="0" y="7565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47" name="TextBox 47"/>
            <p:cNvSpPr txBox="1"/>
            <p:nvPr/>
          </p:nvSpPr>
          <p:spPr>
            <a:xfrm>
              <a:off x="788305" y="534034"/>
              <a:ext cx="4311681" cy="45848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29"/>
                </a:lnSpc>
                <a:spcBef>
                  <a:spcPct val="0"/>
                </a:spcBef>
              </a:pPr>
              <a:r>
                <a:rPr lang="en-US" sz="2807">
                  <a:solidFill>
                    <a:srgbClr val="000000"/>
                  </a:solidFill>
                  <a:latin typeface="Linotype Feltpen Medium"/>
                </a:rPr>
                <a:t>Kada se bavimo problemom koji uključuje ljude, možemo razmotriti problem iz različitih perspektiva uključenih strana.</a:t>
              </a:r>
            </a:p>
          </p:txBody>
        </p:sp>
      </p:grpSp>
      <p:sp>
        <p:nvSpPr>
          <p:cNvPr id="48" name="TextBox 48"/>
          <p:cNvSpPr txBox="1"/>
          <p:nvPr/>
        </p:nvSpPr>
        <p:spPr>
          <a:xfrm>
            <a:off x="2243372" y="416970"/>
            <a:ext cx="13695128" cy="2308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240"/>
              </a:lnSpc>
              <a:spcBef>
                <a:spcPct val="0"/>
              </a:spcBef>
            </a:pPr>
            <a:r>
              <a:rPr lang="en-US" sz="6600">
                <a:solidFill>
                  <a:srgbClr val="000000"/>
                </a:solidFill>
                <a:latin typeface="Georgia Pro"/>
              </a:rPr>
              <a:t>Kako potaknuti kritičko mišljenje i kreativnost u praksi?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DA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6194299" y="-584985"/>
            <a:ext cx="3398657" cy="2778402"/>
          </a:xfrm>
          <a:custGeom>
            <a:avLst/>
            <a:gdLst/>
            <a:ahLst/>
            <a:cxnLst/>
            <a:rect l="l" t="t" r="r" b="b"/>
            <a:pathLst>
              <a:path w="3398657" h="2778402">
                <a:moveTo>
                  <a:pt x="0" y="0"/>
                </a:moveTo>
                <a:lnTo>
                  <a:pt x="3398658" y="0"/>
                </a:lnTo>
                <a:lnTo>
                  <a:pt x="3398658" y="2778403"/>
                </a:lnTo>
                <a:lnTo>
                  <a:pt x="0" y="277840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 flipH="1">
            <a:off x="-114849" y="9031560"/>
            <a:ext cx="3556704" cy="453480"/>
          </a:xfrm>
          <a:custGeom>
            <a:avLst/>
            <a:gdLst/>
            <a:ahLst/>
            <a:cxnLst/>
            <a:rect l="l" t="t" r="r" b="b"/>
            <a:pathLst>
              <a:path w="3556704" h="453480">
                <a:moveTo>
                  <a:pt x="3556704" y="0"/>
                </a:moveTo>
                <a:lnTo>
                  <a:pt x="0" y="0"/>
                </a:lnTo>
                <a:lnTo>
                  <a:pt x="0" y="453480"/>
                </a:lnTo>
                <a:lnTo>
                  <a:pt x="3556704" y="453480"/>
                </a:lnTo>
                <a:lnTo>
                  <a:pt x="3556704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GB"/>
          </a:p>
        </p:txBody>
      </p:sp>
      <p:grpSp>
        <p:nvGrpSpPr>
          <p:cNvPr id="4" name="Group 4"/>
          <p:cNvGrpSpPr/>
          <p:nvPr/>
        </p:nvGrpSpPr>
        <p:grpSpPr>
          <a:xfrm>
            <a:off x="1028700" y="4847645"/>
            <a:ext cx="2413155" cy="243100"/>
            <a:chOff x="0" y="0"/>
            <a:chExt cx="1928837" cy="194310"/>
          </a:xfrm>
        </p:grpSpPr>
        <p:sp>
          <p:nvSpPr>
            <p:cNvPr id="5" name="Freeform 5"/>
            <p:cNvSpPr/>
            <p:nvPr/>
          </p:nvSpPr>
          <p:spPr>
            <a:xfrm>
              <a:off x="34507" y="41910"/>
              <a:ext cx="1860708" cy="116840"/>
            </a:xfrm>
            <a:custGeom>
              <a:avLst/>
              <a:gdLst/>
              <a:ahLst/>
              <a:cxnLst/>
              <a:rect l="l" t="t" r="r" b="b"/>
              <a:pathLst>
                <a:path w="1860708" h="116840">
                  <a:moveTo>
                    <a:pt x="23004" y="31750"/>
                  </a:moveTo>
                  <a:cubicBezTo>
                    <a:pt x="1070593" y="34290"/>
                    <a:pt x="1152878" y="19050"/>
                    <a:pt x="1271440" y="13970"/>
                  </a:cubicBezTo>
                  <a:cubicBezTo>
                    <a:pt x="1398849" y="8890"/>
                    <a:pt x="1561650" y="5080"/>
                    <a:pt x="1666940" y="8890"/>
                  </a:cubicBezTo>
                  <a:cubicBezTo>
                    <a:pt x="1737723" y="11430"/>
                    <a:pt x="1818238" y="0"/>
                    <a:pt x="1843897" y="25400"/>
                  </a:cubicBezTo>
                  <a:cubicBezTo>
                    <a:pt x="1855399" y="36830"/>
                    <a:pt x="1859823" y="57150"/>
                    <a:pt x="1858938" y="69850"/>
                  </a:cubicBezTo>
                  <a:cubicBezTo>
                    <a:pt x="1858054" y="81280"/>
                    <a:pt x="1849206" y="95250"/>
                    <a:pt x="1841243" y="99060"/>
                  </a:cubicBezTo>
                  <a:cubicBezTo>
                    <a:pt x="1832395" y="102870"/>
                    <a:pt x="1814699" y="96520"/>
                    <a:pt x="1808506" y="86360"/>
                  </a:cubicBezTo>
                  <a:cubicBezTo>
                    <a:pt x="1803197" y="77470"/>
                    <a:pt x="1800543" y="58420"/>
                    <a:pt x="1804082" y="48260"/>
                  </a:cubicBezTo>
                  <a:cubicBezTo>
                    <a:pt x="1807621" y="36830"/>
                    <a:pt x="1823547" y="21590"/>
                    <a:pt x="1832395" y="21590"/>
                  </a:cubicBezTo>
                  <a:cubicBezTo>
                    <a:pt x="1840358" y="21590"/>
                    <a:pt x="1850975" y="31750"/>
                    <a:pt x="1855399" y="40640"/>
                  </a:cubicBezTo>
                  <a:cubicBezTo>
                    <a:pt x="1858938" y="48260"/>
                    <a:pt x="1860708" y="57150"/>
                    <a:pt x="1858938" y="66040"/>
                  </a:cubicBezTo>
                  <a:cubicBezTo>
                    <a:pt x="1856284" y="77470"/>
                    <a:pt x="1849206" y="95250"/>
                    <a:pt x="1835934" y="101600"/>
                  </a:cubicBezTo>
                  <a:cubicBezTo>
                    <a:pt x="1806736" y="116840"/>
                    <a:pt x="1726220" y="78740"/>
                    <a:pt x="1665170" y="72390"/>
                  </a:cubicBezTo>
                  <a:cubicBezTo>
                    <a:pt x="1595272" y="64770"/>
                    <a:pt x="1546609" y="64770"/>
                    <a:pt x="1439549" y="64770"/>
                  </a:cubicBezTo>
                  <a:cubicBezTo>
                    <a:pt x="1180306" y="63500"/>
                    <a:pt x="286671" y="100330"/>
                    <a:pt x="102635" y="96520"/>
                  </a:cubicBezTo>
                  <a:cubicBezTo>
                    <a:pt x="54857" y="95250"/>
                    <a:pt x="27428" y="104140"/>
                    <a:pt x="12387" y="90170"/>
                  </a:cubicBezTo>
                  <a:cubicBezTo>
                    <a:pt x="4424" y="82550"/>
                    <a:pt x="0" y="67310"/>
                    <a:pt x="885" y="58420"/>
                  </a:cubicBezTo>
                  <a:cubicBezTo>
                    <a:pt x="2654" y="48260"/>
                    <a:pt x="23004" y="31750"/>
                    <a:pt x="23004" y="31750"/>
                  </a:cubicBezTo>
                </a:path>
              </a:pathLst>
            </a:custGeom>
            <a:solidFill>
              <a:srgbClr val="121212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6" name="Freeform 6"/>
          <p:cNvSpPr/>
          <p:nvPr/>
        </p:nvSpPr>
        <p:spPr>
          <a:xfrm>
            <a:off x="9807259" y="2311080"/>
            <a:ext cx="7655189" cy="5664840"/>
          </a:xfrm>
          <a:custGeom>
            <a:avLst/>
            <a:gdLst/>
            <a:ahLst/>
            <a:cxnLst/>
            <a:rect l="l" t="t" r="r" b="b"/>
            <a:pathLst>
              <a:path w="7655189" h="5664840">
                <a:moveTo>
                  <a:pt x="0" y="0"/>
                </a:moveTo>
                <a:lnTo>
                  <a:pt x="7655189" y="0"/>
                </a:lnTo>
                <a:lnTo>
                  <a:pt x="7655189" y="5664840"/>
                </a:lnTo>
                <a:lnTo>
                  <a:pt x="0" y="566484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TextBox 7"/>
          <p:cNvSpPr txBox="1"/>
          <p:nvPr/>
        </p:nvSpPr>
        <p:spPr>
          <a:xfrm>
            <a:off x="1213569" y="5462220"/>
            <a:ext cx="7363309" cy="15360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058"/>
              </a:lnSpc>
              <a:spcBef>
                <a:spcPct val="0"/>
              </a:spcBef>
            </a:pPr>
            <a:r>
              <a:rPr lang="en-US" sz="2898" dirty="0" err="1">
                <a:solidFill>
                  <a:srgbClr val="000000"/>
                </a:solidFill>
                <a:latin typeface="Georgia Pro"/>
              </a:rPr>
              <a:t>Jedan</a:t>
            </a:r>
            <a:r>
              <a:rPr lang="en-US" sz="2898" dirty="0">
                <a:solidFill>
                  <a:srgbClr val="000000"/>
                </a:solidFill>
                <a:latin typeface="Georgia Pro"/>
              </a:rPr>
              <a:t> od </a:t>
            </a:r>
            <a:r>
              <a:rPr lang="en-US" sz="2898" dirty="0" err="1">
                <a:solidFill>
                  <a:srgbClr val="000000"/>
                </a:solidFill>
                <a:latin typeface="Georgia Pro"/>
              </a:rPr>
              <a:t>načina</a:t>
            </a:r>
            <a:r>
              <a:rPr lang="en-US" sz="2898" dirty="0">
                <a:solidFill>
                  <a:srgbClr val="000000"/>
                </a:solidFill>
                <a:latin typeface="Georgia Pro"/>
              </a:rPr>
              <a:t> </a:t>
            </a:r>
            <a:r>
              <a:rPr lang="en-US" sz="2898" dirty="0" err="1">
                <a:solidFill>
                  <a:srgbClr val="000000"/>
                </a:solidFill>
                <a:latin typeface="Georgia Pro"/>
              </a:rPr>
              <a:t>na</a:t>
            </a:r>
            <a:r>
              <a:rPr lang="en-US" sz="2898" dirty="0">
                <a:solidFill>
                  <a:srgbClr val="000000"/>
                </a:solidFill>
                <a:latin typeface="Georgia Pro"/>
              </a:rPr>
              <a:t> koji UI </a:t>
            </a:r>
            <a:r>
              <a:rPr lang="en-US" sz="2898" dirty="0" err="1">
                <a:solidFill>
                  <a:srgbClr val="000000"/>
                </a:solidFill>
                <a:latin typeface="Georgia Pro"/>
              </a:rPr>
              <a:t>može</a:t>
            </a:r>
            <a:r>
              <a:rPr lang="en-US" sz="2898" dirty="0">
                <a:solidFill>
                  <a:srgbClr val="000000"/>
                </a:solidFill>
                <a:latin typeface="Georgia Pro"/>
              </a:rPr>
              <a:t> </a:t>
            </a:r>
            <a:r>
              <a:rPr lang="en-US" sz="2898" dirty="0" err="1">
                <a:solidFill>
                  <a:srgbClr val="000000"/>
                </a:solidFill>
                <a:latin typeface="Georgia Pro"/>
              </a:rPr>
              <a:t>pomoći</a:t>
            </a:r>
            <a:r>
              <a:rPr lang="en-US" sz="2898" dirty="0">
                <a:solidFill>
                  <a:srgbClr val="000000"/>
                </a:solidFill>
                <a:latin typeface="Georgia Pro"/>
              </a:rPr>
              <a:t> </a:t>
            </a:r>
            <a:r>
              <a:rPr lang="en-US" sz="2898" dirty="0" err="1">
                <a:solidFill>
                  <a:srgbClr val="000000"/>
                </a:solidFill>
                <a:latin typeface="Georgia Pro"/>
              </a:rPr>
              <a:t>povećanju</a:t>
            </a:r>
            <a:r>
              <a:rPr lang="en-US" sz="2898" dirty="0">
                <a:solidFill>
                  <a:srgbClr val="000000"/>
                </a:solidFill>
                <a:latin typeface="Georgia Pro"/>
              </a:rPr>
              <a:t> </a:t>
            </a:r>
            <a:r>
              <a:rPr lang="en-US" sz="2898" dirty="0" err="1">
                <a:solidFill>
                  <a:srgbClr val="000000"/>
                </a:solidFill>
                <a:latin typeface="Georgia Pro"/>
              </a:rPr>
              <a:t>kreativnosti</a:t>
            </a:r>
            <a:r>
              <a:rPr lang="en-US" sz="2898" dirty="0">
                <a:solidFill>
                  <a:srgbClr val="000000"/>
                </a:solidFill>
                <a:latin typeface="Georgia Pro"/>
              </a:rPr>
              <a:t> je </a:t>
            </a:r>
            <a:r>
              <a:rPr lang="en-US" sz="2898" dirty="0" err="1">
                <a:solidFill>
                  <a:srgbClr val="000000"/>
                </a:solidFill>
                <a:latin typeface="Georgia Pro Bold"/>
              </a:rPr>
              <a:t>automatizacija</a:t>
            </a:r>
            <a:r>
              <a:rPr lang="en-US" sz="2898" dirty="0">
                <a:solidFill>
                  <a:srgbClr val="000000"/>
                </a:solidFill>
                <a:latin typeface="Georgia Pro Bold"/>
              </a:rPr>
              <a:t> </a:t>
            </a:r>
            <a:r>
              <a:rPr lang="en-US" sz="2898" dirty="0" err="1">
                <a:solidFill>
                  <a:srgbClr val="000000"/>
                </a:solidFill>
                <a:latin typeface="Georgia Pro Bold"/>
              </a:rPr>
              <a:t>ponavljajućih</a:t>
            </a:r>
            <a:r>
              <a:rPr lang="en-US" sz="2898" dirty="0">
                <a:solidFill>
                  <a:srgbClr val="000000"/>
                </a:solidFill>
                <a:latin typeface="Georgia Pro Bold"/>
              </a:rPr>
              <a:t> </a:t>
            </a:r>
            <a:r>
              <a:rPr lang="en-US" sz="2898" dirty="0" err="1">
                <a:solidFill>
                  <a:srgbClr val="000000"/>
                </a:solidFill>
                <a:latin typeface="Georgia Pro Bold"/>
              </a:rPr>
              <a:t>zadataka</a:t>
            </a:r>
            <a:r>
              <a:rPr lang="en-US" sz="2898" dirty="0">
                <a:solidFill>
                  <a:srgbClr val="000000"/>
                </a:solidFill>
                <a:latin typeface="Georgia Pro Bold"/>
              </a:rPr>
              <a:t>.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28700" y="1593343"/>
            <a:ext cx="6240005" cy="1190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360"/>
              </a:lnSpc>
              <a:spcBef>
                <a:spcPct val="0"/>
              </a:spcBef>
            </a:pPr>
            <a:r>
              <a:rPr lang="en-US" sz="7800" spc="-117">
                <a:solidFill>
                  <a:srgbClr val="000000"/>
                </a:solidFill>
                <a:latin typeface="Georgia Pro Bold"/>
              </a:rPr>
              <a:t>Kako UI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61008" y="2753944"/>
            <a:ext cx="8325159" cy="1657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599"/>
              </a:lnSpc>
              <a:spcBef>
                <a:spcPct val="0"/>
              </a:spcBef>
            </a:pPr>
            <a:r>
              <a:rPr lang="en-US" sz="5499">
                <a:solidFill>
                  <a:srgbClr val="000000"/>
                </a:solidFill>
                <a:latin typeface="Linotype Feltpen Medium"/>
              </a:rPr>
              <a:t>povećava sposobnost kritičkog mišljenja?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448952" y="-233387"/>
            <a:ext cx="5999610" cy="9909265"/>
          </a:xfrm>
          <a:custGeom>
            <a:avLst/>
            <a:gdLst/>
            <a:ahLst/>
            <a:cxnLst/>
            <a:rect l="l" t="t" r="r" b="b"/>
            <a:pathLst>
              <a:path w="5999610" h="9909265">
                <a:moveTo>
                  <a:pt x="0" y="0"/>
                </a:moveTo>
                <a:lnTo>
                  <a:pt x="5999610" y="0"/>
                </a:lnTo>
                <a:lnTo>
                  <a:pt x="5999610" y="9909266"/>
                </a:lnTo>
                <a:lnTo>
                  <a:pt x="0" y="99092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14000634" y="-3589900"/>
            <a:ext cx="5999610" cy="9909265"/>
          </a:xfrm>
          <a:custGeom>
            <a:avLst/>
            <a:gdLst/>
            <a:ahLst/>
            <a:cxnLst/>
            <a:rect l="l" t="t" r="r" b="b"/>
            <a:pathLst>
              <a:path w="5999610" h="9909265">
                <a:moveTo>
                  <a:pt x="0" y="0"/>
                </a:moveTo>
                <a:lnTo>
                  <a:pt x="5999609" y="0"/>
                </a:lnTo>
                <a:lnTo>
                  <a:pt x="5999609" y="9909266"/>
                </a:lnTo>
                <a:lnTo>
                  <a:pt x="0" y="99092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28EFB136-7FA0-41B9-B1FA-F7CAD4B066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B6D9E729-25ED-86D5-3F0F-EA713CA152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4800" y="976312"/>
            <a:ext cx="10058400" cy="833437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467</Words>
  <Application>Microsoft Office PowerPoint</Application>
  <PresentationFormat>Prilagođeno</PresentationFormat>
  <Paragraphs>65</Paragraphs>
  <Slides>17</Slides>
  <Notes>1</Notes>
  <HiddenSlides>0</HiddenSlides>
  <MMClips>0</MMClips>
  <ScaleCrop>false</ScaleCrop>
  <HeadingPairs>
    <vt:vector size="6" baseType="variant">
      <vt:variant>
        <vt:lpstr>Korišteni fontovi</vt:lpstr>
      </vt:variant>
      <vt:variant>
        <vt:i4>8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17</vt:i4>
      </vt:variant>
    </vt:vector>
  </HeadingPairs>
  <TitlesOfParts>
    <vt:vector size="26" baseType="lpstr">
      <vt:lpstr>Linotype Feltpen Medium</vt:lpstr>
      <vt:lpstr>Calibri</vt:lpstr>
      <vt:lpstr>Arial Nova Condensed Bold</vt:lpstr>
      <vt:lpstr>Arial</vt:lpstr>
      <vt:lpstr>Helvetica World Bold</vt:lpstr>
      <vt:lpstr>Georgia Pro Bold</vt:lpstr>
      <vt:lpstr>Canva Sans</vt:lpstr>
      <vt:lpstr>Georgia Pro</vt:lpstr>
      <vt:lpstr>Office Theme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technology</dc:title>
  <dc:creator>Korisnik</dc:creator>
  <cp:lastModifiedBy>Laura Angelovski</cp:lastModifiedBy>
  <cp:revision>3</cp:revision>
  <dcterms:created xsi:type="dcterms:W3CDTF">2006-08-16T00:00:00Z</dcterms:created>
  <dcterms:modified xsi:type="dcterms:W3CDTF">2024-03-31T15:49:58Z</dcterms:modified>
  <dc:identifier>DAGA0MjMiFE</dc:identifier>
</cp:coreProperties>
</file>