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9" r:id="rId10"/>
    <p:sldId id="264" r:id="rId11"/>
    <p:sldId id="267" r:id="rId12"/>
    <p:sldId id="266" r:id="rId13"/>
    <p:sldId id="289" r:id="rId14"/>
    <p:sldId id="297" r:id="rId15"/>
    <p:sldId id="275" r:id="rId16"/>
    <p:sldId id="277" r:id="rId17"/>
    <p:sldId id="278" r:id="rId18"/>
    <p:sldId id="280" r:id="rId19"/>
    <p:sldId id="295" r:id="rId20"/>
    <p:sldId id="291" r:id="rId21"/>
    <p:sldId id="284" r:id="rId22"/>
    <p:sldId id="292" r:id="rId23"/>
    <p:sldId id="293" r:id="rId24"/>
    <p:sldId id="296" r:id="rId25"/>
    <p:sldId id="268" r:id="rId26"/>
    <p:sldId id="294" r:id="rId27"/>
    <p:sldId id="287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9"/>
    <p:restoredTop sz="94694"/>
  </p:normalViewPr>
  <p:slideViewPr>
    <p:cSldViewPr snapToGrid="0">
      <p:cViewPr>
        <p:scale>
          <a:sx n="30" d="100"/>
          <a:sy n="30" d="100"/>
        </p:scale>
        <p:origin x="1400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prezentacij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Naslov prezentacije</a:t>
            </a:r>
          </a:p>
        </p:txBody>
      </p:sp>
      <p:sp>
        <p:nvSpPr>
          <p:cNvPr id="12" name="Autor i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i datum</a:t>
            </a:r>
          </a:p>
        </p:txBody>
      </p:sp>
      <p:sp>
        <p:nvSpPr>
          <p:cNvPr id="13" name="Tijelo razine jeda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Podnaslov prezentacije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žna činje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Činjenične informacij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Činjenične informacije</a:t>
            </a:r>
          </a:p>
        </p:txBody>
      </p:sp>
      <p:sp>
        <p:nvSpPr>
          <p:cNvPr id="128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j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Atribucija</a:t>
            </a:r>
          </a:p>
        </p:txBody>
      </p:sp>
      <p:sp>
        <p:nvSpPr>
          <p:cNvPr id="136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“Istaknuti navodnici”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vije meduze na ružičastoj pozadini"/>
          <p:cNvSpPr>
            <a:spLocks noGrp="1"/>
          </p:cNvSpPr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Dvije meduze dodiruju se na tamnoplavoj pozadini"/>
          <p:cNvSpPr>
            <a:spLocks noGrp="1"/>
          </p:cNvSpPr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Dvije meduze na plavoj pozadini"/>
          <p:cNvSpPr>
            <a:spLocks noGrp="1"/>
          </p:cNvSpPr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vije meduze dodiruju se na tamnoplavoj pozadini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AED8-806F-5E77-3176-C3EB7AE7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334C-B8F4-2514-198E-02475FDA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C418-446B-9D82-F2F0-5E6E69F9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EAA5-7FCC-2A4F-A7D8-F5A7C02B4D7F}" type="datetimeFigureOut">
              <a:rPr lang="hr-HR" smtClean="0"/>
              <a:t>27.03.2024.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B42CD-19EF-C1A2-87E6-D7341436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D4B2-22B8-5540-72BC-F57CC9C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7642" y="13106961"/>
            <a:ext cx="436017" cy="441146"/>
          </a:xfrm>
        </p:spPr>
        <p:txBody>
          <a:bodyPr/>
          <a:lstStyle/>
          <a:p>
            <a:fld id="{582AC19A-5CB9-8D41-8FFC-8045CB612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2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vije meduze dodiruju se na tamnoplavoj pozadini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i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i datum</a:t>
            </a:r>
          </a:p>
        </p:txBody>
      </p:sp>
      <p:sp>
        <p:nvSpPr>
          <p:cNvPr id="23" name="Naslov prezentacij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>
                <a:solidFill>
                  <a:srgbClr val="FFFFFF"/>
                </a:solidFill>
              </a:defRPr>
            </a:lvl1pPr>
          </a:lstStyle>
          <a:p>
            <a:r>
              <a:t>Naslov prezentacije</a:t>
            </a:r>
          </a:p>
        </p:txBody>
      </p:sp>
      <p:sp>
        <p:nvSpPr>
          <p:cNvPr id="24" name="Tijelo razine jeda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Podnaslov prezentacije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elo razine jedan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Tekst predznaka na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, predznaci i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vije meduze na ružičastoj pozadini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Naslov slajda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Naslov slajda</a:t>
            </a:r>
          </a:p>
        </p:txBody>
      </p:sp>
      <p:sp>
        <p:nvSpPr>
          <p:cNvPr id="62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Tekst predznaka na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Podnaslov slajd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Podnaslov slajda</a:t>
            </a:r>
          </a:p>
        </p:txBody>
      </p:sp>
      <p:sp>
        <p:nvSpPr>
          <p:cNvPr id="64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, predznaci i mali videozapis už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aslov slajda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Naslov slajda</a:t>
            </a:r>
          </a:p>
        </p:txBody>
      </p:sp>
      <p:sp>
        <p:nvSpPr>
          <p:cNvPr id="72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Tekst predznaka na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Podnaslov slaj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Podnaslov slajda</a:t>
            </a:r>
          </a:p>
        </p:txBody>
      </p:sp>
      <p:sp>
        <p:nvSpPr>
          <p:cNvPr id="74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, predznaci i veliki videozapis už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aslov slajda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Naslov slajda</a:t>
            </a:r>
          </a:p>
        </p:txBody>
      </p:sp>
      <p:sp>
        <p:nvSpPr>
          <p:cNvPr id="82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Tekst predznaka na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Podnaslov slaj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Podnaslov slajda</a:t>
            </a:r>
          </a:p>
        </p:txBody>
      </p:sp>
      <p:sp>
        <p:nvSpPr>
          <p:cNvPr id="84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slov slajd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Naslov slajda</a:t>
            </a:r>
          </a:p>
        </p:txBody>
      </p:sp>
      <p:sp>
        <p:nvSpPr>
          <p:cNvPr id="100" name="Podnaslov slaj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Podnaslov slajda</a:t>
            </a:r>
          </a:p>
        </p:txBody>
      </p:sp>
      <p:sp>
        <p:nvSpPr>
          <p:cNvPr id="101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nevni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aslov dnevnog reda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Naslov dnevnog reda</a:t>
            </a:r>
          </a:p>
        </p:txBody>
      </p:sp>
      <p:sp>
        <p:nvSpPr>
          <p:cNvPr id="109" name="Podnaslov dnevnog re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Podnaslov dnevnog reda</a:t>
            </a:r>
          </a:p>
        </p:txBody>
      </p:sp>
      <p:sp>
        <p:nvSpPr>
          <p:cNvPr id="110" name="Tijelo razine jeda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Teme dnevnog reda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z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jelo razine jeda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Izjava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Broj slajd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slajda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Naslov slajda</a:t>
            </a:r>
          </a:p>
        </p:txBody>
      </p:sp>
      <p:sp>
        <p:nvSpPr>
          <p:cNvPr id="3" name="Tijelo razine jedan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predznaka na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Broj slajda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-pakistan.com/products/alpha-mini-humanoid-educational-robo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ntri.com.vn/suc-manh-so/robot-sap-duoc-ung-dung-trong-giang-day-tieng-anh-tai-viet-nam-20160827074013942.ht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.com/news/robots-influence-children-educati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free-question-clipart-3677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free-question-clipart-3677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free-question-clipart-3677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rends.com/computing/how-ai-is-changing-educa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lab.com/blog/nao-teaches-communication-and-collaboration-to-students-with-autis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lab.com/blog/how-robotics-improves-education-at-schoo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iconrepublic.com/innovation/the-future-of-stem-education-is-nao-video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opro.fr/nao-robot-educatif-softbank-robotics-europe-sas-renforce-les-competences-2018626-6670883-produit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free-question-clipart-3677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538997-plant-growth-progress-diagram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538997-plant-growth-progress-diagram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ruzic@skole.h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gor.balaban@foi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3987508860438985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businessinsider.in/tech/news/sophia-the-talking-humanoid-robot-is-being-readied-for-mass-production-during-the-pandemic/articleshow/80735900.c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net.org/articles/9-home-robots-that-make-your-life-much-easi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edded.com/cobots-are-key-to-collaboration-between-humans-and-a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fulengineering.com/children-can-now-learn-to-write-with-these-teaching-robo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umanoidni robot u učionici - alat, suradnik i/ili pomoćnik?"/>
          <p:cNvSpPr txBox="1">
            <a:spLocks noGrp="1"/>
          </p:cNvSpPr>
          <p:nvPr>
            <p:ph type="ctrTitle"/>
          </p:nvPr>
        </p:nvSpPr>
        <p:spPr>
          <a:xfrm>
            <a:off x="1269999" y="2598877"/>
            <a:ext cx="21844000" cy="3879454"/>
          </a:xfrm>
          <a:prstGeom prst="rect">
            <a:avLst/>
          </a:prstGeom>
        </p:spPr>
        <p:txBody>
          <a:bodyPr>
            <a:normAutofit/>
          </a:bodyPr>
          <a:lstStyle>
            <a:lvl1pPr defTabSz="2389572">
              <a:defRPr sz="11368" spc="-341"/>
            </a:lvl1pPr>
          </a:lstStyle>
          <a:p>
            <a:r>
              <a:rPr sz="9600" dirty="0" err="1"/>
              <a:t>Humanoidni</a:t>
            </a:r>
            <a:r>
              <a:rPr sz="9600" dirty="0"/>
              <a:t> robot u </a:t>
            </a:r>
            <a:r>
              <a:rPr sz="9600" dirty="0" err="1"/>
              <a:t>učionici</a:t>
            </a:r>
            <a:r>
              <a:rPr sz="9600" dirty="0"/>
              <a:t> - </a:t>
            </a:r>
            <a:r>
              <a:rPr sz="9600" dirty="0" err="1"/>
              <a:t>alat</a:t>
            </a:r>
            <a:r>
              <a:rPr sz="9600" dirty="0"/>
              <a:t>, </a:t>
            </a:r>
            <a:r>
              <a:rPr sz="9600" dirty="0" err="1"/>
              <a:t>suradnik</a:t>
            </a:r>
            <a:r>
              <a:rPr sz="9600" dirty="0"/>
              <a:t> </a:t>
            </a:r>
            <a:r>
              <a:rPr sz="9600" dirty="0" err="1"/>
              <a:t>i</a:t>
            </a:r>
            <a:r>
              <a:rPr sz="9600" dirty="0"/>
              <a:t>/</a:t>
            </a:r>
            <a:r>
              <a:rPr sz="9600" dirty="0" err="1"/>
              <a:t>ili</a:t>
            </a:r>
            <a:r>
              <a:rPr sz="9600" dirty="0"/>
              <a:t> </a:t>
            </a:r>
            <a:r>
              <a:rPr sz="9600" dirty="0" err="1"/>
              <a:t>pomoćnik</a:t>
            </a:r>
            <a:r>
              <a:rPr sz="9600" dirty="0"/>
              <a:t>? </a:t>
            </a:r>
          </a:p>
        </p:txBody>
      </p:sp>
      <p:sp>
        <p:nvSpPr>
          <p:cNvPr id="172" name="prof. dr. sc. Balaban Igor, Fakultet organizacije i informatike"/>
          <p:cNvSpPr txBox="1">
            <a:spLocks noGrp="1"/>
          </p:cNvSpPr>
          <p:nvPr>
            <p:ph type="body" idx="21"/>
          </p:nvPr>
        </p:nvSpPr>
        <p:spPr>
          <a:xfrm>
            <a:off x="1269998" y="10770095"/>
            <a:ext cx="21844001" cy="69405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prof. dr. sc. Balaban Igor, </a:t>
            </a:r>
            <a:r>
              <a:rPr err="1"/>
              <a:t>Fakultet</a:t>
            </a:r>
            <a:r>
              <a:t> </a:t>
            </a:r>
            <a:r>
              <a:rPr err="1"/>
              <a:t>organizacije</a:t>
            </a:r>
            <a:r>
              <a:t> </a:t>
            </a:r>
            <a:r>
              <a:rPr err="1"/>
              <a:t>i</a:t>
            </a:r>
            <a:r>
              <a:t> </a:t>
            </a:r>
            <a:r>
              <a:rPr err="1"/>
              <a:t>informatike</a:t>
            </a:r>
            <a:endParaRPr/>
          </a:p>
        </p:txBody>
      </p:sp>
      <p:sp>
        <p:nvSpPr>
          <p:cNvPr id="173" name="Primjena humanoidnih robota u obrazovanju – pregled područja s osvrtom na učinak na motivaciju i ostvarenost ishoda učenja u nastavnim aktivnostima"/>
          <p:cNvSpPr txBox="1">
            <a:spLocks noGrp="1"/>
          </p:cNvSpPr>
          <p:nvPr>
            <p:ph type="subTitle" sz="quarter" idx="1"/>
          </p:nvPr>
        </p:nvSpPr>
        <p:spPr>
          <a:xfrm>
            <a:off x="1269999" y="6813784"/>
            <a:ext cx="21844000" cy="2512352"/>
          </a:xfrm>
          <a:prstGeom prst="rect">
            <a:avLst/>
          </a:prstGeom>
        </p:spPr>
        <p:txBody>
          <a:bodyPr>
            <a:noAutofit/>
          </a:bodyPr>
          <a:lstStyle>
            <a:lvl1pPr defTabSz="619125">
              <a:defRPr sz="4800"/>
            </a:lvl1pPr>
          </a:lstStyle>
          <a:p>
            <a:r>
              <a:rPr sz="5400" dirty="0" err="1"/>
              <a:t>Primjena</a:t>
            </a:r>
            <a:r>
              <a:rPr sz="5400" dirty="0"/>
              <a:t> </a:t>
            </a:r>
            <a:r>
              <a:rPr sz="5400" dirty="0" err="1"/>
              <a:t>humanoidnih</a:t>
            </a:r>
            <a:r>
              <a:rPr sz="5400" dirty="0"/>
              <a:t> </a:t>
            </a:r>
            <a:r>
              <a:rPr sz="5400" dirty="0" err="1"/>
              <a:t>robota</a:t>
            </a:r>
            <a:r>
              <a:rPr sz="5400" dirty="0"/>
              <a:t> u </a:t>
            </a:r>
            <a:r>
              <a:rPr sz="5400" dirty="0" err="1"/>
              <a:t>obrazovanju</a:t>
            </a:r>
            <a:r>
              <a:rPr sz="5400" dirty="0"/>
              <a:t> – </a:t>
            </a:r>
            <a:r>
              <a:rPr sz="5400" dirty="0" err="1"/>
              <a:t>pregled</a:t>
            </a:r>
            <a:r>
              <a:rPr sz="5400" dirty="0"/>
              <a:t> </a:t>
            </a:r>
            <a:r>
              <a:rPr sz="5400" dirty="0" err="1"/>
              <a:t>područja</a:t>
            </a:r>
            <a:r>
              <a:rPr sz="5400" dirty="0"/>
              <a:t> s </a:t>
            </a:r>
            <a:r>
              <a:rPr sz="5400" dirty="0" err="1"/>
              <a:t>osvrtom</a:t>
            </a:r>
            <a:r>
              <a:rPr sz="5400" dirty="0"/>
              <a:t> </a:t>
            </a:r>
            <a:r>
              <a:rPr sz="5400" dirty="0" err="1"/>
              <a:t>na</a:t>
            </a:r>
            <a:r>
              <a:rPr sz="5400" dirty="0"/>
              <a:t> </a:t>
            </a:r>
            <a:r>
              <a:rPr sz="5400" dirty="0" err="1"/>
              <a:t>učinak</a:t>
            </a:r>
            <a:r>
              <a:rPr sz="5400" dirty="0"/>
              <a:t> </a:t>
            </a:r>
            <a:r>
              <a:rPr sz="5400" dirty="0" err="1"/>
              <a:t>na</a:t>
            </a:r>
            <a:r>
              <a:rPr sz="5400" dirty="0"/>
              <a:t> </a:t>
            </a:r>
            <a:r>
              <a:rPr sz="5400" dirty="0" err="1"/>
              <a:t>motivaciju</a:t>
            </a:r>
            <a:r>
              <a:rPr sz="5400" dirty="0"/>
              <a:t> </a:t>
            </a:r>
            <a:r>
              <a:rPr sz="5400" dirty="0" err="1"/>
              <a:t>i</a:t>
            </a:r>
            <a:r>
              <a:rPr sz="5400" dirty="0"/>
              <a:t> </a:t>
            </a:r>
            <a:r>
              <a:rPr sz="5400" dirty="0" err="1"/>
              <a:t>ostvarenost</a:t>
            </a:r>
            <a:r>
              <a:rPr sz="5400" dirty="0"/>
              <a:t> </a:t>
            </a:r>
            <a:r>
              <a:rPr sz="5400" dirty="0" err="1"/>
              <a:t>ishoda</a:t>
            </a:r>
            <a:r>
              <a:rPr sz="5400" dirty="0"/>
              <a:t> </a:t>
            </a:r>
            <a:r>
              <a:rPr sz="5400" dirty="0" err="1"/>
              <a:t>učenja</a:t>
            </a:r>
            <a:r>
              <a:rPr sz="5400" dirty="0"/>
              <a:t> u </a:t>
            </a:r>
            <a:r>
              <a:rPr sz="5400" dirty="0" err="1"/>
              <a:t>nastavnim</a:t>
            </a:r>
            <a:r>
              <a:rPr sz="5400" dirty="0"/>
              <a:t> </a:t>
            </a:r>
            <a:r>
              <a:rPr sz="5400" dirty="0" err="1"/>
              <a:t>aktivnostima</a:t>
            </a:r>
            <a:endParaRPr sz="5400" dirty="0"/>
          </a:p>
        </p:txBody>
      </p:sp>
      <p:sp>
        <p:nvSpPr>
          <p:cNvPr id="174" name="Ivana Ružić, I. osnovna škola Čakovec"/>
          <p:cNvSpPr txBox="1"/>
          <p:nvPr/>
        </p:nvSpPr>
        <p:spPr>
          <a:xfrm>
            <a:off x="8361487" y="10058894"/>
            <a:ext cx="76610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3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Ivana </a:t>
            </a:r>
            <a:r>
              <a:rPr err="1"/>
              <a:t>Ružić</a:t>
            </a:r>
            <a:r>
              <a:t>, I. </a:t>
            </a:r>
            <a:r>
              <a:rPr err="1"/>
              <a:t>osnovna</a:t>
            </a:r>
            <a:r>
              <a:t> </a:t>
            </a:r>
            <a:r>
              <a:rPr err="1"/>
              <a:t>škola</a:t>
            </a:r>
            <a:r>
              <a:t> </a:t>
            </a:r>
            <a:r>
              <a:rPr err="1"/>
              <a:t>Čakovec</a:t>
            </a:r>
            <a:endParaRPr/>
          </a:p>
        </p:txBody>
      </p:sp>
      <p:sp>
        <p:nvSpPr>
          <p:cNvPr id="175" name="CARNET Users Conference, 2024."/>
          <p:cNvSpPr txBox="1"/>
          <p:nvPr/>
        </p:nvSpPr>
        <p:spPr>
          <a:xfrm>
            <a:off x="1269997" y="12561082"/>
            <a:ext cx="21844001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808990">
              <a:spcBef>
                <a:spcPts val="0"/>
              </a:spcBef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CARNET Users Conference, 2024.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bot running in front of a computer monitor&#10;&#10;Description automatically generated">
            <a:extLst>
              <a:ext uri="{FF2B5EF4-FFF2-40B4-BE49-F238E27FC236}">
                <a16:creationId xmlns:a16="http://schemas.microsoft.com/office/drawing/2014/main" id="{7E9BA456-D73E-878B-DAF4-8CC0E2D2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389"/>
          <a:stretch/>
        </p:blipFill>
        <p:spPr>
          <a:xfrm>
            <a:off x="0" y="0"/>
            <a:ext cx="14732000" cy="1371600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E7C95A7C-63B3-73AB-7250-DD223855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0" y="4314825"/>
            <a:ext cx="9652000" cy="4029075"/>
          </a:xfrm>
        </p:spPr>
        <p:txBody>
          <a:bodyPr>
            <a:normAutofit/>
          </a:bodyPr>
          <a:lstStyle/>
          <a:p>
            <a:r>
              <a:rPr lang="en-US" sz="6600" dirty="0"/>
              <a:t>Robot </a:t>
            </a:r>
            <a:r>
              <a:rPr lang="en-US" sz="6600" dirty="0" err="1"/>
              <a:t>kao</a:t>
            </a:r>
            <a:r>
              <a:rPr lang="en-US" sz="6600" dirty="0"/>
              <a:t> </a:t>
            </a:r>
            <a:r>
              <a:rPr lang="en-US" sz="6600" dirty="0" err="1"/>
              <a:t>alat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za </a:t>
            </a:r>
            <a:r>
              <a:rPr lang="en-US" sz="6600" dirty="0" err="1"/>
              <a:t>učenje</a:t>
            </a:r>
            <a:r>
              <a:rPr lang="en-US" sz="6600" dirty="0"/>
              <a:t> </a:t>
            </a:r>
            <a:r>
              <a:rPr lang="en-US" sz="6600" dirty="0" err="1"/>
              <a:t>programiranja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717978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kids sitting at a table with a robot&#10;&#10;Description automatically generated">
            <a:extLst>
              <a:ext uri="{FF2B5EF4-FFF2-40B4-BE49-F238E27FC236}">
                <a16:creationId xmlns:a16="http://schemas.microsoft.com/office/drawing/2014/main" id="{86978F11-C07B-8EFC-1410-7127FAE1BAC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29" r="3429"/>
          <a:stretch/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314900-5A84-0E61-D9BE-0FD109C4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6" y="838199"/>
            <a:ext cx="8343900" cy="7248525"/>
          </a:xfrm>
        </p:spPr>
        <p:txBody>
          <a:bodyPr>
            <a:normAutofit/>
          </a:bodyPr>
          <a:lstStyle/>
          <a:p>
            <a:r>
              <a:rPr lang="hr-HR" sz="6600" dirty="0"/>
              <a:t>Robot </a:t>
            </a:r>
            <a:br>
              <a:rPr lang="hr-HR" sz="6600" dirty="0"/>
            </a:br>
            <a:r>
              <a:rPr lang="hr-HR" sz="6600" dirty="0"/>
              <a:t>suradnik</a:t>
            </a:r>
            <a:br>
              <a:rPr lang="hr-HR" sz="6600" dirty="0"/>
            </a:br>
            <a:r>
              <a:rPr lang="hr-HR" sz="6600" dirty="0"/>
              <a:t>u učenju</a:t>
            </a:r>
          </a:p>
        </p:txBody>
      </p:sp>
    </p:spTree>
    <p:extLst>
      <p:ext uri="{BB962C8B-B14F-4D97-AF65-F5344CB8AC3E}">
        <p14:creationId xmlns:p14="http://schemas.microsoft.com/office/powerpoint/2010/main" val="25937835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hild looking at a robot&#10;&#10;Description automatically generated">
            <a:extLst>
              <a:ext uri="{FF2B5EF4-FFF2-40B4-BE49-F238E27FC236}">
                <a16:creationId xmlns:a16="http://schemas.microsoft.com/office/drawing/2014/main" id="{6AEF36A1-75A3-C64F-FE42-DBE1964C221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64" r="17747"/>
          <a:stretch/>
        </p:blipFill>
        <p:spPr>
          <a:xfrm>
            <a:off x="0" y="0"/>
            <a:ext cx="15716250" cy="13716000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775A64F-C5DC-98AE-877E-5E04A2A02423}"/>
              </a:ext>
            </a:extLst>
          </p:cNvPr>
          <p:cNvSpPr txBox="1">
            <a:spLocks/>
          </p:cNvSpPr>
          <p:nvPr/>
        </p:nvSpPr>
        <p:spPr>
          <a:xfrm>
            <a:off x="16040100" y="1495424"/>
            <a:ext cx="8343900" cy="72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1pPr>
            <a:lvl2pPr marL="0" marR="0" indent="4572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2pPr>
            <a:lvl3pPr marL="0" marR="0" indent="9144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3pPr>
            <a:lvl4pPr marL="0" marR="0" indent="13716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4pPr>
            <a:lvl5pPr marL="0" marR="0" indent="18288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5pPr>
            <a:lvl6pPr marL="0" marR="0" indent="22860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6pPr>
            <a:lvl7pPr marL="0" marR="0" indent="27432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7pPr>
            <a:lvl8pPr marL="0" marR="0" indent="32004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8pPr>
            <a:lvl9pPr marL="0" marR="0" indent="365760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25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Demi Bold"/>
              </a:defRPr>
            </a:lvl9pPr>
          </a:lstStyle>
          <a:p>
            <a:pPr hangingPunct="1"/>
            <a:r>
              <a:rPr lang="hr-HR" sz="6600" dirty="0"/>
              <a:t>Robot </a:t>
            </a:r>
            <a:br>
              <a:rPr lang="hr-HR" sz="6600" dirty="0"/>
            </a:br>
            <a:r>
              <a:rPr lang="hr-HR" sz="6600" dirty="0"/>
              <a:t>pomoćnik</a:t>
            </a:r>
            <a:br>
              <a:rPr lang="hr-HR" sz="6600" dirty="0"/>
            </a:br>
            <a:r>
              <a:rPr lang="hr-HR" sz="6600" dirty="0"/>
              <a:t>u učenju</a:t>
            </a:r>
          </a:p>
        </p:txBody>
      </p:sp>
    </p:spTree>
    <p:extLst>
      <p:ext uri="{BB962C8B-B14F-4D97-AF65-F5344CB8AC3E}">
        <p14:creationId xmlns:p14="http://schemas.microsoft.com/office/powerpoint/2010/main" val="10574279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1EC68-3CDC-8E19-36F7-36F61731A4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43025" y="1771650"/>
            <a:ext cx="16291832" cy="10942864"/>
          </a:xfrm>
        </p:spPr>
        <p:txBody>
          <a:bodyPr>
            <a:normAutofit/>
          </a:bodyPr>
          <a:lstStyle/>
          <a:p>
            <a:r>
              <a:rPr lang="en-GB" sz="6600" b="1" dirty="0" err="1"/>
              <a:t>Kako</a:t>
            </a:r>
            <a:r>
              <a:rPr lang="en-GB" sz="6600" b="1" dirty="0"/>
              <a:t> se Vi </a:t>
            </a:r>
            <a:r>
              <a:rPr lang="en-GB" sz="6600" b="1" dirty="0" err="1"/>
              <a:t>osjećate</a:t>
            </a:r>
            <a:r>
              <a:rPr lang="en-GB" sz="6600" b="1" dirty="0"/>
              <a:t> u </a:t>
            </a:r>
            <a:r>
              <a:rPr lang="en-GB" sz="6600" b="1" dirty="0" err="1"/>
              <a:t>vezi</a:t>
            </a:r>
            <a:r>
              <a:rPr lang="en-GB" sz="6600" b="1" dirty="0"/>
              <a:t> </a:t>
            </a:r>
            <a:r>
              <a:rPr lang="en-GB" sz="6600" b="1" dirty="0" err="1"/>
              <a:t>korištenja</a:t>
            </a:r>
            <a:r>
              <a:rPr lang="en-GB" sz="6600" b="1" dirty="0"/>
              <a:t> </a:t>
            </a:r>
            <a:r>
              <a:rPr lang="en-GB" sz="6600" b="1" dirty="0" err="1"/>
              <a:t>humanoidnih</a:t>
            </a:r>
            <a:r>
              <a:rPr lang="en-GB" sz="6600" b="1" dirty="0"/>
              <a:t> </a:t>
            </a:r>
            <a:r>
              <a:rPr lang="en-GB" sz="6600" b="1" dirty="0" err="1"/>
              <a:t>robota</a:t>
            </a:r>
            <a:r>
              <a:rPr lang="en-GB" sz="6600" b="1" dirty="0"/>
              <a:t> u </a:t>
            </a:r>
            <a:r>
              <a:rPr lang="en-GB" sz="6600" b="1" dirty="0" err="1"/>
              <a:t>svojoj</a:t>
            </a:r>
            <a:r>
              <a:rPr lang="en-GB" sz="6600" b="1" dirty="0"/>
              <a:t> </a:t>
            </a:r>
            <a:r>
              <a:rPr lang="en-GB" sz="6600" b="1" dirty="0" err="1"/>
              <a:t>nastavi</a:t>
            </a:r>
            <a:r>
              <a:rPr lang="en-GB" sz="6600" b="1" dirty="0"/>
              <a:t>? </a:t>
            </a:r>
          </a:p>
        </p:txBody>
      </p:sp>
      <p:pic>
        <p:nvPicPr>
          <p:cNvPr id="8" name="Picture 7" descr="A colorful squares in the shape of a question mark&#10;&#10;Description automatically generated">
            <a:extLst>
              <a:ext uri="{FF2B5EF4-FFF2-40B4-BE49-F238E27FC236}">
                <a16:creationId xmlns:a16="http://schemas.microsoft.com/office/drawing/2014/main" id="{D430D322-D741-F7AB-96C9-35D5BE523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6170" y="2960914"/>
            <a:ext cx="4746057" cy="77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708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1EC68-3CDC-8E19-36F7-36F61731A4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43025" y="1771650"/>
            <a:ext cx="16291832" cy="10942864"/>
          </a:xfrm>
        </p:spPr>
        <p:txBody>
          <a:bodyPr>
            <a:normAutofit/>
          </a:bodyPr>
          <a:lstStyle/>
          <a:p>
            <a:r>
              <a:rPr lang="en-GB" sz="6600" b="1" dirty="0" err="1"/>
              <a:t>Prema</a:t>
            </a:r>
            <a:r>
              <a:rPr lang="en-GB" sz="6600" b="1" dirty="0"/>
              <a:t> </a:t>
            </a:r>
            <a:r>
              <a:rPr lang="en-GB" sz="6600" b="1" dirty="0" err="1"/>
              <a:t>Vašem</a:t>
            </a:r>
            <a:r>
              <a:rPr lang="en-GB" sz="6600" b="1" dirty="0"/>
              <a:t> </a:t>
            </a:r>
            <a:r>
              <a:rPr lang="en-GB" sz="6600" b="1" dirty="0" err="1"/>
              <a:t>mišljenju</a:t>
            </a:r>
            <a:r>
              <a:rPr lang="en-GB" sz="6600" b="1" dirty="0"/>
              <a:t>, </a:t>
            </a:r>
          </a:p>
          <a:p>
            <a:r>
              <a:rPr lang="en-GB" sz="6600" b="1" dirty="0" err="1"/>
              <a:t>kako</a:t>
            </a:r>
            <a:r>
              <a:rPr lang="en-GB" sz="6600" b="1" dirty="0"/>
              <a:t> bi </a:t>
            </a:r>
            <a:r>
              <a:rPr lang="en-GB" sz="6600" b="1" dirty="0" err="1"/>
              <a:t>ti</a:t>
            </a:r>
            <a:r>
              <a:rPr lang="en-GB" sz="6600" b="1" dirty="0"/>
              <a:t> </a:t>
            </a:r>
            <a:r>
              <a:rPr lang="en-GB" sz="6600" b="1" dirty="0" err="1"/>
              <a:t>roboti</a:t>
            </a:r>
            <a:r>
              <a:rPr lang="en-GB" sz="6600" b="1" dirty="0"/>
              <a:t> </a:t>
            </a:r>
            <a:r>
              <a:rPr lang="en-GB" sz="6600" b="1" dirty="0" err="1"/>
              <a:t>mogli</a:t>
            </a:r>
            <a:r>
              <a:rPr lang="en-GB" sz="6600" b="1" dirty="0"/>
              <a:t> </a:t>
            </a:r>
            <a:r>
              <a:rPr lang="en-GB" sz="6600" b="1" dirty="0" err="1"/>
              <a:t>poboljšati</a:t>
            </a:r>
            <a:r>
              <a:rPr lang="en-GB" sz="6600" b="1" dirty="0"/>
              <a:t> </a:t>
            </a:r>
            <a:r>
              <a:rPr lang="en-GB" sz="6600" b="1" dirty="0" err="1"/>
              <a:t>ili</a:t>
            </a:r>
            <a:r>
              <a:rPr lang="en-GB" sz="6600" b="1" dirty="0"/>
              <a:t> </a:t>
            </a:r>
            <a:r>
              <a:rPr lang="en-GB" sz="6600" b="1" dirty="0" err="1"/>
              <a:t>otežati</a:t>
            </a:r>
            <a:r>
              <a:rPr lang="en-GB" sz="6600" b="1" dirty="0"/>
              <a:t> </a:t>
            </a:r>
            <a:r>
              <a:rPr lang="en-GB" sz="6600" b="1" dirty="0" err="1"/>
              <a:t>vašu</a:t>
            </a:r>
            <a:r>
              <a:rPr lang="en-GB" sz="6600" b="1" dirty="0"/>
              <a:t> </a:t>
            </a:r>
            <a:r>
              <a:rPr lang="en-GB" sz="6600" b="1" dirty="0" err="1"/>
              <a:t>ulogu</a:t>
            </a:r>
            <a:r>
              <a:rPr lang="en-GB" sz="6600" b="1" dirty="0"/>
              <a:t> </a:t>
            </a:r>
            <a:r>
              <a:rPr lang="en-GB" sz="6600" b="1" dirty="0" err="1"/>
              <a:t>kao</a:t>
            </a:r>
            <a:r>
              <a:rPr lang="en-GB" sz="6600" b="1" dirty="0"/>
              <a:t> </a:t>
            </a:r>
            <a:r>
              <a:rPr lang="en-GB" sz="6600" b="1" dirty="0" err="1"/>
              <a:t>učitelja</a:t>
            </a:r>
            <a:r>
              <a:rPr lang="en-GB" sz="6600" b="1" dirty="0"/>
              <a:t>/</a:t>
            </a:r>
            <a:r>
              <a:rPr lang="en-GB" sz="6600" b="1" dirty="0" err="1"/>
              <a:t>nastavnika</a:t>
            </a:r>
            <a:r>
              <a:rPr lang="en-GB" sz="6600" b="1" dirty="0"/>
              <a:t>?</a:t>
            </a:r>
          </a:p>
        </p:txBody>
      </p:sp>
      <p:pic>
        <p:nvPicPr>
          <p:cNvPr id="8" name="Picture 7" descr="A colorful squares in the shape of a question mark&#10;&#10;Description automatically generated">
            <a:extLst>
              <a:ext uri="{FF2B5EF4-FFF2-40B4-BE49-F238E27FC236}">
                <a16:creationId xmlns:a16="http://schemas.microsoft.com/office/drawing/2014/main" id="{D430D322-D741-F7AB-96C9-35D5BE523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6170" y="2960914"/>
            <a:ext cx="4746057" cy="77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14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1180-7819-0789-C13A-7FE309E0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838200"/>
            <a:ext cx="7273925" cy="7105650"/>
          </a:xfrm>
        </p:spPr>
        <p:txBody>
          <a:bodyPr>
            <a:normAutofit/>
          </a:bodyPr>
          <a:lstStyle/>
          <a:p>
            <a:r>
              <a:rPr lang="hr-HR" sz="6600" dirty="0"/>
              <a:t>Humanoidni roboti u obrazovanju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259D-319E-E4CB-2526-BAEC2554D8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29750" y="1914525"/>
            <a:ext cx="12950825" cy="10601325"/>
          </a:xfrm>
        </p:spPr>
        <p:txBody>
          <a:bodyPr>
            <a:normAutofit fontScale="92500"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HR" sz="4800" b="1" dirty="0">
                <a:ea typeface="Times New Roman" panose="02020603050405020304" pitchFamily="18" charset="0"/>
              </a:rPr>
              <a:t>poboljšavaju angažman učenika u procesu učenja </a:t>
            </a:r>
            <a:r>
              <a:rPr lang="hr-HR" altLang="en-HR" sz="4800" dirty="0">
                <a:ea typeface="Times New Roman" panose="02020603050405020304" pitchFamily="18" charset="0"/>
              </a:rPr>
              <a:t>(</a:t>
            </a:r>
            <a:r>
              <a:rPr lang="hr-HR" sz="4800" dirty="0" err="1">
                <a:ea typeface="Times New Roman" panose="02020603050405020304" pitchFamily="18" charset="0"/>
              </a:rPr>
              <a:t>Belpaeme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(2018), Chen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(2020), </a:t>
            </a:r>
            <a:r>
              <a:rPr lang="hr-HR" sz="4800" dirty="0" err="1">
                <a:ea typeface="Times New Roman" panose="02020603050405020304" pitchFamily="18" charset="0"/>
              </a:rPr>
              <a:t>Kubilinskiene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(2017), </a:t>
            </a:r>
            <a:r>
              <a:rPr lang="hr-HR" sz="4800" dirty="0" err="1">
                <a:ea typeface="Times New Roman" panose="02020603050405020304" pitchFamily="18" charset="0"/>
              </a:rPr>
              <a:t>Sisman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(2018)),</a:t>
            </a:r>
          </a:p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hr-HR" altLang="en-HR" sz="4800" dirty="0">
              <a:ea typeface="Times New Roman" panose="02020603050405020304" pitchFamily="18" charset="0"/>
            </a:endParaRPr>
          </a:p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HR" sz="4800" b="1" dirty="0">
                <a:ea typeface="Times New Roman" panose="02020603050405020304" pitchFamily="18" charset="0"/>
              </a:rPr>
              <a:t>pozitivno doprinose motivaciji učenika </a:t>
            </a:r>
            <a:r>
              <a:rPr lang="hr-HR" altLang="en-HR" sz="4800" dirty="0">
                <a:ea typeface="Times New Roman" panose="02020603050405020304" pitchFamily="18" charset="0"/>
              </a:rPr>
              <a:t>(</a:t>
            </a:r>
            <a:r>
              <a:rPr lang="hr-HR" altLang="en-HR" sz="4800" dirty="0" err="1">
                <a:ea typeface="Times New Roman" panose="02020603050405020304" pitchFamily="18" charset="0"/>
              </a:rPr>
              <a:t>Arar</a:t>
            </a:r>
            <a:r>
              <a:rPr lang="hr-HR" altLang="en-HR" sz="4800" dirty="0">
                <a:ea typeface="Times New Roman" panose="02020603050405020304" pitchFamily="18" charset="0"/>
              </a:rPr>
              <a:t> </a:t>
            </a:r>
            <a:r>
              <a:rPr lang="hr-HR" altLang="en-HR" sz="4800" dirty="0" err="1">
                <a:ea typeface="Times New Roman" panose="02020603050405020304" pitchFamily="18" charset="0"/>
              </a:rPr>
              <a:t>et</a:t>
            </a:r>
            <a:r>
              <a:rPr lang="hr-HR" altLang="en-HR" sz="4800" dirty="0">
                <a:ea typeface="Times New Roman" panose="02020603050405020304" pitchFamily="18" charset="0"/>
              </a:rPr>
              <a:t> </a:t>
            </a:r>
            <a:r>
              <a:rPr lang="hr-HR" altLang="en-HR" sz="4800" dirty="0" err="1">
                <a:ea typeface="Times New Roman" panose="02020603050405020304" pitchFamily="18" charset="0"/>
              </a:rPr>
              <a:t>al</a:t>
            </a:r>
            <a:r>
              <a:rPr lang="hr-HR" altLang="en-HR" sz="4800" dirty="0">
                <a:ea typeface="Times New Roman" panose="02020603050405020304" pitchFamily="18" charset="0"/>
              </a:rPr>
              <a:t> (2021), </a:t>
            </a:r>
            <a:r>
              <a:rPr lang="hr-HR" sz="4800" dirty="0" err="1">
                <a:ea typeface="Times New Roman" panose="02020603050405020304" pitchFamily="18" charset="0"/>
              </a:rPr>
              <a:t>Velentza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(2021)),</a:t>
            </a:r>
          </a:p>
          <a:p>
            <a:pPr marL="0" indent="0"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endParaRPr lang="hr-HR" altLang="en-HR" sz="4800" dirty="0">
              <a:ea typeface="Times New Roman" panose="02020603050405020304" pitchFamily="18" charset="0"/>
            </a:endParaRPr>
          </a:p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HR" sz="4800" b="1" dirty="0">
                <a:ea typeface="Times New Roman" panose="02020603050405020304" pitchFamily="18" charset="0"/>
              </a:rPr>
              <a:t>poboljšavaju učinkovitost i ishode učenja </a:t>
            </a:r>
            <a:r>
              <a:rPr lang="hr-HR" altLang="en-HR" sz="4800" dirty="0">
                <a:ea typeface="Times New Roman" panose="02020603050405020304" pitchFamily="18" charset="0"/>
              </a:rPr>
              <a:t>(</a:t>
            </a:r>
            <a:r>
              <a:rPr lang="hr-HR" altLang="en-HR" sz="4800" dirty="0" err="1">
                <a:ea typeface="Times New Roman" panose="02020603050405020304" pitchFamily="18" charset="0"/>
              </a:rPr>
              <a:t>Arar</a:t>
            </a:r>
            <a:r>
              <a:rPr lang="hr-HR" altLang="en-HR" sz="4800" dirty="0">
                <a:ea typeface="Times New Roman" panose="02020603050405020304" pitchFamily="18" charset="0"/>
              </a:rPr>
              <a:t> </a:t>
            </a:r>
            <a:r>
              <a:rPr lang="hr-HR" altLang="en-HR" sz="4800" dirty="0" err="1">
                <a:ea typeface="Times New Roman" panose="02020603050405020304" pitchFamily="18" charset="0"/>
              </a:rPr>
              <a:t>et</a:t>
            </a:r>
            <a:r>
              <a:rPr lang="hr-HR" altLang="en-HR" sz="4800" dirty="0">
                <a:ea typeface="Times New Roman" panose="02020603050405020304" pitchFamily="18" charset="0"/>
              </a:rPr>
              <a:t> </a:t>
            </a:r>
            <a:r>
              <a:rPr lang="hr-HR" altLang="en-HR" sz="4800" dirty="0" err="1">
                <a:ea typeface="Times New Roman" panose="02020603050405020304" pitchFamily="18" charset="0"/>
              </a:rPr>
              <a:t>al</a:t>
            </a:r>
            <a:r>
              <a:rPr lang="hr-HR" altLang="en-HR" sz="4800" dirty="0">
                <a:ea typeface="Times New Roman" panose="02020603050405020304" pitchFamily="18" charset="0"/>
              </a:rPr>
              <a:t> (2021), </a:t>
            </a:r>
            <a:r>
              <a:rPr lang="hr-HR" sz="4800" dirty="0">
                <a:ea typeface="Times New Roman" panose="02020603050405020304" pitchFamily="18" charset="0"/>
              </a:rPr>
              <a:t>Chen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(2020),</a:t>
            </a:r>
            <a:r>
              <a:rPr lang="hr-HR" altLang="en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Velentza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et</a:t>
            </a:r>
            <a:r>
              <a:rPr lang="hr-HR" sz="4800" dirty="0">
                <a:ea typeface="Times New Roman" panose="02020603050405020304" pitchFamily="18" charset="0"/>
              </a:rPr>
              <a:t> </a:t>
            </a:r>
            <a:r>
              <a:rPr lang="hr-HR" sz="4800" dirty="0" err="1">
                <a:ea typeface="Times New Roman" panose="02020603050405020304" pitchFamily="18" charset="0"/>
              </a:rPr>
              <a:t>al</a:t>
            </a:r>
            <a:r>
              <a:rPr lang="hr-HR" sz="4800" dirty="0">
                <a:ea typeface="Times New Roman" panose="02020603050405020304" pitchFamily="18" charset="0"/>
              </a:rPr>
              <a:t> (2021)</a:t>
            </a:r>
          </a:p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hr-HR" altLang="en-HR" sz="4800" dirty="0">
              <a:ea typeface="Times New Roman" panose="02020603050405020304" pitchFamily="18" charset="0"/>
            </a:endParaRPr>
          </a:p>
          <a:p>
            <a:pPr defTabSz="1828800" eaLnBrk="0" fontAlgn="base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HR" sz="4800" b="1" dirty="0">
                <a:ea typeface="Times New Roman" panose="02020603050405020304" pitchFamily="18" charset="0"/>
              </a:rPr>
              <a:t>primjena napredne tehnologije u obrazovanju ima pozitivan učinak na učenje </a:t>
            </a:r>
            <a:r>
              <a:rPr lang="hr-HR" altLang="en-HR" sz="4800" dirty="0">
                <a:ea typeface="Times New Roman" panose="02020603050405020304" pitchFamily="18" charset="0"/>
              </a:rPr>
              <a:t>(Francis (2017), Yang &amp; Chen (2021))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55791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1180-7819-0789-C13A-7FE309E0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838200"/>
            <a:ext cx="7273925" cy="7105650"/>
          </a:xfrm>
        </p:spPr>
        <p:txBody>
          <a:bodyPr>
            <a:normAutofit/>
          </a:bodyPr>
          <a:lstStyle/>
          <a:p>
            <a:r>
              <a:rPr lang="hr-HR" sz="6600" dirty="0"/>
              <a:t>Motivacija</a:t>
            </a:r>
            <a:br>
              <a:rPr lang="hr-HR" sz="6600" dirty="0"/>
            </a:br>
            <a:r>
              <a:rPr lang="hr-HR" sz="6600" dirty="0"/>
              <a:t>učenika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259D-319E-E4CB-2526-BAEC2554D8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364664" y="2571750"/>
            <a:ext cx="12950825" cy="9380537"/>
          </a:xfrm>
        </p:spPr>
        <p:txBody>
          <a:bodyPr>
            <a:normAutofit/>
          </a:bodyPr>
          <a:lstStyle/>
          <a:p>
            <a:pPr marL="685800" indent="-685800" algn="just" defTabSz="18288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poticaj na djelovanje, koji definira unutarnje i različite vanjske slojeve motivacije</a:t>
            </a:r>
          </a:p>
          <a:p>
            <a:pPr marL="0" indent="0" algn="just" defTabSz="1828800" eaLnBrk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en-HR" sz="4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HR" sz="4400" dirty="0">
                <a:ea typeface="Times New Roman" panose="02020603050405020304" pitchFamily="18" charset="0"/>
              </a:rPr>
              <a:t>n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ajvažniji čimbenik za aktivno sudjelovanje u procesu učenja i postizanje uspjeha (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Leitão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et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al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(2022))</a:t>
            </a:r>
          </a:p>
          <a:p>
            <a:pPr marL="0" indent="0" algn="just" eaLnBrk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en-HR" sz="4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685800" indent="-685800" algn="just" defTabSz="18288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HR" sz="4400" b="1" dirty="0">
                <a:solidFill>
                  <a:schemeClr val="tx1"/>
                </a:solidFill>
                <a:ea typeface="Times New Roman" panose="02020603050405020304" pitchFamily="18" charset="0"/>
              </a:rPr>
              <a:t>intrinzična motivacija 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određena je autonomijom, kompetencijama i socijalizacijom</a:t>
            </a:r>
          </a:p>
          <a:p>
            <a:pPr marL="0" indent="0" algn="just" defTabSz="1828800" eaLnBrk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en-HR" sz="4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685800" indent="-685800" algn="just" defTabSz="18288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en-HR" sz="4400" b="1" dirty="0">
                <a:solidFill>
                  <a:schemeClr val="tx1"/>
                </a:solidFill>
                <a:ea typeface="Times New Roman" panose="02020603050405020304" pitchFamily="18" charset="0"/>
              </a:rPr>
              <a:t>ekstrinzična motivacija 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određena vanjskom regulacijom: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introjekcijom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, identifikacijom i integracijom</a:t>
            </a:r>
          </a:p>
        </p:txBody>
      </p:sp>
    </p:spTree>
    <p:extLst>
      <p:ext uri="{BB962C8B-B14F-4D97-AF65-F5344CB8AC3E}">
        <p14:creationId xmlns:p14="http://schemas.microsoft.com/office/powerpoint/2010/main" val="39669632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1180-7819-0789-C13A-7FE309E0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838200"/>
            <a:ext cx="7273925" cy="7105650"/>
          </a:xfrm>
        </p:spPr>
        <p:txBody>
          <a:bodyPr>
            <a:normAutofit/>
          </a:bodyPr>
          <a:lstStyle/>
          <a:p>
            <a:r>
              <a:rPr lang="hr-HR" sz="6600" dirty="0"/>
              <a:t>Motivacija</a:t>
            </a:r>
            <a:br>
              <a:rPr lang="hr-HR" sz="6600" dirty="0"/>
            </a:br>
            <a:r>
              <a:rPr lang="hr-HR" sz="6600" dirty="0"/>
              <a:t>učenika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259D-319E-E4CB-2526-BAEC2554D8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364664" y="3400426"/>
            <a:ext cx="12950825" cy="8551862"/>
          </a:xfrm>
        </p:spPr>
        <p:txBody>
          <a:bodyPr>
            <a:normAutofit/>
          </a:bodyPr>
          <a:lstStyle/>
          <a:p>
            <a:pPr indent="91440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angažman može utjecati na unutarnju ili vanjsku motivaciju učenika, a primjena napredne tehnologije i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gamifikacije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u procesu učenja  (kao strategija sa svrhom generiranja predanosti) može dovesti do promjena u ponašanju (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Rojas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‑López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et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al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(2019))</a:t>
            </a:r>
          </a:p>
          <a:p>
            <a:pPr indent="0" algn="just" eaLnBrk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en-HR" sz="4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91440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primjena humanoidnog robota dovodi do poboljšanja postizanja ishoda učenja (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Arar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et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al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(2021), Chen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et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al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(2020),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Velentza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et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hr-HR" altLang="en-HR" sz="4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al</a:t>
            </a:r>
            <a:r>
              <a:rPr lang="hr-HR" altLang="en-HR" sz="4400" dirty="0">
                <a:solidFill>
                  <a:schemeClr val="tx1"/>
                </a:solidFill>
                <a:ea typeface="Times New Roman" panose="02020603050405020304" pitchFamily="18" charset="0"/>
              </a:rPr>
              <a:t> (2021))</a:t>
            </a:r>
            <a:endParaRPr lang="hr-HR" altLang="en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656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1688B-352E-B4EA-41A4-3A8984FDA9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5142904"/>
            <a:ext cx="21844000" cy="3430191"/>
          </a:xfrm>
        </p:spPr>
        <p:txBody>
          <a:bodyPr>
            <a:normAutofit/>
          </a:bodyPr>
          <a:lstStyle/>
          <a:p>
            <a:r>
              <a:rPr lang="hr-HR" sz="6600" dirty="0"/>
              <a:t>Uvođenje humanoidnih robota u obrazovanje ima potencijal da transformira način na koji učimo i podučavamo.</a:t>
            </a:r>
          </a:p>
        </p:txBody>
      </p:sp>
    </p:spTree>
    <p:extLst>
      <p:ext uri="{BB962C8B-B14F-4D97-AF65-F5344CB8AC3E}">
        <p14:creationId xmlns:p14="http://schemas.microsoft.com/office/powerpoint/2010/main" val="11954949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1EC68-3CDC-8E19-36F7-36F61731A4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43025" y="1771650"/>
            <a:ext cx="16857889" cy="8983435"/>
          </a:xfrm>
        </p:spPr>
        <p:txBody>
          <a:bodyPr>
            <a:normAutofit/>
          </a:bodyPr>
          <a:lstStyle/>
          <a:p>
            <a:r>
              <a:rPr lang="en-GB" sz="6600" b="1" dirty="0" err="1"/>
              <a:t>Koje</a:t>
            </a:r>
            <a:r>
              <a:rPr lang="en-GB" sz="6600" b="1" dirty="0"/>
              <a:t> </a:t>
            </a:r>
            <a:r>
              <a:rPr lang="en-GB" sz="6600" b="1" dirty="0" err="1"/>
              <a:t>biste</a:t>
            </a:r>
            <a:r>
              <a:rPr lang="en-GB" sz="6600" b="1" dirty="0"/>
              <a:t> </a:t>
            </a:r>
            <a:r>
              <a:rPr lang="en-GB" sz="6600" b="1" dirty="0" err="1"/>
              <a:t>pripreme</a:t>
            </a:r>
            <a:r>
              <a:rPr lang="en-GB" sz="6600" b="1" dirty="0"/>
              <a:t> </a:t>
            </a:r>
            <a:r>
              <a:rPr lang="en-GB" sz="6600" b="1" dirty="0" err="1"/>
              <a:t>i</a:t>
            </a:r>
            <a:r>
              <a:rPr lang="en-GB" sz="6600" b="1" dirty="0"/>
              <a:t> </a:t>
            </a:r>
            <a:r>
              <a:rPr lang="en-GB" sz="6600" b="1" dirty="0" err="1"/>
              <a:t>usavršavanja</a:t>
            </a:r>
            <a:r>
              <a:rPr lang="en-GB" sz="6600" b="1" dirty="0"/>
              <a:t> </a:t>
            </a:r>
            <a:r>
              <a:rPr lang="en-GB" sz="6600" b="1" dirty="0" err="1"/>
              <a:t>voljeli</a:t>
            </a:r>
            <a:r>
              <a:rPr lang="en-GB" sz="6600" b="1" dirty="0"/>
              <a:t> </a:t>
            </a:r>
            <a:r>
              <a:rPr lang="en-GB" sz="6600" b="1" dirty="0" err="1"/>
              <a:t>završiti</a:t>
            </a:r>
            <a:r>
              <a:rPr lang="en-GB" sz="6600" b="1" dirty="0"/>
              <a:t> </a:t>
            </a:r>
            <a:r>
              <a:rPr lang="en-GB" sz="6600" b="1" dirty="0" err="1"/>
              <a:t>kako</a:t>
            </a:r>
            <a:r>
              <a:rPr lang="en-GB" sz="6600" b="1" dirty="0"/>
              <a:t> </a:t>
            </a:r>
            <a:r>
              <a:rPr lang="en-GB" sz="6600" b="1" dirty="0" err="1"/>
              <a:t>biste</a:t>
            </a:r>
            <a:r>
              <a:rPr lang="en-GB" sz="6600" b="1" dirty="0"/>
              <a:t> se </a:t>
            </a:r>
            <a:r>
              <a:rPr lang="en-GB" sz="6600" b="1" dirty="0" err="1"/>
              <a:t>osjećali</a:t>
            </a:r>
            <a:r>
              <a:rPr lang="en-GB" sz="6600" b="1" dirty="0"/>
              <a:t> </a:t>
            </a:r>
            <a:r>
              <a:rPr lang="en-GB" sz="6600" b="1" dirty="0" err="1"/>
              <a:t>sigurnije</a:t>
            </a:r>
            <a:r>
              <a:rPr lang="en-GB" sz="6600" b="1" dirty="0"/>
              <a:t> </a:t>
            </a:r>
            <a:r>
              <a:rPr lang="en-GB" sz="6600" b="1" dirty="0" err="1"/>
              <a:t>i</a:t>
            </a:r>
            <a:r>
              <a:rPr lang="en-GB" sz="6600" b="1" dirty="0"/>
              <a:t> </a:t>
            </a:r>
            <a:r>
              <a:rPr lang="en-GB" sz="6600" b="1" dirty="0" err="1"/>
              <a:t>spremnije</a:t>
            </a:r>
            <a:r>
              <a:rPr lang="en-GB" sz="6600" b="1" dirty="0"/>
              <a:t> </a:t>
            </a:r>
            <a:r>
              <a:rPr lang="en-GB" sz="6600" b="1" dirty="0" err="1"/>
              <a:t>koristiti</a:t>
            </a:r>
            <a:r>
              <a:rPr lang="en-GB" sz="6600" b="1" dirty="0"/>
              <a:t> </a:t>
            </a:r>
            <a:r>
              <a:rPr lang="en-GB" sz="6600" b="1" dirty="0" err="1"/>
              <a:t>humanoidne</a:t>
            </a:r>
            <a:r>
              <a:rPr lang="en-GB" sz="6600" b="1" dirty="0"/>
              <a:t> </a:t>
            </a:r>
            <a:r>
              <a:rPr lang="en-GB" sz="6600" b="1" dirty="0" err="1"/>
              <a:t>robote</a:t>
            </a:r>
            <a:r>
              <a:rPr lang="en-GB" sz="6600" b="1" dirty="0"/>
              <a:t> u </a:t>
            </a:r>
            <a:r>
              <a:rPr lang="en-GB" sz="6600" b="1" dirty="0" err="1"/>
              <a:t>učionici</a:t>
            </a:r>
            <a:r>
              <a:rPr lang="en-GB" sz="6600" b="1" dirty="0"/>
              <a:t>?</a:t>
            </a:r>
          </a:p>
        </p:txBody>
      </p:sp>
      <p:pic>
        <p:nvPicPr>
          <p:cNvPr id="2" name="Picture 1" descr="A colorful squares in the shape of a question mark&#10;&#10;Description automatically generated">
            <a:extLst>
              <a:ext uri="{FF2B5EF4-FFF2-40B4-BE49-F238E27FC236}">
                <a16:creationId xmlns:a16="http://schemas.microsoft.com/office/drawing/2014/main" id="{741FFBDF-00BB-C231-6E38-F9ED3640A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6170" y="2960914"/>
            <a:ext cx="4746057" cy="77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978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at a robot&#10;&#10;Description automatically generated">
            <a:extLst>
              <a:ext uri="{FF2B5EF4-FFF2-40B4-BE49-F238E27FC236}">
                <a16:creationId xmlns:a16="http://schemas.microsoft.com/office/drawing/2014/main" id="{95974CE4-C47E-39B3-862C-A551E831C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618"/>
          <a:stretch/>
        </p:blipFill>
        <p:spPr>
          <a:xfrm>
            <a:off x="10185400" y="10"/>
            <a:ext cx="18161000" cy="13715990"/>
          </a:xfrm>
          <a:prstGeom prst="rect">
            <a:avLst/>
          </a:prstGeom>
          <a:noFill/>
        </p:spPr>
      </p:pic>
      <p:sp>
        <p:nvSpPr>
          <p:cNvPr id="178" name="Humanoidni robot u učionici - alat, suradnik  suradnik i/ili pomoćnik?"/>
          <p:cNvSpPr txBox="1">
            <a:spLocks noGrp="1"/>
          </p:cNvSpPr>
          <p:nvPr>
            <p:ph type="title"/>
          </p:nvPr>
        </p:nvSpPr>
        <p:spPr>
          <a:xfrm>
            <a:off x="255588" y="2495550"/>
            <a:ext cx="9374188" cy="3048000"/>
          </a:xfrm>
        </p:spPr>
        <p:txBody>
          <a:bodyPr anchor="b">
            <a:noAutofit/>
          </a:bodyPr>
          <a:lstStyle>
            <a:lvl1pPr defTabSz="1048485">
              <a:lnSpc>
                <a:spcPct val="90000"/>
              </a:lnSpc>
              <a:defRPr sz="4988" spc="-149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Humanoidni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 robot u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učionici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 -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alat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,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suradnik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 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suradnik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i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/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ili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 </a:t>
            </a:r>
            <a:r>
              <a:rPr lang="en-US" sz="6600" dirty="0" err="1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pomoćnik</a:t>
            </a:r>
            <a:r>
              <a:rPr lang="en-US" sz="6600" dirty="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rPr>
              <a:t>?</a:t>
            </a:r>
          </a:p>
        </p:txBody>
      </p:sp>
      <p:sp>
        <p:nvSpPr>
          <p:cNvPr id="179" name="Humanoidni roboti u društvu…"/>
          <p:cNvSpPr txBox="1">
            <a:spLocks noGrp="1"/>
          </p:cNvSpPr>
          <p:nvPr>
            <p:ph type="body" sz="half" idx="1"/>
          </p:nvPr>
        </p:nvSpPr>
        <p:spPr>
          <a:xfrm>
            <a:off x="600076" y="6486525"/>
            <a:ext cx="9029700" cy="5842000"/>
          </a:xfrm>
        </p:spPr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4400" dirty="0"/>
              <a:t>Upoznajmo humanoidne robote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4400" dirty="0"/>
              <a:t>Humanoidni roboti u obrazovanju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4400" dirty="0"/>
              <a:t>Učinak primjene humanoidnih robota na motivaciju i ostvarenost ishoda učenja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sitting next to a group of robots&#10;&#10;Description automatically generated">
            <a:extLst>
              <a:ext uri="{FF2B5EF4-FFF2-40B4-BE49-F238E27FC236}">
                <a16:creationId xmlns:a16="http://schemas.microsoft.com/office/drawing/2014/main" id="{8EC6BF46-121D-C4FB-3480-B3B163863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14" r="10409"/>
          <a:stretch/>
        </p:blipFill>
        <p:spPr>
          <a:xfrm>
            <a:off x="10544174" y="10"/>
            <a:ext cx="16887825" cy="13715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0AABA-E63A-5792-71EF-4B55D9A7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1149"/>
            <a:ext cx="10544174" cy="1933575"/>
          </a:xfrm>
        </p:spPr>
        <p:txBody>
          <a:bodyPr anchor="b">
            <a:noAutofit/>
          </a:bodyPr>
          <a:lstStyle/>
          <a:p>
            <a:r>
              <a:rPr lang="hr-HR" sz="6600" dirty="0"/>
              <a:t>Ključna predviđanja </a:t>
            </a:r>
            <a:br>
              <a:rPr lang="hr-HR" sz="6600" dirty="0"/>
            </a:br>
            <a:r>
              <a:rPr lang="hr-HR" sz="6600" dirty="0"/>
              <a:t>za budućnost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5D70-5705-E5E2-CD8E-65826A6D0B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0075" y="3843338"/>
            <a:ext cx="9686924" cy="8432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4400" b="1" dirty="0"/>
              <a:t>Integracija u nastavu: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dirty="0"/>
              <a:t>Roboti će postati sveprisutni u učionicama, pomažući učiteljima u podučavanju različitih predmeta. Njihova interakcija s učenicima omogućit će personalizirano učenje.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b="1" dirty="0"/>
              <a:t>Programiranje i kreativnost: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dirty="0"/>
              <a:t>Učenici će se sve više upoznavati s programiranjem i dizajnom robota. To će potaknuti njihovu kreativnost i razumijevanje tehnologije.</a:t>
            </a:r>
          </a:p>
        </p:txBody>
      </p:sp>
    </p:spTree>
    <p:extLst>
      <p:ext uri="{BB962C8B-B14F-4D97-AF65-F5344CB8AC3E}">
        <p14:creationId xmlns:p14="http://schemas.microsoft.com/office/powerpoint/2010/main" val="12733303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5D70-5705-E5E2-CD8E-65826A6D0B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57225" y="4267200"/>
            <a:ext cx="9515475" cy="843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b="1" dirty="0"/>
              <a:t>STEM područje: </a:t>
            </a:r>
          </a:p>
          <a:p>
            <a:pPr marL="0" indent="0">
              <a:buNone/>
            </a:pPr>
            <a:r>
              <a:rPr lang="hr-HR" sz="4400" dirty="0"/>
              <a:t>Robotika će biti ključna komponenta STEM obrazovanja. Učenici će se upoznati s osnovama robotike, senzorima, motorima i programiranjem.</a:t>
            </a:r>
          </a:p>
          <a:p>
            <a:pPr marL="0" indent="0">
              <a:buNone/>
            </a:pPr>
            <a:r>
              <a:rPr lang="hr-HR" sz="4400" b="1" dirty="0"/>
              <a:t>Razvoj vještina: </a:t>
            </a:r>
          </a:p>
          <a:p>
            <a:pPr marL="0" indent="0">
              <a:buNone/>
            </a:pPr>
            <a:r>
              <a:rPr lang="hr-HR" sz="4400" dirty="0"/>
              <a:t>Kroz rad s robotima, učenici će razvijati vještine kao što su rješavanje problema, timski rad, kritičko razmišljanje i komunikacija.</a:t>
            </a:r>
          </a:p>
        </p:txBody>
      </p:sp>
      <p:pic>
        <p:nvPicPr>
          <p:cNvPr id="5" name="Picture 4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B59560C0-4D87-5720-D0E8-72D2B6D4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455" r="6175"/>
          <a:stretch/>
        </p:blipFill>
        <p:spPr>
          <a:xfrm>
            <a:off x="10528300" y="0"/>
            <a:ext cx="13855700" cy="1371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AF697F-CFBA-25D2-E7C3-8D41EF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1149"/>
            <a:ext cx="10544174" cy="1933575"/>
          </a:xfrm>
        </p:spPr>
        <p:txBody>
          <a:bodyPr anchor="b">
            <a:noAutofit/>
          </a:bodyPr>
          <a:lstStyle/>
          <a:p>
            <a:r>
              <a:rPr lang="hr-HR" sz="6600" dirty="0"/>
              <a:t>Ključna predviđanja </a:t>
            </a:r>
            <a:br>
              <a:rPr lang="hr-HR" sz="6600" dirty="0"/>
            </a:br>
            <a:r>
              <a:rPr lang="hr-HR" sz="6600" dirty="0"/>
              <a:t>za budućnost</a:t>
            </a:r>
          </a:p>
        </p:txBody>
      </p:sp>
    </p:spTree>
    <p:extLst>
      <p:ext uri="{BB962C8B-B14F-4D97-AF65-F5344CB8AC3E}">
        <p14:creationId xmlns:p14="http://schemas.microsoft.com/office/powerpoint/2010/main" val="417896829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5D70-5705-E5E2-CD8E-65826A6D0B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57225" y="4267200"/>
            <a:ext cx="9515475" cy="843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b="1" dirty="0" err="1"/>
              <a:t>Inkluzivnost</a:t>
            </a:r>
            <a:r>
              <a:rPr lang="hr-HR" sz="4400" b="1" dirty="0"/>
              <a:t>: </a:t>
            </a:r>
            <a:r>
              <a:rPr lang="hr-HR" sz="4400" dirty="0"/>
              <a:t>Humanoidni roboti mogu pomoći u inkluzivnom obrazovanju, podržavajući učenike s posebnim potrebama.</a:t>
            </a:r>
          </a:p>
          <a:p>
            <a:pPr marL="0" indent="0">
              <a:buNone/>
            </a:pPr>
            <a:r>
              <a:rPr lang="hr-HR" sz="4400" b="1" dirty="0"/>
              <a:t>Online učenje: </a:t>
            </a:r>
            <a:r>
              <a:rPr lang="hr-HR" sz="4400" dirty="0"/>
              <a:t>Roboti će se koristiti i u online obrazovanju, omogućujući interakciju između učitelja i učenika čak i na daljinu.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AF697F-CFBA-25D2-E7C3-8D41EF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1149"/>
            <a:ext cx="10544174" cy="1933575"/>
          </a:xfrm>
        </p:spPr>
        <p:txBody>
          <a:bodyPr anchor="b">
            <a:noAutofit/>
          </a:bodyPr>
          <a:lstStyle/>
          <a:p>
            <a:r>
              <a:rPr lang="hr-HR" sz="6600" dirty="0"/>
              <a:t>Ključna predviđanja </a:t>
            </a:r>
            <a:br>
              <a:rPr lang="hr-HR" sz="6600" dirty="0"/>
            </a:br>
            <a:r>
              <a:rPr lang="hr-HR" sz="6600" dirty="0"/>
              <a:t>za budućnost</a:t>
            </a:r>
          </a:p>
        </p:txBody>
      </p:sp>
      <p:pic>
        <p:nvPicPr>
          <p:cNvPr id="4" name="Picture 3" descr="A group of boys sitting on the floor next to a robot&#10;&#10;Description automatically generated">
            <a:extLst>
              <a:ext uri="{FF2B5EF4-FFF2-40B4-BE49-F238E27FC236}">
                <a16:creationId xmlns:a16="http://schemas.microsoft.com/office/drawing/2014/main" id="{8973DE45-1843-7345-9090-CA04C10E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87" r="38244" b="11355"/>
          <a:stretch/>
        </p:blipFill>
        <p:spPr>
          <a:xfrm>
            <a:off x="10528300" y="-1"/>
            <a:ext cx="13855700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62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5D70-5705-E5E2-CD8E-65826A6D0B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75657" y="4267200"/>
            <a:ext cx="8997043" cy="843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 Važno je uzeti u obzir:</a:t>
            </a:r>
          </a:p>
          <a:p>
            <a:r>
              <a:rPr lang="hr-HR" sz="4400" b="1" dirty="0"/>
              <a:t>etička razmatranja</a:t>
            </a:r>
            <a:r>
              <a:rPr lang="hr-HR" sz="4400" dirty="0"/>
              <a:t>, </a:t>
            </a:r>
          </a:p>
          <a:p>
            <a:r>
              <a:rPr lang="hr-HR" sz="4400" b="1" dirty="0"/>
              <a:t>privatnost podataka </a:t>
            </a:r>
            <a:r>
              <a:rPr lang="hr-HR" sz="4400" dirty="0"/>
              <a:t>i </a:t>
            </a:r>
          </a:p>
          <a:p>
            <a:r>
              <a:rPr lang="hr-HR" sz="4400" b="1" dirty="0"/>
              <a:t>ulogu ljudskih učitelja </a:t>
            </a:r>
            <a:endParaRPr lang="hr-HR" sz="4400" dirty="0"/>
          </a:p>
          <a:p>
            <a:pPr marL="0" indent="0">
              <a:buNone/>
            </a:pPr>
            <a:r>
              <a:rPr lang="hr-HR" sz="4400" dirty="0"/>
              <a:t>u procesu poučavanja i učenja pri implementaciji humanoidnih robota u obrazovna okruženja.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AF697F-CFBA-25D2-E7C3-8D41EF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1149"/>
            <a:ext cx="10435559" cy="1933575"/>
          </a:xfrm>
        </p:spPr>
        <p:txBody>
          <a:bodyPr anchor="b">
            <a:noAutofit/>
          </a:bodyPr>
          <a:lstStyle/>
          <a:p>
            <a:r>
              <a:rPr lang="hr-HR" sz="6600" dirty="0"/>
              <a:t>Ključna predviđanja za budućnost</a:t>
            </a:r>
          </a:p>
        </p:txBody>
      </p:sp>
      <p:pic>
        <p:nvPicPr>
          <p:cNvPr id="2" name="Picture 1" descr="Two robots in front of a chalkboard&#10;&#10;Description automatically generated">
            <a:extLst>
              <a:ext uri="{FF2B5EF4-FFF2-40B4-BE49-F238E27FC236}">
                <a16:creationId xmlns:a16="http://schemas.microsoft.com/office/drawing/2014/main" id="{8D832174-3D70-DA08-9272-A56FDC0B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56" r="17058"/>
          <a:stretch/>
        </p:blipFill>
        <p:spPr>
          <a:xfrm>
            <a:off x="10435559" y="1933575"/>
            <a:ext cx="13948441" cy="102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5953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1EC68-3CDC-8E19-36F7-36F61731A4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25486" y="1771650"/>
            <a:ext cx="15356114" cy="10246179"/>
          </a:xfrm>
        </p:spPr>
        <p:txBody>
          <a:bodyPr>
            <a:normAutofit/>
          </a:bodyPr>
          <a:lstStyle/>
          <a:p>
            <a:pPr algn="l"/>
            <a:r>
              <a:rPr lang="en-GB" sz="6600" b="1" dirty="0" err="1"/>
              <a:t>Kako</a:t>
            </a:r>
            <a:r>
              <a:rPr lang="en-GB" sz="6600" b="1" dirty="0"/>
              <a:t> bi se </a:t>
            </a:r>
            <a:r>
              <a:rPr lang="en-GB" sz="6600" b="1" dirty="0" err="1"/>
              <a:t>mogli</a:t>
            </a:r>
            <a:r>
              <a:rPr lang="en-GB" sz="6600" b="1" dirty="0"/>
              <a:t> </a:t>
            </a:r>
            <a:r>
              <a:rPr lang="en-GB" sz="6600" b="1" dirty="0" err="1"/>
              <a:t>riješiti</a:t>
            </a:r>
            <a:r>
              <a:rPr lang="en-GB" sz="6600" b="1" dirty="0"/>
              <a:t> </a:t>
            </a:r>
            <a:r>
              <a:rPr lang="en-GB" sz="6600" b="1" dirty="0" err="1"/>
              <a:t>problemi</a:t>
            </a:r>
            <a:r>
              <a:rPr lang="en-GB" sz="6600" b="1" dirty="0"/>
              <a:t> </a:t>
            </a:r>
            <a:r>
              <a:rPr lang="en-GB" sz="6600" b="1" dirty="0" err="1"/>
              <a:t>povezani</a:t>
            </a:r>
            <a:r>
              <a:rPr lang="en-GB" sz="6600" b="1" dirty="0"/>
              <a:t> s </a:t>
            </a:r>
            <a:r>
              <a:rPr lang="en-GB" sz="6600" b="1" dirty="0" err="1"/>
              <a:t>ovisnošću</a:t>
            </a:r>
            <a:r>
              <a:rPr lang="en-GB" sz="6600" b="1" dirty="0"/>
              <a:t> o </a:t>
            </a:r>
            <a:r>
              <a:rPr lang="en-GB" sz="6600" b="1" dirty="0" err="1"/>
              <a:t>tehnologiji</a:t>
            </a:r>
            <a:r>
              <a:rPr lang="en-GB" sz="6600" b="1" dirty="0"/>
              <a:t> </a:t>
            </a:r>
            <a:r>
              <a:rPr lang="en-GB" sz="6600" b="1" dirty="0" err="1"/>
              <a:t>i</a:t>
            </a:r>
            <a:r>
              <a:rPr lang="en-GB" sz="6600" b="1" dirty="0"/>
              <a:t> </a:t>
            </a:r>
          </a:p>
          <a:p>
            <a:pPr algn="l"/>
            <a:r>
              <a:rPr lang="en-GB" sz="6600" b="1" dirty="0" err="1"/>
              <a:t>gubitkom</a:t>
            </a:r>
            <a:r>
              <a:rPr lang="en-GB" sz="6600" b="1" dirty="0"/>
              <a:t> </a:t>
            </a:r>
            <a:r>
              <a:rPr lang="en-GB" sz="6600" b="1" dirty="0" err="1"/>
              <a:t>ljudskog</a:t>
            </a:r>
            <a:r>
              <a:rPr lang="en-GB" sz="6600" b="1" dirty="0"/>
              <a:t> </a:t>
            </a:r>
            <a:r>
              <a:rPr lang="en-GB" sz="6600" b="1" dirty="0" err="1"/>
              <a:t>elementa</a:t>
            </a:r>
            <a:r>
              <a:rPr lang="en-GB" sz="6600" b="1" dirty="0"/>
              <a:t> u </a:t>
            </a:r>
            <a:r>
              <a:rPr lang="en-GB" sz="6600" b="1" dirty="0" err="1"/>
              <a:t>obrazovanju</a:t>
            </a:r>
            <a:r>
              <a:rPr lang="en-GB" sz="6600" b="1" dirty="0"/>
              <a:t> </a:t>
            </a:r>
            <a:r>
              <a:rPr lang="en-GB" sz="6600" b="1" dirty="0" err="1"/>
              <a:t>uslijed</a:t>
            </a:r>
            <a:r>
              <a:rPr lang="en-GB" sz="6600" b="1" dirty="0"/>
              <a:t> </a:t>
            </a:r>
            <a:r>
              <a:rPr lang="en-GB" sz="6600" b="1" dirty="0" err="1"/>
              <a:t>sve</a:t>
            </a:r>
            <a:r>
              <a:rPr lang="en-GB" sz="6600" b="1" dirty="0"/>
              <a:t> </a:t>
            </a:r>
            <a:r>
              <a:rPr lang="en-GB" sz="6600" b="1" dirty="0" err="1"/>
              <a:t>veće</a:t>
            </a:r>
            <a:r>
              <a:rPr lang="en-GB" sz="6600" b="1" dirty="0"/>
              <a:t> </a:t>
            </a:r>
            <a:r>
              <a:rPr lang="en-GB" sz="6600" b="1" dirty="0" err="1"/>
              <a:t>upotrebe</a:t>
            </a:r>
            <a:r>
              <a:rPr lang="en-GB" sz="6600" b="1" dirty="0"/>
              <a:t> </a:t>
            </a:r>
            <a:r>
              <a:rPr lang="en-GB" sz="6600" b="1" dirty="0" err="1"/>
              <a:t>humanoidnih</a:t>
            </a:r>
            <a:r>
              <a:rPr lang="en-GB" sz="6600" b="1" dirty="0"/>
              <a:t> </a:t>
            </a:r>
            <a:r>
              <a:rPr lang="en-GB" sz="6600" b="1" dirty="0" err="1"/>
              <a:t>robota</a:t>
            </a:r>
            <a:r>
              <a:rPr lang="en-GB" sz="6600" b="1" dirty="0"/>
              <a:t> u </a:t>
            </a:r>
            <a:r>
              <a:rPr lang="en-GB" sz="6600" b="1" dirty="0" err="1"/>
              <a:t>učionici</a:t>
            </a:r>
            <a:r>
              <a:rPr lang="en-GB" sz="6600" b="1" dirty="0"/>
              <a:t>?</a:t>
            </a:r>
          </a:p>
        </p:txBody>
      </p:sp>
      <p:pic>
        <p:nvPicPr>
          <p:cNvPr id="6" name="Picture 5" descr="A colorful squares in the shape of a question mark&#10;&#10;Description automatically generated">
            <a:extLst>
              <a:ext uri="{FF2B5EF4-FFF2-40B4-BE49-F238E27FC236}">
                <a16:creationId xmlns:a16="http://schemas.microsoft.com/office/drawing/2014/main" id="{7A1665B2-92CF-9D8E-4E5F-F50707F6C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6170" y="2960914"/>
            <a:ext cx="4746057" cy="77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20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plant growth&#10;&#10;Description automatically generated">
            <a:extLst>
              <a:ext uri="{FF2B5EF4-FFF2-40B4-BE49-F238E27FC236}">
                <a16:creationId xmlns:a16="http://schemas.microsoft.com/office/drawing/2014/main" id="{0B676A32-98F8-6E55-A59A-8314B3DD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89" r="-1" b="-1"/>
          <a:stretch/>
        </p:blipFill>
        <p:spPr>
          <a:xfrm>
            <a:off x="11146972" y="7599299"/>
            <a:ext cx="13237028" cy="61167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2A115-BE2C-A9F9-B1AD-48ECB772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24384000" cy="1549400"/>
          </a:xfrm>
        </p:spPr>
        <p:txBody>
          <a:bodyPr anchor="b">
            <a:normAutofit/>
          </a:bodyPr>
          <a:lstStyle/>
          <a:p>
            <a:r>
              <a:rPr lang="hr-HR" dirty="0"/>
              <a:t>Vještine za budućnost?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05A6-DF32-FBC7-6006-C5FAC3F1F7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3324185"/>
            <a:ext cx="21807714" cy="937581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i="1" dirty="0" err="1"/>
              <a:t>Neke</a:t>
            </a:r>
            <a:r>
              <a:rPr lang="en-US" sz="4400" i="1" dirty="0"/>
              <a:t> od </a:t>
            </a:r>
            <a:r>
              <a:rPr lang="en-US" sz="4400" i="1" dirty="0" err="1"/>
              <a:t>vještina</a:t>
            </a:r>
            <a:r>
              <a:rPr lang="en-US" sz="4400" i="1" dirty="0"/>
              <a:t> </a:t>
            </a:r>
            <a:r>
              <a:rPr lang="en-US" sz="4400" i="1" dirty="0" err="1"/>
              <a:t>koje</a:t>
            </a:r>
            <a:r>
              <a:rPr lang="en-US" sz="4400" i="1" dirty="0"/>
              <a:t> </a:t>
            </a:r>
            <a:r>
              <a:rPr lang="en-US" sz="4400" i="1" dirty="0" err="1"/>
              <a:t>ćemo</a:t>
            </a:r>
            <a:r>
              <a:rPr lang="en-US" sz="4400" i="1" dirty="0"/>
              <a:t> </a:t>
            </a:r>
            <a:r>
              <a:rPr lang="en-US" sz="4400" i="1" dirty="0" err="1"/>
              <a:t>trebati</a:t>
            </a:r>
            <a:r>
              <a:rPr lang="en-US" sz="4400" i="1" dirty="0"/>
              <a:t> u </a:t>
            </a:r>
            <a:r>
              <a:rPr lang="en-US" sz="4400" i="1" dirty="0" err="1"/>
              <a:t>budućnosti</a:t>
            </a:r>
            <a:r>
              <a:rPr lang="en-US" sz="4400" i="1" dirty="0"/>
              <a:t> </a:t>
            </a:r>
            <a:r>
              <a:rPr lang="en-US" sz="4400" i="1" dirty="0" err="1"/>
              <a:t>su</a:t>
            </a:r>
            <a:r>
              <a:rPr lang="en-US" sz="4400" i="1" dirty="0"/>
              <a:t> </a:t>
            </a:r>
            <a:r>
              <a:rPr lang="en-US" sz="4400" i="1" dirty="0" err="1"/>
              <a:t>nešto</a:t>
            </a:r>
            <a:r>
              <a:rPr lang="en-US" sz="4400" i="1" dirty="0"/>
              <a:t> </a:t>
            </a:r>
            <a:r>
              <a:rPr lang="en-US" sz="4400" i="1" dirty="0" err="1"/>
              <a:t>što</a:t>
            </a:r>
            <a:r>
              <a:rPr lang="en-US" sz="4400" i="1" dirty="0"/>
              <a:t> </a:t>
            </a:r>
            <a:r>
              <a:rPr lang="en-US" sz="4400" i="1" dirty="0" err="1"/>
              <a:t>tehnologija</a:t>
            </a:r>
            <a:r>
              <a:rPr lang="en-US" sz="4400" i="1" dirty="0"/>
              <a:t> ne </a:t>
            </a:r>
            <a:r>
              <a:rPr lang="en-US" sz="4400" i="1" dirty="0" err="1"/>
              <a:t>može</a:t>
            </a:r>
            <a:r>
              <a:rPr lang="en-US" sz="4400" i="1" dirty="0"/>
              <a:t> - </a:t>
            </a:r>
            <a:r>
              <a:rPr lang="en-US" sz="4400" b="1" i="1" dirty="0" err="1"/>
              <a:t>originalnost</a:t>
            </a:r>
            <a:r>
              <a:rPr lang="en-US" sz="4400" b="1" i="1" dirty="0"/>
              <a:t>, </a:t>
            </a:r>
            <a:r>
              <a:rPr lang="en-US" sz="4400" b="1" i="1" dirty="0" err="1"/>
              <a:t>empatija</a:t>
            </a:r>
            <a:r>
              <a:rPr lang="en-US" sz="4400" i="1" dirty="0"/>
              <a:t>, </a:t>
            </a:r>
            <a:r>
              <a:rPr lang="en-US" sz="4400" i="1" dirty="0" err="1"/>
              <a:t>barem</a:t>
            </a:r>
            <a:r>
              <a:rPr lang="en-US" sz="4400" i="1" dirty="0"/>
              <a:t> </a:t>
            </a:r>
            <a:r>
              <a:rPr lang="en-US" sz="4400" i="1" dirty="0" err="1"/>
              <a:t>zasad</a:t>
            </a:r>
            <a:r>
              <a:rPr lang="en-US" sz="4400" i="1" dirty="0"/>
              <a:t>, </a:t>
            </a:r>
            <a:r>
              <a:rPr lang="en-US" sz="4400" i="1" dirty="0" err="1"/>
              <a:t>iskrena</a:t>
            </a:r>
            <a:r>
              <a:rPr lang="en-US" sz="4400" i="1" dirty="0"/>
              <a:t> </a:t>
            </a:r>
            <a:r>
              <a:rPr lang="en-US" sz="4400" i="1" dirty="0" err="1"/>
              <a:t>empatija</a:t>
            </a:r>
            <a:r>
              <a:rPr lang="en-US" sz="4400" i="1" dirty="0"/>
              <a:t> u </a:t>
            </a:r>
            <a:r>
              <a:rPr lang="en-US" sz="4400" i="1" dirty="0" err="1"/>
              <a:t>međuljudskim</a:t>
            </a:r>
            <a:r>
              <a:rPr lang="en-US" sz="4400" i="1" dirty="0"/>
              <a:t> </a:t>
            </a:r>
            <a:r>
              <a:rPr lang="en-US" sz="4400" i="1" dirty="0" err="1"/>
              <a:t>odnosima</a:t>
            </a:r>
            <a:r>
              <a:rPr lang="en-US" sz="4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400" b="1" dirty="0"/>
              <a:t>- Daria </a:t>
            </a:r>
            <a:r>
              <a:rPr lang="en-US" sz="4400" b="1" dirty="0" err="1"/>
              <a:t>Krivonos</a:t>
            </a:r>
            <a:r>
              <a:rPr lang="en-US" sz="4400" b="1" dirty="0"/>
              <a:t>,</a:t>
            </a:r>
            <a:r>
              <a:rPr lang="en-US" sz="4400" dirty="0"/>
              <a:t> </a:t>
            </a:r>
            <a:r>
              <a:rPr lang="en-US" sz="4400" dirty="0" err="1"/>
              <a:t>direktorica</a:t>
            </a:r>
            <a:r>
              <a:rPr lang="en-US" sz="4400" dirty="0"/>
              <a:t> </a:t>
            </a:r>
            <a:r>
              <a:rPr lang="en-US" sz="4400" dirty="0" err="1"/>
              <a:t>Instituta</a:t>
            </a:r>
            <a:r>
              <a:rPr lang="en-US" sz="4400" dirty="0"/>
              <a:t> za </a:t>
            </a:r>
            <a:r>
              <a:rPr lang="en-US" sz="4400" dirty="0" err="1"/>
              <a:t>studije</a:t>
            </a:r>
            <a:r>
              <a:rPr lang="en-US" sz="4400" dirty="0"/>
              <a:t> </a:t>
            </a:r>
            <a:r>
              <a:rPr lang="en-US" sz="4400" dirty="0" err="1"/>
              <a:t>budućnosti</a:t>
            </a:r>
            <a:endParaRPr lang="en-US" sz="4400" dirty="0"/>
          </a:p>
          <a:p>
            <a:pPr marL="0" indent="0">
              <a:lnSpc>
                <a:spcPct val="90000"/>
              </a:lnSpc>
              <a:buNone/>
            </a:pPr>
            <a:endParaRPr lang="en-US" sz="44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4400" i="1" dirty="0"/>
              <a:t>Prvo je upravljanje umjetnom inteligencijom.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i="1" dirty="0"/>
              <a:t>Biti u mogućnosti dati input umjetnoj inteligenciji.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i="1" dirty="0"/>
              <a:t>Drugo je znatiželja, zanimati se za nove stvari koje se događaju,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i="1" dirty="0"/>
              <a:t>zato što se svijet mijenja.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4400" dirty="0"/>
              <a:t>- </a:t>
            </a:r>
            <a:r>
              <a:rPr lang="hr-HR" sz="4400" b="1" dirty="0"/>
              <a:t>Sofie </a:t>
            </a:r>
            <a:r>
              <a:rPr lang="hr-HR" sz="4400" b="1" dirty="0" err="1"/>
              <a:t>Hvitved</a:t>
            </a:r>
            <a:r>
              <a:rPr lang="hr-HR" sz="4400" dirty="0"/>
              <a:t>, voditeljica medija</a:t>
            </a:r>
          </a:p>
        </p:txBody>
      </p:sp>
    </p:spTree>
    <p:extLst>
      <p:ext uri="{BB962C8B-B14F-4D97-AF65-F5344CB8AC3E}">
        <p14:creationId xmlns:p14="http://schemas.microsoft.com/office/powerpoint/2010/main" val="39975674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lant growth&#10;&#10;Description automatically generated">
            <a:extLst>
              <a:ext uri="{FF2B5EF4-FFF2-40B4-BE49-F238E27FC236}">
                <a16:creationId xmlns:a16="http://schemas.microsoft.com/office/drawing/2014/main" id="{604C3FF2-B40C-5675-8883-5E527F76D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89" r="-1" b="-1"/>
          <a:stretch/>
        </p:blipFill>
        <p:spPr>
          <a:xfrm>
            <a:off x="11146972" y="7599299"/>
            <a:ext cx="13237028" cy="61167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2A115-BE2C-A9F9-B1AD-48ECB772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11400"/>
            <a:ext cx="21894798" cy="1549400"/>
          </a:xfrm>
        </p:spPr>
        <p:txBody>
          <a:bodyPr anchor="b">
            <a:noAutofit/>
          </a:bodyPr>
          <a:lstStyle/>
          <a:p>
            <a:r>
              <a:rPr lang="en-US" sz="6600" b="0" i="0" u="none" strike="noStrike" dirty="0" err="1">
                <a:effectLst/>
              </a:rPr>
              <a:t>Hoće</a:t>
            </a:r>
            <a:r>
              <a:rPr lang="en-US" sz="6600" b="0" i="0" u="none" strike="noStrike" dirty="0">
                <a:effectLst/>
              </a:rPr>
              <a:t> li </a:t>
            </a:r>
            <a:r>
              <a:rPr lang="en-US" sz="6600" b="0" i="0" u="none" strike="noStrike" dirty="0" err="1">
                <a:effectLst/>
              </a:rPr>
              <a:t>nam</a:t>
            </a:r>
            <a:r>
              <a:rPr lang="en-US" sz="6600" b="0" i="0" u="none" strike="noStrike" dirty="0">
                <a:effectLst/>
              </a:rPr>
              <a:t> se </a:t>
            </a:r>
            <a:r>
              <a:rPr lang="en-US" sz="6600" b="0" i="0" u="none" strike="noStrike" dirty="0" err="1">
                <a:effectLst/>
              </a:rPr>
              <a:t>životi</a:t>
            </a:r>
            <a:r>
              <a:rPr lang="en-US" sz="6600" b="0" i="0" u="none" strike="noStrike" dirty="0">
                <a:effectLst/>
              </a:rPr>
              <a:t> </a:t>
            </a:r>
            <a:r>
              <a:rPr lang="en-US" sz="6600" b="0" i="0" u="none" strike="noStrike" dirty="0" err="1">
                <a:effectLst/>
              </a:rPr>
              <a:t>uskoro</a:t>
            </a:r>
            <a:r>
              <a:rPr lang="en-US" sz="6600" b="0" i="0" u="none" strike="noStrike" dirty="0">
                <a:effectLst/>
              </a:rPr>
              <a:t> </a:t>
            </a:r>
            <a:r>
              <a:rPr lang="en-US" sz="6600" b="0" i="0" u="none" strike="noStrike" dirty="0" err="1">
                <a:effectLst/>
              </a:rPr>
              <a:t>promijeniti</a:t>
            </a:r>
            <a:r>
              <a:rPr lang="en-US" sz="6600" b="0" i="0" u="none" strike="noStrike" dirty="0">
                <a:effectLst/>
              </a:rPr>
              <a:t>?</a:t>
            </a:r>
            <a:endParaRPr lang="hr-HR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05A6-DF32-FBC7-6006-C5FAC3F1F7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9201" y="5138057"/>
            <a:ext cx="21894798" cy="7442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4400" i="1" dirty="0" err="1"/>
              <a:t>Nije</a:t>
            </a:r>
            <a:r>
              <a:rPr lang="en-US" sz="4400" i="1" dirty="0"/>
              <a:t> </a:t>
            </a:r>
            <a:r>
              <a:rPr lang="en-US" sz="4400" i="1" dirty="0" err="1"/>
              <a:t>umjetna</a:t>
            </a:r>
            <a:r>
              <a:rPr lang="en-US" sz="4400" i="1" dirty="0"/>
              <a:t> </a:t>
            </a:r>
            <a:r>
              <a:rPr lang="en-US" sz="4400" i="1" dirty="0" err="1"/>
              <a:t>inteligencija</a:t>
            </a:r>
            <a:r>
              <a:rPr lang="en-US" sz="4400" i="1" dirty="0"/>
              <a:t> </a:t>
            </a:r>
            <a:r>
              <a:rPr lang="en-US" sz="4400" i="1" dirty="0" err="1"/>
              <a:t>ona</a:t>
            </a:r>
            <a:r>
              <a:rPr lang="en-US" sz="4400" i="1" dirty="0"/>
              <a:t> </a:t>
            </a:r>
            <a:r>
              <a:rPr lang="en-US" sz="4400" i="1" dirty="0" err="1"/>
              <a:t>koja</a:t>
            </a:r>
            <a:r>
              <a:rPr lang="en-US" sz="4400" i="1" dirty="0"/>
              <a:t> </a:t>
            </a:r>
            <a:r>
              <a:rPr lang="en-US" sz="4400" i="1" dirty="0" err="1"/>
              <a:t>će</a:t>
            </a:r>
            <a:r>
              <a:rPr lang="en-US" sz="4400" i="1" dirty="0"/>
              <a:t> </a:t>
            </a:r>
            <a:r>
              <a:rPr lang="en-US" sz="4400" i="1" dirty="0" err="1"/>
              <a:t>vam</a:t>
            </a:r>
            <a:r>
              <a:rPr lang="en-US" sz="4400" i="1" dirty="0"/>
              <a:t> </a:t>
            </a:r>
            <a:r>
              <a:rPr lang="en-US" sz="4400" i="1" dirty="0" err="1"/>
              <a:t>uzeti</a:t>
            </a:r>
            <a:r>
              <a:rPr lang="en-US" sz="4400" i="1" dirty="0"/>
              <a:t> </a:t>
            </a:r>
            <a:r>
              <a:rPr lang="en-US" sz="4400" i="1" dirty="0" err="1"/>
              <a:t>posao</a:t>
            </a:r>
            <a:r>
              <a:rPr lang="en-US" sz="4400" i="1" dirty="0"/>
              <a:t>, </a:t>
            </a:r>
            <a:r>
              <a:rPr lang="en-US" sz="4400" i="1" dirty="0" err="1"/>
              <a:t>već</a:t>
            </a:r>
            <a:r>
              <a:rPr lang="en-US" sz="4400" i="1" dirty="0"/>
              <a:t> </a:t>
            </a:r>
            <a:r>
              <a:rPr lang="en-US" sz="4400" i="1" dirty="0" err="1"/>
              <a:t>osoba</a:t>
            </a:r>
            <a:r>
              <a:rPr lang="en-US" sz="4400" i="1" dirty="0"/>
              <a:t> </a:t>
            </a:r>
            <a:r>
              <a:rPr lang="en-US" sz="4400" i="1" dirty="0" err="1"/>
              <a:t>koja</a:t>
            </a:r>
            <a:r>
              <a:rPr lang="en-US" sz="4400" i="1" dirty="0"/>
              <a:t> je </a:t>
            </a:r>
            <a:r>
              <a:rPr lang="en-US" sz="4400" i="1" dirty="0" err="1"/>
              <a:t>koristi</a:t>
            </a:r>
            <a:endParaRPr lang="en-US" sz="4400" i="1" dirty="0"/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4400" b="1" dirty="0"/>
              <a:t>Daria </a:t>
            </a:r>
            <a:r>
              <a:rPr lang="en-US" sz="4400" b="1" dirty="0" err="1"/>
              <a:t>Krivonos</a:t>
            </a:r>
            <a:r>
              <a:rPr lang="en-US" sz="4400" b="1" dirty="0"/>
              <a:t>,</a:t>
            </a:r>
            <a:r>
              <a:rPr lang="en-US" sz="4400" dirty="0"/>
              <a:t> </a:t>
            </a:r>
            <a:r>
              <a:rPr lang="en-US" sz="4400" dirty="0" err="1"/>
              <a:t>direktorica</a:t>
            </a:r>
            <a:r>
              <a:rPr lang="en-US" sz="4400" dirty="0"/>
              <a:t> </a:t>
            </a:r>
            <a:r>
              <a:rPr lang="en-US" sz="4400" dirty="0" err="1"/>
              <a:t>Instituta</a:t>
            </a:r>
            <a:r>
              <a:rPr lang="en-US" sz="4400" dirty="0"/>
              <a:t> za </a:t>
            </a:r>
            <a:r>
              <a:rPr lang="en-US" sz="4400" dirty="0" err="1"/>
              <a:t>studije</a:t>
            </a:r>
            <a:r>
              <a:rPr lang="en-US" sz="4400" dirty="0"/>
              <a:t> </a:t>
            </a:r>
            <a:r>
              <a:rPr lang="en-US" sz="4400" dirty="0" err="1"/>
              <a:t>budućnosti</a:t>
            </a:r>
            <a:endParaRPr lang="en-US" sz="4400" dirty="0"/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4400" i="1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4400" i="1" dirty="0" err="1"/>
              <a:t>Ljude</a:t>
            </a:r>
            <a:r>
              <a:rPr lang="en-US" sz="4400" i="1" dirty="0"/>
              <a:t> ne </a:t>
            </a:r>
            <a:r>
              <a:rPr lang="en-US" sz="4400" i="1" dirty="0" err="1"/>
              <a:t>mogu</a:t>
            </a:r>
            <a:r>
              <a:rPr lang="en-US" sz="4400" i="1" dirty="0"/>
              <a:t> </a:t>
            </a:r>
            <a:r>
              <a:rPr lang="en-US" sz="4400" i="1" dirty="0" err="1"/>
              <a:t>zamijeniti</a:t>
            </a:r>
            <a:r>
              <a:rPr lang="en-US" sz="4400" i="1" dirty="0"/>
              <a:t> </a:t>
            </a:r>
            <a:r>
              <a:rPr lang="en-US" sz="4400" i="1" dirty="0" err="1"/>
              <a:t>ni</a:t>
            </a:r>
            <a:r>
              <a:rPr lang="en-US" sz="4400" i="1" dirty="0"/>
              <a:t> </a:t>
            </a:r>
            <a:r>
              <a:rPr lang="en-US" sz="4400" i="1" dirty="0" err="1"/>
              <a:t>roboti</a:t>
            </a:r>
            <a:r>
              <a:rPr lang="en-US" sz="4400" i="1" dirty="0"/>
              <a:t> </a:t>
            </a:r>
            <a:r>
              <a:rPr lang="en-US" sz="4400" i="1" dirty="0" err="1"/>
              <a:t>ni</a:t>
            </a:r>
            <a:r>
              <a:rPr lang="en-US" sz="4400" i="1" dirty="0"/>
              <a:t> </a:t>
            </a:r>
            <a:r>
              <a:rPr lang="en-US" sz="4400" i="1" dirty="0" err="1"/>
              <a:t>programi</a:t>
            </a:r>
            <a:r>
              <a:rPr lang="en-US" sz="4400" i="1" dirty="0"/>
              <a:t>, </a:t>
            </a:r>
            <a:r>
              <a:rPr lang="en-US" sz="4400" i="1" dirty="0" err="1"/>
              <a:t>ljude</a:t>
            </a:r>
            <a:r>
              <a:rPr lang="en-US" sz="4400" i="1" dirty="0"/>
              <a:t> </a:t>
            </a:r>
            <a:r>
              <a:rPr lang="en-US" sz="4400" i="1" dirty="0" err="1"/>
              <a:t>zamijenjuju</a:t>
            </a:r>
            <a:r>
              <a:rPr lang="en-US" sz="4400" i="1" dirty="0"/>
              <a:t>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4400" i="1" dirty="0" err="1"/>
              <a:t>ljudi</a:t>
            </a:r>
            <a:r>
              <a:rPr lang="en-US" sz="4400" i="1" dirty="0"/>
              <a:t> koji </a:t>
            </a:r>
            <a:r>
              <a:rPr lang="en-US" sz="4400" i="1" dirty="0" err="1"/>
              <a:t>razumiju</a:t>
            </a:r>
            <a:r>
              <a:rPr lang="en-US" sz="4400" i="1" dirty="0"/>
              <a:t> </a:t>
            </a:r>
            <a:r>
              <a:rPr lang="en-US" sz="4400" i="1" dirty="0" err="1"/>
              <a:t>i</a:t>
            </a:r>
            <a:r>
              <a:rPr lang="en-US" sz="4400" i="1" dirty="0"/>
              <a:t> </a:t>
            </a:r>
            <a:r>
              <a:rPr lang="en-US" sz="4400" i="1" dirty="0" err="1"/>
              <a:t>primijenjuju</a:t>
            </a:r>
            <a:r>
              <a:rPr lang="en-US" sz="4400" i="1" dirty="0"/>
              <a:t> </a:t>
            </a:r>
            <a:r>
              <a:rPr lang="en-US" sz="4400" i="1" dirty="0" err="1"/>
              <a:t>tehnologiju</a:t>
            </a:r>
            <a:r>
              <a:rPr lang="en-US" sz="4400" i="1" dirty="0"/>
              <a:t>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4400" b="1" dirty="0"/>
              <a:t>- Marin </a:t>
            </a:r>
            <a:r>
              <a:rPr lang="en-US" sz="4400" b="1" dirty="0" err="1"/>
              <a:t>Trošelj</a:t>
            </a:r>
            <a:r>
              <a:rPr lang="en-US" sz="4400" b="1" dirty="0"/>
              <a:t>,</a:t>
            </a:r>
            <a:r>
              <a:rPr lang="en-US" sz="4400" dirty="0"/>
              <a:t> STEMI</a:t>
            </a:r>
          </a:p>
        </p:txBody>
      </p:sp>
    </p:spTree>
    <p:extLst>
      <p:ext uri="{BB962C8B-B14F-4D97-AF65-F5344CB8AC3E}">
        <p14:creationId xmlns:p14="http://schemas.microsoft.com/office/powerpoint/2010/main" val="7486659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son holding mouse">
            <a:extLst>
              <a:ext uri="{FF2B5EF4-FFF2-40B4-BE49-F238E27FC236}">
                <a16:creationId xmlns:a16="http://schemas.microsoft.com/office/drawing/2014/main" id="{EA6A5B71-F651-6B00-8BD7-603465386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0" r="10048"/>
          <a:stretch/>
        </p:blipFill>
        <p:spPr>
          <a:xfrm>
            <a:off x="11538856" y="10"/>
            <a:ext cx="12845144" cy="13715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11E8E-5ED1-80A4-3A72-1D548EF3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3300"/>
            <a:ext cx="11538856" cy="1549400"/>
          </a:xfrm>
        </p:spPr>
        <p:txBody>
          <a:bodyPr anchor="b">
            <a:normAutofit/>
          </a:bodyPr>
          <a:lstStyle/>
          <a:p>
            <a:r>
              <a:rPr lang="en-US" b="0" i="0" u="none" strike="noStrike" dirty="0" err="1">
                <a:effectLst/>
              </a:rPr>
              <a:t>Hvala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pozornosti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01A1-3BDD-275C-A761-6D7F2E28F4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8429" y="8055429"/>
            <a:ext cx="10921999" cy="9579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500" dirty="0">
                <a:hlinkClick r:id="rId3"/>
              </a:rPr>
              <a:t>ivana.ruzic@skole.hr</a:t>
            </a:r>
            <a:endParaRPr lang="en-US" sz="2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hlinkClick r:id="rId4"/>
              </a:rPr>
              <a:t>igor.balaban@foi.hr</a:t>
            </a:r>
            <a:endParaRPr lang="en-US" sz="2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925692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obot with a white body&#10;&#10;Description automatically generated with medium confidence">
            <a:extLst>
              <a:ext uri="{FF2B5EF4-FFF2-40B4-BE49-F238E27FC236}">
                <a16:creationId xmlns:a16="http://schemas.microsoft.com/office/drawing/2014/main" id="{516753D3-4353-7B51-81C4-49C6374DA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28" r="11214"/>
          <a:stretch/>
        </p:blipFill>
        <p:spPr>
          <a:xfrm>
            <a:off x="0" y="0"/>
            <a:ext cx="11388725" cy="13716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6B84B8-8776-21F5-30A1-0D5D7167DE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715750" y="1997921"/>
            <a:ext cx="12188825" cy="44886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6600" dirty="0"/>
              <a:t>Humanoidni robot?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C4DF89-CB1E-81B4-E5AA-EC9C7C9504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15749" y="5288705"/>
            <a:ext cx="12188825" cy="6429374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Robot koji ima oblik ljudskog tijela, dizajn robota može imati </a:t>
            </a:r>
            <a:r>
              <a:rPr lang="hr-HR" b="1" dirty="0"/>
              <a:t>funkcionalne</a:t>
            </a:r>
            <a:r>
              <a:rPr lang="hr-HR" dirty="0"/>
              <a:t>, </a:t>
            </a:r>
            <a:r>
              <a:rPr lang="hr-HR" b="1" dirty="0"/>
              <a:t>eksperimentalne</a:t>
            </a:r>
            <a:r>
              <a:rPr lang="hr-HR" dirty="0"/>
              <a:t> i </a:t>
            </a:r>
            <a:r>
              <a:rPr lang="hr-HR" b="1" dirty="0"/>
              <a:t>estetske svrhe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b="1" dirty="0"/>
              <a:t>Zanimljivost: </a:t>
            </a:r>
            <a:r>
              <a:rPr lang="hr-HR" dirty="0"/>
              <a:t>koncept humanoidnih robota prisutan je u različitim kulturama širom svijeta (u grčkoj mitologiji, Kini, Italiji i Japanu)</a:t>
            </a:r>
          </a:p>
        </p:txBody>
      </p:sp>
    </p:spTree>
    <p:extLst>
      <p:ext uri="{BB962C8B-B14F-4D97-AF65-F5344CB8AC3E}">
        <p14:creationId xmlns:p14="http://schemas.microsoft.com/office/powerpoint/2010/main" val="7561897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7693E-D630-1FC2-E0B2-1720F939B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9" b="97897" l="10000" r="93486">
                        <a14:foregroundMark x1="74114" y1="17511" x2="74114" y2="17511"/>
                        <a14:foregroundMark x1="77371" y1="5880" x2="77371" y2="5880"/>
                        <a14:foregroundMark x1="76257" y1="5107" x2="76257" y2="5107"/>
                        <a14:foregroundMark x1="91514" y1="70858" x2="91514" y2="70858"/>
                        <a14:foregroundMark x1="91514" y1="70858" x2="91514" y2="70858"/>
                        <a14:foregroundMark x1="89743" y1="80815" x2="89743" y2="80815"/>
                        <a14:foregroundMark x1="86886" y1="83991" x2="86886" y2="83991"/>
                        <a14:foregroundMark x1="65629" y1="95236" x2="65629" y2="95236"/>
                        <a14:foregroundMark x1="64257" y1="94678" x2="64257" y2="94678"/>
                        <a14:foregroundMark x1="93514" y1="78155" x2="93514" y2="78155"/>
                        <a14:foregroundMark x1="74371" y1="95837" x2="74371" y2="95837"/>
                        <a14:foregroundMark x1="68000" y1="97897" x2="68000" y2="97897"/>
                        <a14:foregroundMark x1="63629" y1="97682" x2="63629" y2="9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45304" y="375956"/>
            <a:ext cx="20038696" cy="133400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6B84B8-8776-21F5-30A1-0D5D7167DE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09611" y="722813"/>
            <a:ext cx="14506575" cy="44886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6600" dirty="0"/>
              <a:t>Humanoidni robot </a:t>
            </a:r>
          </a:p>
          <a:p>
            <a:pPr>
              <a:spcAft>
                <a:spcPts val="600"/>
              </a:spcAft>
            </a:pPr>
            <a:r>
              <a:rPr lang="hr-HR" sz="6600" dirty="0"/>
              <a:t>u svakodnevnom životu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C4DF89-CB1E-81B4-E5AA-EC9C7C9504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9224" y="4643514"/>
            <a:ext cx="13087351" cy="5472035"/>
          </a:xfrm>
        </p:spPr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</a:rPr>
              <a:t>Robotika ima moć promijeniti naše živote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pretvarajući fizičke poslove u autonomne,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uz povećan gospodarski rast i produktivnost.</a:t>
            </a:r>
          </a:p>
          <a:p>
            <a:pPr lvl="0"/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Primjeri: </a:t>
            </a:r>
          </a:p>
          <a:p>
            <a:pPr lvl="0"/>
            <a:r>
              <a:rPr lang="hr-HR" i="1" dirty="0">
                <a:solidFill>
                  <a:schemeClr val="tx1"/>
                </a:solidFill>
              </a:rPr>
              <a:t>Sophia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i="1" dirty="0" err="1">
                <a:solidFill>
                  <a:schemeClr val="tx1"/>
                </a:solidFill>
              </a:rPr>
              <a:t>Optimus</a:t>
            </a:r>
            <a:r>
              <a:rPr lang="hr-HR" dirty="0">
                <a:solidFill>
                  <a:schemeClr val="tx1"/>
                </a:solidFill>
              </a:rPr>
              <a:t>, </a:t>
            </a:r>
          </a:p>
          <a:p>
            <a:pPr lvl="0"/>
            <a:r>
              <a:rPr lang="hr-HR" i="1" dirty="0" err="1">
                <a:solidFill>
                  <a:schemeClr val="tx1"/>
                </a:solidFill>
              </a:rPr>
              <a:t>NASA’s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r>
              <a:rPr lang="hr-HR" i="1" dirty="0" err="1">
                <a:solidFill>
                  <a:schemeClr val="tx1"/>
                </a:solidFill>
              </a:rPr>
              <a:t>Robonaut</a:t>
            </a:r>
            <a:r>
              <a:rPr lang="hr-HR" i="1" dirty="0">
                <a:solidFill>
                  <a:schemeClr val="tx1"/>
                </a:solidFill>
              </a:rPr>
              <a:t> 2</a:t>
            </a:r>
            <a:r>
              <a:rPr lang="hr-HR" dirty="0">
                <a:solidFill>
                  <a:schemeClr val="tx1"/>
                </a:solidFill>
              </a:rPr>
              <a:t>, i dr.</a:t>
            </a:r>
          </a:p>
        </p:txBody>
      </p:sp>
    </p:spTree>
    <p:extLst>
      <p:ext uri="{BB962C8B-B14F-4D97-AF65-F5344CB8AC3E}">
        <p14:creationId xmlns:p14="http://schemas.microsoft.com/office/powerpoint/2010/main" val="317860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2 -0.00375" pathEditMode="relative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632 -0.0037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bot holding a tablet&#10;&#10;Description automatically generated">
            <a:extLst>
              <a:ext uri="{FF2B5EF4-FFF2-40B4-BE49-F238E27FC236}">
                <a16:creationId xmlns:a16="http://schemas.microsoft.com/office/drawing/2014/main" id="{D23E6593-A0D0-68DE-81CC-ABCC52E1C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48811" y="0"/>
            <a:ext cx="26281623" cy="13716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6B84B8-8776-21F5-30A1-0D5D7167DE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64587" y="285750"/>
            <a:ext cx="11310013" cy="448860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6600" dirty="0"/>
              <a:t>Područja primjene: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5C7E2B5-730D-F981-4BFD-025FCDD1DB87}"/>
              </a:ext>
            </a:extLst>
          </p:cNvPr>
          <p:cNvSpPr txBox="1">
            <a:spLocks/>
          </p:cNvSpPr>
          <p:nvPr/>
        </p:nvSpPr>
        <p:spPr>
          <a:xfrm>
            <a:off x="13764588" y="0"/>
            <a:ext cx="11568224" cy="55435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00" b="0" i="0" u="none" strike="noStrike" cap="none" spc="-448" baseline="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00" b="0" i="0" u="none" strike="noStrike" cap="none" spc="-448" baseline="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00" b="0" i="0" u="none" strike="noStrike" cap="none" spc="-448" baseline="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00" b="0" i="0" u="none" strike="noStrike" cap="none" spc="-448" baseline="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00" b="0" i="0" u="none" strike="noStrike" cap="none" spc="-448" baseline="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uFillTx/>
                <a:latin typeface="+mn-lt"/>
                <a:ea typeface="+mn-ea"/>
                <a:cs typeface="+mn-cs"/>
                <a:sym typeface="Avenir Next Demi Bold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hangingPunct="1">
              <a:spcAft>
                <a:spcPts val="600"/>
              </a:spcAft>
            </a:pPr>
            <a:r>
              <a:rPr lang="hr-HR" sz="6600"/>
              <a:t>Područja primjene: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C4DF89-CB1E-81B4-E5AA-EC9C7C9504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4588" y="3678865"/>
            <a:ext cx="11568224" cy="6951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hr-HR" dirty="0"/>
              <a:t>svemirske misije, </a:t>
            </a:r>
          </a:p>
          <a:p>
            <a:pPr lvl="0"/>
            <a:r>
              <a:rPr lang="hr-HR" dirty="0"/>
              <a:t>podvodna istraživanja, </a:t>
            </a:r>
          </a:p>
          <a:p>
            <a:pPr lvl="0"/>
            <a:r>
              <a:rPr lang="hr-HR" dirty="0"/>
              <a:t>poljoprivreda i prehrambena industrija, </a:t>
            </a:r>
          </a:p>
          <a:p>
            <a:pPr lvl="0"/>
            <a:r>
              <a:rPr lang="hr-HR" dirty="0"/>
              <a:t>medicina i zdravstvena skrb, </a:t>
            </a:r>
          </a:p>
          <a:p>
            <a:pPr lvl="0"/>
            <a:r>
              <a:rPr lang="hr-HR" dirty="0"/>
              <a:t>industrijska automatizacija i proizvodnja, </a:t>
            </a:r>
          </a:p>
          <a:p>
            <a:pPr lvl="0"/>
            <a:r>
              <a:rPr lang="hr-HR" dirty="0"/>
              <a:t>sigurnost, </a:t>
            </a:r>
          </a:p>
          <a:p>
            <a:pPr lvl="0"/>
            <a:r>
              <a:rPr lang="hr-HR" dirty="0"/>
              <a:t>zabava, </a:t>
            </a:r>
          </a:p>
          <a:p>
            <a:pPr lvl="0"/>
            <a:r>
              <a:rPr lang="hr-HR" dirty="0"/>
              <a:t>potrage i spašavanja, </a:t>
            </a:r>
          </a:p>
          <a:p>
            <a:pPr lvl="0"/>
            <a:r>
              <a:rPr lang="hr-HR" dirty="0"/>
              <a:t>obrazovanje</a:t>
            </a:r>
          </a:p>
        </p:txBody>
      </p:sp>
    </p:spTree>
    <p:extLst>
      <p:ext uri="{BB962C8B-B14F-4D97-AF65-F5344CB8AC3E}">
        <p14:creationId xmlns:p14="http://schemas.microsoft.com/office/powerpoint/2010/main" val="2665724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98 -0.24931" pathEditMode="relative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30798 -0.2493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haking hands with a robot&#10;&#10;Description automatically generated">
            <a:extLst>
              <a:ext uri="{FF2B5EF4-FFF2-40B4-BE49-F238E27FC236}">
                <a16:creationId xmlns:a16="http://schemas.microsoft.com/office/drawing/2014/main" id="{32164095-14D4-9ED7-89F4-9F5DAA033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37"/>
          <a:stretch/>
        </p:blipFill>
        <p:spPr>
          <a:xfrm>
            <a:off x="15201900" y="-25400"/>
            <a:ext cx="13398309" cy="13766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52E49-BD11-7229-0F7A-2FF3AE1E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8" y="1485900"/>
            <a:ext cx="12331700" cy="3216275"/>
          </a:xfrm>
        </p:spPr>
        <p:txBody>
          <a:bodyPr anchor="b">
            <a:noAutofit/>
          </a:bodyPr>
          <a:lstStyle/>
          <a:p>
            <a:r>
              <a:rPr lang="hr-HR" sz="6600" dirty="0"/>
              <a:t>Kolaborativni roboti (tzv. “</a:t>
            </a:r>
            <a:r>
              <a:rPr lang="hr-HR" sz="6600" b="1" dirty="0" err="1"/>
              <a:t>cobotsi</a:t>
            </a:r>
            <a:r>
              <a:rPr lang="hr-HR" sz="6600" dirty="0"/>
              <a:t>”)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061AA-A57E-B1A5-3A87-4CAA9D08EC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9999" y="5514974"/>
            <a:ext cx="12331700" cy="71850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4400" dirty="0"/>
              <a:t>- ostvaruju suradnju s ljudima u kontekstu zajedničkog izvršavanja zadataka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hr-HR" sz="4400" b="1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4400" b="1" dirty="0"/>
              <a:t>- </a:t>
            </a:r>
            <a:r>
              <a:rPr lang="hr-HR" sz="4400" dirty="0"/>
              <a:t>dizajnirani su da rade rame uz rame s ljudima, dijeleći radni prostor i zadatke</a:t>
            </a:r>
          </a:p>
        </p:txBody>
      </p:sp>
    </p:spTree>
    <p:extLst>
      <p:ext uri="{BB962C8B-B14F-4D97-AF65-F5344CB8AC3E}">
        <p14:creationId xmlns:p14="http://schemas.microsoft.com/office/powerpoint/2010/main" val="9148125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E74029-E0E0-B8D3-67C4-34231032631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7732" y="2369396"/>
            <a:ext cx="21844000" cy="4488604"/>
          </a:xfrm>
        </p:spPr>
        <p:txBody>
          <a:bodyPr>
            <a:normAutofit/>
          </a:bodyPr>
          <a:lstStyle/>
          <a:p>
            <a:r>
              <a:rPr lang="hr-HR" sz="9600" dirty="0"/>
              <a:t>Humanoidni roboti u obrazovanju</a:t>
            </a:r>
          </a:p>
        </p:txBody>
      </p:sp>
      <p:pic>
        <p:nvPicPr>
          <p:cNvPr id="4" name="Picture Placeholder 5" descr="A child and a robot looking at a computer&#10;&#10;Description automatically generated">
            <a:extLst>
              <a:ext uri="{FF2B5EF4-FFF2-40B4-BE49-F238E27FC236}">
                <a16:creationId xmlns:a16="http://schemas.microsoft.com/office/drawing/2014/main" id="{E2225EA5-F069-B244-08ED-2048704D8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2" b="38464"/>
          <a:stretch/>
        </p:blipFill>
        <p:spPr>
          <a:xfrm>
            <a:off x="0" y="8858250"/>
            <a:ext cx="24379464" cy="48577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6710398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6600" dirty="0" err="1"/>
              <a:t>Pregled</a:t>
            </a:r>
            <a:r>
              <a:rPr lang="en-US" sz="6600" dirty="0"/>
              <a:t> literature</a:t>
            </a:r>
            <a:endParaRPr sz="6600"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10362465" y="12327850"/>
            <a:ext cx="1316121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Slika</a:t>
            </a: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</a:t>
            </a:r>
            <a:r>
              <a:rPr lang="en-US" sz="3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Pregled</a:t>
            </a: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literature </a:t>
            </a:r>
            <a:r>
              <a:rPr lang="en-US" sz="3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prikazan</a:t>
            </a: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dijagramom</a:t>
            </a:r>
            <a:r>
              <a:rPr lang="en-US" sz="3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tijeka</a:t>
            </a:r>
            <a:r>
              <a:rPr lang="en-US" sz="3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PRISMA 2020</a:t>
            </a:r>
            <a:endParaRPr sz="3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514112" y="3381375"/>
            <a:ext cx="8648400" cy="910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hr-HR" sz="4000" i="1" dirty="0">
                <a:latin typeface="Calibri"/>
                <a:ea typeface="Calibri"/>
                <a:cs typeface="Calibri"/>
                <a:sym typeface="Calibri"/>
              </a:rPr>
              <a:t>Ključne riječi: </a:t>
            </a:r>
            <a:r>
              <a:rPr lang="hr-HR" sz="40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, robot, </a:t>
            </a:r>
            <a:r>
              <a:rPr lang="hr-HR" sz="4000" dirty="0" err="1"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lang="hr-HR" sz="4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hr-HR" sz="4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r>
              <a:rPr lang="hr-HR" sz="4000" i="1" dirty="0">
                <a:latin typeface="Calibri"/>
                <a:ea typeface="Calibri"/>
                <a:cs typeface="Calibri"/>
                <a:sym typeface="Calibri"/>
              </a:rPr>
              <a:t>Dodatni kriteriji probira: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1. engleski jezik,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2. vremensko razdoblje: 2019-2023,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3. vrsta dokumenta: članak,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4. dostupnost: cijeli tekst,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5. predmetna područja: Računalne i društvene znanosti (</a:t>
            </a:r>
            <a:r>
              <a:rPr lang="hr-HR" sz="4000" i="1" noProof="1">
                <a:latin typeface="Calibri"/>
                <a:ea typeface="Calibri"/>
                <a:cs typeface="Calibri"/>
                <a:sym typeface="Calibri"/>
              </a:rPr>
              <a:t>Scopus</a:t>
            </a: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) i Istraživanja u obrazovanju (</a:t>
            </a:r>
            <a:r>
              <a:rPr lang="hr-HR" sz="4000" i="1" noProof="1">
                <a:latin typeface="Calibri"/>
                <a:ea typeface="Calibri"/>
                <a:cs typeface="Calibri"/>
                <a:sym typeface="Calibri"/>
              </a:rPr>
              <a:t>Web of Science</a:t>
            </a: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spcBef>
                <a:spcPts val="0"/>
              </a:spcBef>
            </a:pPr>
            <a:endParaRPr lang="hr-HR" sz="4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r>
              <a:rPr lang="hr-HR" sz="4000" i="1" dirty="0">
                <a:latin typeface="Calibri"/>
                <a:ea typeface="Calibri"/>
                <a:cs typeface="Calibri"/>
                <a:sym typeface="Calibri"/>
              </a:rPr>
              <a:t>Kriterij prihvatljivosti: </a:t>
            </a:r>
          </a:p>
          <a:p>
            <a:pPr>
              <a:spcBef>
                <a:spcPts val="0"/>
              </a:spcBef>
            </a:pPr>
            <a:r>
              <a:rPr lang="hr-HR" sz="4000" dirty="0">
                <a:latin typeface="Calibri"/>
                <a:ea typeface="Calibri"/>
                <a:cs typeface="Calibri"/>
                <a:sym typeface="Calibri"/>
              </a:rPr>
              <a:t>empirijski nalazi o korištenju društvenih robota kao pomoćnika u obrazovanju</a:t>
            </a:r>
          </a:p>
          <a:p>
            <a:pPr>
              <a:spcBef>
                <a:spcPts val="0"/>
              </a:spcBef>
            </a:pPr>
            <a:endParaRPr lang="hr-HR" sz="96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hr-HR" sz="9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diagram of a study&#10;&#10;Description automatically generated">
            <a:extLst>
              <a:ext uri="{FF2B5EF4-FFF2-40B4-BE49-F238E27FC236}">
                <a16:creationId xmlns:a16="http://schemas.microsoft.com/office/drawing/2014/main" id="{9A946724-18CA-E09D-B3CB-6BB9C24B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464" y="730251"/>
            <a:ext cx="13526428" cy="11209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6E918A-EF27-9E0A-B9B3-82E5814B0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48778"/>
              </p:ext>
            </p:extLst>
          </p:nvPr>
        </p:nvGraphicFramePr>
        <p:xfrm>
          <a:off x="1270000" y="2203450"/>
          <a:ext cx="21389974" cy="104298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39316">
                  <a:extLst>
                    <a:ext uri="{9D8B030D-6E8A-4147-A177-3AD203B41FA5}">
                      <a16:colId xmlns:a16="http://schemas.microsoft.com/office/drawing/2014/main" val="3141971"/>
                    </a:ext>
                  </a:extLst>
                </a:gridCol>
                <a:gridCol w="2023276">
                  <a:extLst>
                    <a:ext uri="{9D8B030D-6E8A-4147-A177-3AD203B41FA5}">
                      <a16:colId xmlns:a16="http://schemas.microsoft.com/office/drawing/2014/main" val="3733064591"/>
                    </a:ext>
                  </a:extLst>
                </a:gridCol>
                <a:gridCol w="1730951">
                  <a:extLst>
                    <a:ext uri="{9D8B030D-6E8A-4147-A177-3AD203B41FA5}">
                      <a16:colId xmlns:a16="http://schemas.microsoft.com/office/drawing/2014/main" val="3975012888"/>
                    </a:ext>
                  </a:extLst>
                </a:gridCol>
                <a:gridCol w="3213966">
                  <a:extLst>
                    <a:ext uri="{9D8B030D-6E8A-4147-A177-3AD203B41FA5}">
                      <a16:colId xmlns:a16="http://schemas.microsoft.com/office/drawing/2014/main" val="3599773789"/>
                    </a:ext>
                  </a:extLst>
                </a:gridCol>
                <a:gridCol w="3823107">
                  <a:extLst>
                    <a:ext uri="{9D8B030D-6E8A-4147-A177-3AD203B41FA5}">
                      <a16:colId xmlns:a16="http://schemas.microsoft.com/office/drawing/2014/main" val="1875549742"/>
                    </a:ext>
                  </a:extLst>
                </a:gridCol>
                <a:gridCol w="4359358">
                  <a:extLst>
                    <a:ext uri="{9D8B030D-6E8A-4147-A177-3AD203B41FA5}">
                      <a16:colId xmlns:a16="http://schemas.microsoft.com/office/drawing/2014/main" val="634548881"/>
                    </a:ext>
                  </a:extLst>
                </a:gridCol>
              </a:tblGrid>
              <a:tr h="552955"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Autor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 anchor="ctr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Robot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 anchor="ctr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Sudionici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Područje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 anchor="ctr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Vremensko trajanje aktivnosti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 anchor="ctr"/>
                </a:tc>
                <a:extLst>
                  <a:ext uri="{0D108BD9-81ED-4DB2-BD59-A6C34878D82A}">
                    <a16:rowId xmlns:a16="http://schemas.microsoft.com/office/drawing/2014/main" val="1942893235"/>
                  </a:ext>
                </a:extLst>
              </a:tr>
              <a:tr h="55295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200" b="0" i="0" dirty="0" err="1">
                          <a:solidFill>
                            <a:schemeClr val="bg1"/>
                          </a:solidFill>
                          <a:effectLst/>
                          <a:latin typeface="Avenir Medium" panose="02000503020000020003" pitchFamily="2" charset="0"/>
                        </a:rPr>
                        <a:t>Broj</a:t>
                      </a:r>
                      <a:endParaRPr lang="en-HR" sz="3200" b="0" i="0" dirty="0">
                        <a:solidFill>
                          <a:schemeClr val="bg1"/>
                        </a:solidFill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70919" marR="7091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3200" b="0" i="0" dirty="0" err="1">
                          <a:solidFill>
                            <a:schemeClr val="bg1"/>
                          </a:solidFill>
                          <a:effectLst/>
                          <a:latin typeface="Avenir Medium" panose="02000503020000020003" pitchFamily="2" charset="0"/>
                        </a:rPr>
                        <a:t>Uzrast</a:t>
                      </a:r>
                      <a:endParaRPr lang="en-HR" sz="3200" b="0" i="0" dirty="0">
                        <a:solidFill>
                          <a:schemeClr val="bg1"/>
                        </a:solidFill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70919" marR="70919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15570"/>
                  </a:ext>
                </a:extLst>
              </a:tr>
              <a:tr h="1029640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Sisman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et al. (2018)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232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predmetna nastava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strani jezici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4 mjeseca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3475670704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Escobar-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Planas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et al. (2022)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Haru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84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razredna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nastava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rješavanje problema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1 sesija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1627421980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Tolksdorf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et al. (2021)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21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vrtić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/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predškola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strani jezici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4 sesije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403410931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Connolly et al. (2022)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13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odrasli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zdravlje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-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3207089810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Demir-Lira et al. (2020)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38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vrtić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/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predškola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strani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jezici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30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minuta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4129917802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Arar et al. (2021)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Emys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54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razredna nastava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strani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jezici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8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tjedana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897013241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Guggemos et al. (2020)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Pepper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462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srednja škola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 algn="l"/>
                      <a:r>
                        <a:rPr lang="hr-HR" sz="3200" b="0" i="0" dirty="0">
                          <a:effectLst/>
                          <a:latin typeface="Avenir Medium" panose="02000503020000020003" pitchFamily="2" charset="0"/>
                        </a:rPr>
                        <a:t>akademsko pisanje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45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minuta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544413933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Yueh et al. (2020)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Julia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36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razredna nastava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pismenost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60-80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minuta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1418800100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van den Berghe et al. (2020)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104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vrtić/predškola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strani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jezici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7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sesija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1998572902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Chen et al. (2020)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Tega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59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razredna nastava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strani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jezici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48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sesija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366483459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Konijn &amp; Hoorn (2020)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86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razredna nastava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matematika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3 x 5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minuta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977986985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Velentza et al. (2021)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138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studenti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inženjerstvo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1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sesija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3519238329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Chalmers et al. (2022)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NAO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29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odrasli (učitelji)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-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8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tjedana</a:t>
                      </a:r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 - 9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mjeseci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272602244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Kim &amp; Tscholl (2021)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Skusie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24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vrtić/predškola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strani jezici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49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sesija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562282464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Kim et al. (2021)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Skusie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11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vrtić/predškola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STEM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30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sesija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4240986784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Ekström &amp; Pareto (2022)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Pepper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92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odrasli (učitelji)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>
                          <a:effectLst/>
                          <a:latin typeface="Avenir Medium" panose="02000503020000020003" pitchFamily="2" charset="0"/>
                        </a:rPr>
                        <a:t>matematika</a:t>
                      </a:r>
                      <a:endParaRPr lang="en-HR" sz="3200" b="0" i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3200" b="0" i="0" dirty="0">
                          <a:effectLst/>
                          <a:latin typeface="Avenir Medium" panose="02000503020000020003" pitchFamily="2" charset="0"/>
                        </a:rPr>
                        <a:t>2 </a:t>
                      </a:r>
                      <a:r>
                        <a:rPr lang="en-US" sz="3200" b="0" i="0" dirty="0" err="1">
                          <a:effectLst/>
                          <a:latin typeface="Avenir Medium" panose="02000503020000020003" pitchFamily="2" charset="0"/>
                        </a:rPr>
                        <a:t>godine</a:t>
                      </a:r>
                      <a:endParaRPr lang="en-HR" sz="3200" b="0" i="0" dirty="0">
                        <a:effectLst/>
                        <a:latin typeface="Avenir Medium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18386" marR="18386" marT="0" marB="0"/>
                </a:tc>
                <a:extLst>
                  <a:ext uri="{0D108BD9-81ED-4DB2-BD59-A6C34878D82A}">
                    <a16:rowId xmlns:a16="http://schemas.microsoft.com/office/drawing/2014/main" val="2079763353"/>
                  </a:ext>
                </a:extLst>
              </a:tr>
            </a:tbl>
          </a:graphicData>
        </a:graphic>
      </p:graphicFrame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7240F096-320F-C62A-8B98-40CDDA81E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6600" dirty="0" err="1"/>
              <a:t>Rezultati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8590304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1261</Words>
  <Application>Microsoft Macintosh PowerPoint</Application>
  <PresentationFormat>Custom</PresentationFormat>
  <Paragraphs>223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Medium</vt:lpstr>
      <vt:lpstr>Avenir Next Demi Bold</vt:lpstr>
      <vt:lpstr>Avenir Next Medium</vt:lpstr>
      <vt:lpstr>Avenir Next Regular</vt:lpstr>
      <vt:lpstr>Calibri</vt:lpstr>
      <vt:lpstr>Helvetica Neue</vt:lpstr>
      <vt:lpstr>Times New Roman</vt:lpstr>
      <vt:lpstr>31_ColorGradientLight</vt:lpstr>
      <vt:lpstr>Humanoidni robot u učionici - alat, suradnik i/ili pomoćnik? </vt:lpstr>
      <vt:lpstr>Humanoidni robot u učionici - alat, suradnik  suradnik i/ili pomoćnik?</vt:lpstr>
      <vt:lpstr>PowerPoint Presentation</vt:lpstr>
      <vt:lpstr>PowerPoint Presentation</vt:lpstr>
      <vt:lpstr>PowerPoint Presentation</vt:lpstr>
      <vt:lpstr>Kolaborativni roboti (tzv. “cobotsi”) </vt:lpstr>
      <vt:lpstr>PowerPoint Presentation</vt:lpstr>
      <vt:lpstr>Pregled literature</vt:lpstr>
      <vt:lpstr>Rezultati</vt:lpstr>
      <vt:lpstr>Robot kao alat  za učenje programiranja</vt:lpstr>
      <vt:lpstr>Robot  suradnik u učenju</vt:lpstr>
      <vt:lpstr>PowerPoint Presentation</vt:lpstr>
      <vt:lpstr>PowerPoint Presentation</vt:lpstr>
      <vt:lpstr>PowerPoint Presentation</vt:lpstr>
      <vt:lpstr>Humanoidni roboti u obrazovanju</vt:lpstr>
      <vt:lpstr>Motivacija učenika</vt:lpstr>
      <vt:lpstr>Motivacija učenika</vt:lpstr>
      <vt:lpstr>PowerPoint Presentation</vt:lpstr>
      <vt:lpstr>PowerPoint Presentation</vt:lpstr>
      <vt:lpstr>Ključna predviđanja  za budućnost</vt:lpstr>
      <vt:lpstr>Ključna predviđanja  za budućnost</vt:lpstr>
      <vt:lpstr>Ključna predviđanja  za budućnost</vt:lpstr>
      <vt:lpstr>Ključna predviđanja za budućnost</vt:lpstr>
      <vt:lpstr>PowerPoint Presentation</vt:lpstr>
      <vt:lpstr>Vještine za budućnost?</vt:lpstr>
      <vt:lpstr>Hoće li nam se životi uskoro promijeniti?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Humanoidni robot u učionici - alat, suradnik i/ili pomoćnik? </dc:title>
  <cp:lastModifiedBy>Ivana Ružić</cp:lastModifiedBy>
  <cp:revision>4</cp:revision>
  <dcterms:modified xsi:type="dcterms:W3CDTF">2024-03-27T10:36:33Z</dcterms:modified>
</cp:coreProperties>
</file>