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4" r:id="rId8"/>
    <p:sldId id="265" r:id="rId9"/>
    <p:sldId id="266" r:id="rId10"/>
    <p:sldId id="267" r:id="rId11"/>
    <p:sldId id="268" r:id="rId1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367C"/>
    <a:srgbClr val="6FAC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50" d="100"/>
          <a:sy n="50" d="100"/>
        </p:scale>
        <p:origin x="1891" y="7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F3EA07-A889-4584-B1B0-23FEF6FE56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5254CDC-F7DB-4129-BF40-8B76036971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BAA61A9-9EDB-4E1F-B6CF-ECF6637BE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1D66C-B3E6-4ED6-A5A1-D6328FEF1423}" type="datetimeFigureOut">
              <a:rPr lang="hr-HR" smtClean="0"/>
              <a:t>31.3.2024.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21C20F4-A1A0-4ABB-BC59-1A42A5FAC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ABC9219-7109-46F4-A14B-D16665098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90270-B9DF-40F4-A006-86F31B80681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88012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75626D4-85F6-400D-841D-D7B756ACE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A8EC9273-DFF5-482F-9DDC-F8FA46AC21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4CF42E5-539A-43E5-8EDC-6786447EE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1D66C-B3E6-4ED6-A5A1-D6328FEF1423}" type="datetimeFigureOut">
              <a:rPr lang="hr-HR" smtClean="0"/>
              <a:t>31.3.2024.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FD8B17A-99BA-43C1-BDD1-1109D4F19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AA205AB-032B-4CA3-A761-F727E33F5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90270-B9DF-40F4-A006-86F31B80681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69402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45A5BB85-4C39-4DE8-9184-FBF6ABBC91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91B2081F-9A8C-42ED-ADA1-010D27388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7B49145-5FFF-4192-AB19-3B0832153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1D66C-B3E6-4ED6-A5A1-D6328FEF1423}" type="datetimeFigureOut">
              <a:rPr lang="hr-HR" smtClean="0"/>
              <a:t>31.3.2024.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808727F-D28D-42FE-88D6-77444DCF3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4265353-3094-43A0-B2B1-B5FE3794B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90270-B9DF-40F4-A006-86F31B80681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40245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538EAB0-7992-4D39-803E-8F78AE9A3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10C4169-33DB-45DD-AACD-CF721FB64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B6BD09B-F057-428E-A943-DDD6A4799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1D66C-B3E6-4ED6-A5A1-D6328FEF1423}" type="datetimeFigureOut">
              <a:rPr lang="hr-HR" smtClean="0"/>
              <a:t>31.3.2024.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967A1DD-1F5A-4739-91FD-4AD8A881A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65FD993-CF81-4A65-AFBE-4A6E2C40D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90270-B9DF-40F4-A006-86F31B80681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20496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B911333-8721-407C-B30B-64EA24318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FF518E5C-C290-489F-BC28-86ABEF361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D03F55C-83AF-4957-903D-99E37016E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1D66C-B3E6-4ED6-A5A1-D6328FEF1423}" type="datetimeFigureOut">
              <a:rPr lang="hr-HR" smtClean="0"/>
              <a:t>31.3.2024.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CB5A723-2CF5-44AA-99B6-E843CB38C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A574D70-C610-4E2A-B77F-45A09420E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90270-B9DF-40F4-A006-86F31B80681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83662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7C2D74F-1C96-4FFE-8DCF-9BD3A2BF1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7E98780-A70C-4BFB-B2E3-92C87F34E3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33415F72-E82F-43A2-A741-1AE7B77C2A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B42015C8-00BE-4272-9300-39DB708F4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1D66C-B3E6-4ED6-A5A1-D6328FEF1423}" type="datetimeFigureOut">
              <a:rPr lang="hr-HR" smtClean="0"/>
              <a:t>31.3.2024.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CC7D1ED8-F9FA-4400-A98C-0EE77206E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96F081B9-0278-4F91-91CC-D0425A4D2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90270-B9DF-40F4-A006-86F31B80681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59332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3C7DB2-8DC3-4F42-AA47-625E87AA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E5992EDA-4069-4786-974D-1ED337BC5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FC3A5B64-7DA7-4539-95C5-4301B568B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C1095401-53C1-4FA3-A924-60B25E428F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B073DEF9-E3BC-42B7-B9F1-7F5196D425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2FD7635B-575A-4C59-94FA-A20E66338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1D66C-B3E6-4ED6-A5A1-D6328FEF1423}" type="datetimeFigureOut">
              <a:rPr lang="hr-HR" smtClean="0"/>
              <a:t>31.3.2024.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557FF119-FBF2-47AB-978E-A72B1C26E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62706674-D055-45E2-BD2F-0AA81C330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90270-B9DF-40F4-A006-86F31B80681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97839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9DB990B-3125-44BA-B501-A7F1A549A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92370360-C45E-4500-88EB-0E21ABF70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1D66C-B3E6-4ED6-A5A1-D6328FEF1423}" type="datetimeFigureOut">
              <a:rPr lang="hr-HR" smtClean="0"/>
              <a:t>31.3.2024.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3B77741C-F911-4DD6-A8CB-633E53894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9AF84974-AA7E-4547-A96F-E74AE7BA4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90270-B9DF-40F4-A006-86F31B80681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452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BDCDF908-7C24-4027-8135-CF24572C6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1D66C-B3E6-4ED6-A5A1-D6328FEF1423}" type="datetimeFigureOut">
              <a:rPr lang="hr-HR" smtClean="0"/>
              <a:t>31.3.2024.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DA7D3C29-8DF9-4684-93B1-8E551D53F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BFD303D5-8592-41A1-87EC-540339DD0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90270-B9DF-40F4-A006-86F31B80681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16148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D328E66-5425-48F3-A5B8-57EEF1CBF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2D40C4E-4E1B-4A0E-BF0F-3D1BBDC0A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F345B7A3-35B0-45C5-A23D-F890645B11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62ABD078-E30A-4D71-BBAE-2DD7CB1F7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1D66C-B3E6-4ED6-A5A1-D6328FEF1423}" type="datetimeFigureOut">
              <a:rPr lang="hr-HR" smtClean="0"/>
              <a:t>31.3.2024.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6E361DA0-E78A-4FF4-A468-356A1FC71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1837FEA8-6152-4A5C-9DBF-41A7DF84E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90270-B9DF-40F4-A006-86F31B80681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50543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16ACD9C-2F27-4450-B039-91B9B4DA9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4981688E-C808-440D-8ACE-5CA0E3237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0DCC49D-866B-4C32-A6AF-8E2615DC80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25D14101-A6DF-49CD-9CE1-ABEE0E2A5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1D66C-B3E6-4ED6-A5A1-D6328FEF1423}" type="datetimeFigureOut">
              <a:rPr lang="hr-HR" smtClean="0"/>
              <a:t>31.3.2024.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CDB56E0B-A974-4110-BBF1-509BB54BE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6F676D68-61B6-45C9-AF60-72EB56F0E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90270-B9DF-40F4-A006-86F31B80681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32220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7AC162FF-9816-4B04-A2E0-28E384607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AE77F2E1-FD6C-4B2B-99D8-DE9CA3B30C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6DD1399-7504-401F-87AA-F52E54AE28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1D66C-B3E6-4ED6-A5A1-D6328FEF1423}" type="datetimeFigureOut">
              <a:rPr lang="hr-HR" smtClean="0"/>
              <a:t>31.3.2024.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68C4FD6-13D8-4C28-BFC3-F429CF87A9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406F197-1260-44C4-B3F7-05661CF41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90270-B9DF-40F4-A006-86F31B80681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1240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11" Type="http://schemas.openxmlformats.org/officeDocument/2006/relationships/image" Target="../media/image5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5.png"/><Relationship Id="rId5" Type="http://schemas.openxmlformats.org/officeDocument/2006/relationships/image" Target="../media/image10.jpeg"/><Relationship Id="rId10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CB8D6C82-832B-44C5-8379-22224B1BD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741510">
            <a:off x="496518" y="5657854"/>
            <a:ext cx="828413" cy="8284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7D8B42A6-A732-4924-816C-F7BCF1854919}"/>
              </a:ext>
            </a:extLst>
          </p:cNvPr>
          <p:cNvSpPr txBox="1"/>
          <p:nvPr/>
        </p:nvSpPr>
        <p:spPr>
          <a:xfrm>
            <a:off x="1051769" y="10350966"/>
            <a:ext cx="4739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rgbClr val="07367C"/>
                </a:solidFill>
              </a:rPr>
              <a:t>MARINELA SCHATTEN, MAG.INF.</a:t>
            </a:r>
          </a:p>
          <a:p>
            <a:pPr algn="ctr"/>
            <a:r>
              <a:rPr lang="hr-HR" dirty="0">
                <a:solidFill>
                  <a:srgbClr val="07367C"/>
                </a:solidFill>
              </a:rPr>
              <a:t>LJILJANA INKRET MARTINČEVIĆ, MAG.INF.</a:t>
            </a:r>
          </a:p>
        </p:txBody>
      </p:sp>
    </p:spTree>
    <p:extLst>
      <p:ext uri="{BB962C8B-B14F-4D97-AF65-F5344CB8AC3E}">
        <p14:creationId xmlns:p14="http://schemas.microsoft.com/office/powerpoint/2010/main" val="3616211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84">
        <p159:morph option="byObject"/>
      </p:transition>
    </mc:Choice>
    <mc:Fallback xmlns="">
      <p:transition spd="slow" advClick="0" advTm="1084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kstniOkvir 18">
            <a:extLst>
              <a:ext uri="{FF2B5EF4-FFF2-40B4-BE49-F238E27FC236}">
                <a16:creationId xmlns:a16="http://schemas.microsoft.com/office/drawing/2014/main" id="{0C31AE88-588E-45D5-A3E6-1EA3C5693BAA}"/>
              </a:ext>
            </a:extLst>
          </p:cNvPr>
          <p:cNvSpPr txBox="1"/>
          <p:nvPr/>
        </p:nvSpPr>
        <p:spPr>
          <a:xfrm>
            <a:off x="12719883" y="331810"/>
            <a:ext cx="10740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>
                <a:solidFill>
                  <a:srgbClr val="07367C"/>
                </a:solidFill>
                <a:latin typeface="Arial Black" panose="020B0A04020102020204" pitchFamily="34" charset="0"/>
              </a:rPr>
              <a:t>ISKUSTVA IZ II.O.Š. VARAŽDIN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1F83D68-CC48-497A-9035-78D657B10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33" y="7861454"/>
            <a:ext cx="4667250" cy="35004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8E28B9D0-5588-4C46-A466-BD6746CCA7C9}"/>
              </a:ext>
            </a:extLst>
          </p:cNvPr>
          <p:cNvSpPr txBox="1"/>
          <p:nvPr/>
        </p:nvSpPr>
        <p:spPr>
          <a:xfrm>
            <a:off x="6138747" y="8202040"/>
            <a:ext cx="494200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3200" dirty="0">
                <a:solidFill>
                  <a:srgbClr val="07367C"/>
                </a:solidFill>
                <a:latin typeface="Abadi" panose="020B0604020104020204" pitchFamily="34" charset="0"/>
              </a:rPr>
              <a:t>Efekti bolji kod učenika nižih razreda (1.-4.)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3200" dirty="0">
                <a:solidFill>
                  <a:srgbClr val="07367C"/>
                </a:solidFill>
                <a:latin typeface="Abadi" panose="020B0604020104020204" pitchFamily="34" charset="0"/>
              </a:rPr>
              <a:t>Rad su učenicima s poteškoćama u izgovoru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3200" dirty="0">
                <a:solidFill>
                  <a:srgbClr val="07367C"/>
                </a:solidFill>
                <a:latin typeface="Abadi" panose="020B0604020104020204" pitchFamily="34" charset="0"/>
              </a:rPr>
              <a:t>Kreativnost kod naprednijih učenika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96278464-360C-40DC-8A15-9151FDD2DB4C}"/>
              </a:ext>
            </a:extLst>
          </p:cNvPr>
          <p:cNvSpPr txBox="1"/>
          <p:nvPr/>
        </p:nvSpPr>
        <p:spPr>
          <a:xfrm>
            <a:off x="508833" y="465160"/>
            <a:ext cx="10740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>
                <a:solidFill>
                  <a:srgbClr val="07367C"/>
                </a:solidFill>
                <a:latin typeface="Arial Black" panose="020B0A04020102020204" pitchFamily="34" charset="0"/>
              </a:rPr>
              <a:t>KORIŠTENE TEHNOLOGIJE</a:t>
            </a:r>
          </a:p>
        </p:txBody>
      </p:sp>
      <p:grpSp>
        <p:nvGrpSpPr>
          <p:cNvPr id="53" name="Grupa 52">
            <a:extLst>
              <a:ext uri="{FF2B5EF4-FFF2-40B4-BE49-F238E27FC236}">
                <a16:creationId xmlns:a16="http://schemas.microsoft.com/office/drawing/2014/main" id="{4121A312-FDC0-4B01-B61B-6DF21ECA6E3D}"/>
              </a:ext>
            </a:extLst>
          </p:cNvPr>
          <p:cNvGrpSpPr/>
          <p:nvPr/>
        </p:nvGrpSpPr>
        <p:grpSpPr>
          <a:xfrm>
            <a:off x="1761677" y="1788870"/>
            <a:ext cx="9007924" cy="4315183"/>
            <a:chOff x="-6886575" y="10486829"/>
            <a:chExt cx="14925227" cy="7774566"/>
          </a:xfrm>
        </p:grpSpPr>
        <p:pic>
          <p:nvPicPr>
            <p:cNvPr id="8196" name="Picture 4">
              <a:extLst>
                <a:ext uri="{FF2B5EF4-FFF2-40B4-BE49-F238E27FC236}">
                  <a16:creationId xmlns:a16="http://schemas.microsoft.com/office/drawing/2014/main" id="{83FA9AD3-4B22-435A-B851-9D7D7AE00A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149"/>
            <a:stretch/>
          </p:blipFill>
          <p:spPr bwMode="auto">
            <a:xfrm>
              <a:off x="-6886575" y="12833558"/>
              <a:ext cx="1428750" cy="1889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8" name="Picture 6" descr="Clipart - New Document">
              <a:extLst>
                <a:ext uri="{FF2B5EF4-FFF2-40B4-BE49-F238E27FC236}">
                  <a16:creationId xmlns:a16="http://schemas.microsoft.com/office/drawing/2014/main" id="{39FF060A-3B65-4FF5-B631-1AB6157605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861175" y="15640986"/>
              <a:ext cx="1428750" cy="1428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0" name="Picture 8" descr="Gimp Logotipo Icono - Gráficos vectoriales gratis en Pixabay">
              <a:extLst>
                <a:ext uri="{FF2B5EF4-FFF2-40B4-BE49-F238E27FC236}">
                  <a16:creationId xmlns:a16="http://schemas.microsoft.com/office/drawing/2014/main" id="{7DEA1D69-25E2-48CC-A4C4-F4A0BF40AD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85234" y="12989184"/>
              <a:ext cx="2224768" cy="1578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4" name="Picture 12" descr="CrazyTalk 8 - Teaser - YouTube">
              <a:extLst>
                <a:ext uri="{FF2B5EF4-FFF2-40B4-BE49-F238E27FC236}">
                  <a16:creationId xmlns:a16="http://schemas.microsoft.com/office/drawing/2014/main" id="{0201E30E-3229-400C-B718-1E2E80A421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37725" y="13333212"/>
              <a:ext cx="1677696" cy="941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6" name="Picture 14" descr="Kdenlive video editor: nuova release con 70 bug fixati - Linux Freedom">
              <a:extLst>
                <a:ext uri="{FF2B5EF4-FFF2-40B4-BE49-F238E27FC236}">
                  <a16:creationId xmlns:a16="http://schemas.microsoft.com/office/drawing/2014/main" id="{7A3D157D-DADF-4A69-83D8-4B7C551FEF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491" y="13333212"/>
              <a:ext cx="1792238" cy="941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8" name="Picture 16" descr="IPEVO - Design for Learning.">
              <a:extLst>
                <a:ext uri="{FF2B5EF4-FFF2-40B4-BE49-F238E27FC236}">
                  <a16:creationId xmlns:a16="http://schemas.microsoft.com/office/drawing/2014/main" id="{9586A669-9847-4CAF-967F-8D146CE837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886575" y="10486829"/>
              <a:ext cx="1428750" cy="1428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10" name="Picture 18" descr="Software">
              <a:extLst>
                <a:ext uri="{FF2B5EF4-FFF2-40B4-BE49-F238E27FC236}">
                  <a16:creationId xmlns:a16="http://schemas.microsoft.com/office/drawing/2014/main" id="{46F2CEB7-A29D-46FB-9B5F-9CA378D146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37725" y="15525460"/>
              <a:ext cx="1692928" cy="1692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12" name="Picture 20" descr="SGWC - News">
              <a:extLst>
                <a:ext uri="{FF2B5EF4-FFF2-40B4-BE49-F238E27FC236}">
                  <a16:creationId xmlns:a16="http://schemas.microsoft.com/office/drawing/2014/main" id="{604E3EAB-F5DC-49F9-828C-588EE1EEDE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4690" y="13333212"/>
              <a:ext cx="1703310" cy="941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Slika 22">
              <a:extLst>
                <a:ext uri="{FF2B5EF4-FFF2-40B4-BE49-F238E27FC236}">
                  <a16:creationId xmlns:a16="http://schemas.microsoft.com/office/drawing/2014/main" id="{B9DF89B1-37CF-43EE-9FB7-54D3FABE2E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7885" t="31511" r="57399" b="55332"/>
            <a:stretch/>
          </p:blipFill>
          <p:spPr>
            <a:xfrm>
              <a:off x="4863961" y="13005641"/>
              <a:ext cx="3174691" cy="1596633"/>
            </a:xfrm>
            <a:prstGeom prst="rect">
              <a:avLst/>
            </a:prstGeom>
          </p:spPr>
        </p:pic>
        <p:sp>
          <p:nvSpPr>
            <p:cNvPr id="2" name="TekstniOkvir 1">
              <a:extLst>
                <a:ext uri="{FF2B5EF4-FFF2-40B4-BE49-F238E27FC236}">
                  <a16:creationId xmlns:a16="http://schemas.microsoft.com/office/drawing/2014/main" id="{85D27A3E-D18D-493F-84BF-191F2CF457B8}"/>
                </a:ext>
              </a:extLst>
            </p:cNvPr>
            <p:cNvSpPr txBox="1"/>
            <p:nvPr/>
          </p:nvSpPr>
          <p:spPr>
            <a:xfrm flipH="1">
              <a:off x="-4423670" y="14382712"/>
              <a:ext cx="1076962" cy="609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1600" dirty="0"/>
                <a:t>GIMP</a:t>
              </a:r>
            </a:p>
          </p:txBody>
        </p:sp>
        <p:sp>
          <p:nvSpPr>
            <p:cNvPr id="25" name="TekstniOkvir 24">
              <a:extLst>
                <a:ext uri="{FF2B5EF4-FFF2-40B4-BE49-F238E27FC236}">
                  <a16:creationId xmlns:a16="http://schemas.microsoft.com/office/drawing/2014/main" id="{33F2DFD9-B3B1-42CD-9139-4CAB8B46FCCD}"/>
                </a:ext>
              </a:extLst>
            </p:cNvPr>
            <p:cNvSpPr txBox="1"/>
            <p:nvPr/>
          </p:nvSpPr>
          <p:spPr>
            <a:xfrm flipH="1">
              <a:off x="-2438873" y="17207819"/>
              <a:ext cx="2479988" cy="1053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1600" dirty="0"/>
                <a:t>PYTHON</a:t>
              </a:r>
            </a:p>
            <a:p>
              <a:pPr algn="ctr"/>
              <a:r>
                <a:rPr lang="hr-HR" sz="1600" dirty="0"/>
                <a:t>(CHATTERBOT)</a:t>
              </a:r>
            </a:p>
          </p:txBody>
        </p:sp>
        <p:cxnSp>
          <p:nvCxnSpPr>
            <p:cNvPr id="5" name="Ravni poveznik sa strelicom 4">
              <a:extLst>
                <a:ext uri="{FF2B5EF4-FFF2-40B4-BE49-F238E27FC236}">
                  <a16:creationId xmlns:a16="http://schemas.microsoft.com/office/drawing/2014/main" id="{857C0B43-5020-4D76-A0EE-6965BCB57BA9}"/>
                </a:ext>
              </a:extLst>
            </p:cNvPr>
            <p:cNvCxnSpPr>
              <a:stCxn id="8208" idx="3"/>
              <a:endCxn id="8204" idx="0"/>
            </p:cNvCxnSpPr>
            <p:nvPr/>
          </p:nvCxnSpPr>
          <p:spPr>
            <a:xfrm>
              <a:off x="-5457825" y="11201204"/>
              <a:ext cx="4258948" cy="2132008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avni poveznik sa strelicom 29">
              <a:extLst>
                <a:ext uri="{FF2B5EF4-FFF2-40B4-BE49-F238E27FC236}">
                  <a16:creationId xmlns:a16="http://schemas.microsoft.com/office/drawing/2014/main" id="{40C829E4-6B44-422A-8AEF-47EE0607279B}"/>
                </a:ext>
              </a:extLst>
            </p:cNvPr>
            <p:cNvCxnSpPr>
              <a:cxnSpLocks/>
              <a:stCxn id="8210" idx="3"/>
              <a:endCxn id="8212" idx="2"/>
            </p:cNvCxnSpPr>
            <p:nvPr/>
          </p:nvCxnSpPr>
          <p:spPr>
            <a:xfrm flipV="1">
              <a:off x="-344798" y="14274704"/>
              <a:ext cx="3811143" cy="2097221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avni poveznik sa strelicom 30">
              <a:extLst>
                <a:ext uri="{FF2B5EF4-FFF2-40B4-BE49-F238E27FC236}">
                  <a16:creationId xmlns:a16="http://schemas.microsoft.com/office/drawing/2014/main" id="{1C8FA44F-2CDB-4633-8ACF-64804FD04DE1}"/>
                </a:ext>
              </a:extLst>
            </p:cNvPr>
            <p:cNvCxnSpPr>
              <a:cxnSpLocks/>
              <a:stCxn id="8204" idx="3"/>
              <a:endCxn id="8206" idx="1"/>
            </p:cNvCxnSpPr>
            <p:nvPr/>
          </p:nvCxnSpPr>
          <p:spPr>
            <a:xfrm>
              <a:off x="-360029" y="13803958"/>
              <a:ext cx="636520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avni poveznik sa strelicom 31">
              <a:extLst>
                <a:ext uri="{FF2B5EF4-FFF2-40B4-BE49-F238E27FC236}">
                  <a16:creationId xmlns:a16="http://schemas.microsoft.com/office/drawing/2014/main" id="{A1377570-14E4-476B-969E-C8386199ECAA}"/>
                </a:ext>
              </a:extLst>
            </p:cNvPr>
            <p:cNvCxnSpPr>
              <a:cxnSpLocks/>
              <a:stCxn id="8200" idx="3"/>
              <a:endCxn id="8204" idx="1"/>
            </p:cNvCxnSpPr>
            <p:nvPr/>
          </p:nvCxnSpPr>
          <p:spPr>
            <a:xfrm>
              <a:off x="-2660466" y="13778282"/>
              <a:ext cx="622741" cy="25676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Ravni poveznik sa strelicom 32">
              <a:extLst>
                <a:ext uri="{FF2B5EF4-FFF2-40B4-BE49-F238E27FC236}">
                  <a16:creationId xmlns:a16="http://schemas.microsoft.com/office/drawing/2014/main" id="{08AFEDE3-CA4A-4446-BB45-871304AA2033}"/>
                </a:ext>
              </a:extLst>
            </p:cNvPr>
            <p:cNvCxnSpPr>
              <a:cxnSpLocks/>
              <a:stCxn id="8198" idx="3"/>
              <a:endCxn id="8204" idx="2"/>
            </p:cNvCxnSpPr>
            <p:nvPr/>
          </p:nvCxnSpPr>
          <p:spPr>
            <a:xfrm flipV="1">
              <a:off x="-5432425" y="14274704"/>
              <a:ext cx="4233548" cy="2080657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Ravni poveznik sa strelicom 33">
              <a:extLst>
                <a:ext uri="{FF2B5EF4-FFF2-40B4-BE49-F238E27FC236}">
                  <a16:creationId xmlns:a16="http://schemas.microsoft.com/office/drawing/2014/main" id="{76671EA1-4E9B-42B9-A457-63D16CCCF415}"/>
                </a:ext>
              </a:extLst>
            </p:cNvPr>
            <p:cNvCxnSpPr>
              <a:cxnSpLocks/>
              <a:stCxn id="8198" idx="3"/>
              <a:endCxn id="8210" idx="1"/>
            </p:cNvCxnSpPr>
            <p:nvPr/>
          </p:nvCxnSpPr>
          <p:spPr>
            <a:xfrm>
              <a:off x="-5432425" y="16355361"/>
              <a:ext cx="3394700" cy="16563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Ravni poveznik sa strelicom 34">
              <a:extLst>
                <a:ext uri="{FF2B5EF4-FFF2-40B4-BE49-F238E27FC236}">
                  <a16:creationId xmlns:a16="http://schemas.microsoft.com/office/drawing/2014/main" id="{0868B219-E2DD-4E68-A5C7-8DFC6EDED272}"/>
                </a:ext>
              </a:extLst>
            </p:cNvPr>
            <p:cNvCxnSpPr>
              <a:cxnSpLocks/>
              <a:stCxn id="8196" idx="3"/>
              <a:endCxn id="8200" idx="1"/>
            </p:cNvCxnSpPr>
            <p:nvPr/>
          </p:nvCxnSpPr>
          <p:spPr>
            <a:xfrm flipV="1">
              <a:off x="-5457825" y="13778282"/>
              <a:ext cx="572591" cy="1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avni poveznik sa strelicom 51">
              <a:extLst>
                <a:ext uri="{FF2B5EF4-FFF2-40B4-BE49-F238E27FC236}">
                  <a16:creationId xmlns:a16="http://schemas.microsoft.com/office/drawing/2014/main" id="{E7F625F3-C4A4-491F-9909-234A4CDE25D8}"/>
                </a:ext>
              </a:extLst>
            </p:cNvPr>
            <p:cNvCxnSpPr>
              <a:cxnSpLocks/>
              <a:stCxn id="8206" idx="3"/>
              <a:endCxn id="8212" idx="1"/>
            </p:cNvCxnSpPr>
            <p:nvPr/>
          </p:nvCxnSpPr>
          <p:spPr>
            <a:xfrm>
              <a:off x="2068729" y="13803958"/>
              <a:ext cx="545961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Ravni poveznik sa strelicom 57">
              <a:extLst>
                <a:ext uri="{FF2B5EF4-FFF2-40B4-BE49-F238E27FC236}">
                  <a16:creationId xmlns:a16="http://schemas.microsoft.com/office/drawing/2014/main" id="{26371792-75D6-4E56-8BCC-5BA177B14162}"/>
                </a:ext>
              </a:extLst>
            </p:cNvPr>
            <p:cNvCxnSpPr>
              <a:cxnSpLocks/>
              <a:stCxn id="8212" idx="3"/>
              <a:endCxn id="23" idx="1"/>
            </p:cNvCxnSpPr>
            <p:nvPr/>
          </p:nvCxnSpPr>
          <p:spPr>
            <a:xfrm>
              <a:off x="4318000" y="13803958"/>
              <a:ext cx="545961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kstniOkvir 35">
            <a:extLst>
              <a:ext uri="{FF2B5EF4-FFF2-40B4-BE49-F238E27FC236}">
                <a16:creationId xmlns:a16="http://schemas.microsoft.com/office/drawing/2014/main" id="{D6C51B79-004A-4F6E-BA29-29C7777841B4}"/>
              </a:ext>
            </a:extLst>
          </p:cNvPr>
          <p:cNvSpPr txBox="1"/>
          <p:nvPr/>
        </p:nvSpPr>
        <p:spPr>
          <a:xfrm>
            <a:off x="527883" y="-1992290"/>
            <a:ext cx="10740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>
                <a:solidFill>
                  <a:srgbClr val="07367C"/>
                </a:solidFill>
                <a:latin typeface="Arial Black" panose="020B0A04020102020204" pitchFamily="34" charset="0"/>
              </a:rPr>
              <a:t>HVALA NA PAŽNJI!</a:t>
            </a:r>
          </a:p>
        </p:txBody>
      </p:sp>
      <p:sp>
        <p:nvSpPr>
          <p:cNvPr id="37" name="TekstniOkvir 36">
            <a:extLst>
              <a:ext uri="{FF2B5EF4-FFF2-40B4-BE49-F238E27FC236}">
                <a16:creationId xmlns:a16="http://schemas.microsoft.com/office/drawing/2014/main" id="{B74EB139-2260-4C9D-BC62-3BBD528D5BF2}"/>
              </a:ext>
            </a:extLst>
          </p:cNvPr>
          <p:cNvSpPr txBox="1"/>
          <p:nvPr/>
        </p:nvSpPr>
        <p:spPr>
          <a:xfrm>
            <a:off x="576147" y="11859639"/>
            <a:ext cx="1019345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3200" dirty="0">
                <a:solidFill>
                  <a:srgbClr val="07367C"/>
                </a:solidFill>
                <a:latin typeface="Abadi" panose="020B0604020104020204" pitchFamily="34" charset="0"/>
              </a:rPr>
              <a:t>Pitanja?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3200" dirty="0">
                <a:solidFill>
                  <a:srgbClr val="07367C"/>
                </a:solidFill>
                <a:latin typeface="Abadi" panose="020B0604020104020204" pitchFamily="34" charset="0"/>
              </a:rPr>
              <a:t>Sugestije?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3200" dirty="0">
                <a:solidFill>
                  <a:srgbClr val="07367C"/>
                </a:solidFill>
                <a:latin typeface="Abadi" panose="020B0604020104020204" pitchFamily="34" charset="0"/>
              </a:rPr>
              <a:t>Kritike?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3200" dirty="0">
                <a:solidFill>
                  <a:srgbClr val="07367C"/>
                </a:solidFill>
                <a:latin typeface="Abadi" panose="020B0604020104020204" pitchFamily="34" charset="0"/>
              </a:rPr>
              <a:t>Komentari?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r-HR" sz="3200" dirty="0">
              <a:solidFill>
                <a:srgbClr val="07367C"/>
              </a:solidFill>
              <a:latin typeface="Abadi" panose="020B0604020104020204" pitchFamily="34" charset="0"/>
            </a:endParaRPr>
          </a:p>
          <a:p>
            <a:r>
              <a:rPr lang="hr-HR" sz="3200" dirty="0">
                <a:solidFill>
                  <a:srgbClr val="07367C"/>
                </a:solidFill>
                <a:latin typeface="Abadi" panose="020B0604020104020204" pitchFamily="34" charset="0"/>
              </a:rPr>
              <a:t>Kontakt: </a:t>
            </a:r>
          </a:p>
          <a:p>
            <a:r>
              <a:rPr lang="hr-HR" sz="3200" dirty="0">
                <a:solidFill>
                  <a:srgbClr val="07367C"/>
                </a:solidFill>
                <a:latin typeface="Abadi" panose="020B0604020104020204" pitchFamily="34" charset="0"/>
              </a:rPr>
              <a:t>markus.schatten@foi.unizg.hr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4E303B79-2311-4CA1-8C64-AFCF140F8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499" y="12306300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82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niOkvir 13">
            <a:extLst>
              <a:ext uri="{FF2B5EF4-FFF2-40B4-BE49-F238E27FC236}">
                <a16:creationId xmlns:a16="http://schemas.microsoft.com/office/drawing/2014/main" id="{96278464-360C-40DC-8A15-9151FDD2DB4C}"/>
              </a:ext>
            </a:extLst>
          </p:cNvPr>
          <p:cNvSpPr txBox="1"/>
          <p:nvPr/>
        </p:nvSpPr>
        <p:spPr>
          <a:xfrm>
            <a:off x="-16712367" y="465160"/>
            <a:ext cx="10740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>
                <a:solidFill>
                  <a:srgbClr val="07367C"/>
                </a:solidFill>
                <a:latin typeface="Arial Black" panose="020B0A04020102020204" pitchFamily="34" charset="0"/>
              </a:rPr>
              <a:t>KORIŠTENE TEHNOLOGIJE</a:t>
            </a:r>
          </a:p>
        </p:txBody>
      </p:sp>
      <p:grpSp>
        <p:nvGrpSpPr>
          <p:cNvPr id="53" name="Grupa 52">
            <a:extLst>
              <a:ext uri="{FF2B5EF4-FFF2-40B4-BE49-F238E27FC236}">
                <a16:creationId xmlns:a16="http://schemas.microsoft.com/office/drawing/2014/main" id="{4121A312-FDC0-4B01-B61B-6DF21ECA6E3D}"/>
              </a:ext>
            </a:extLst>
          </p:cNvPr>
          <p:cNvGrpSpPr/>
          <p:nvPr/>
        </p:nvGrpSpPr>
        <p:grpSpPr>
          <a:xfrm>
            <a:off x="22945277" y="1788870"/>
            <a:ext cx="9007924" cy="4315183"/>
            <a:chOff x="-6886575" y="10486829"/>
            <a:chExt cx="14925227" cy="7774566"/>
          </a:xfrm>
        </p:grpSpPr>
        <p:pic>
          <p:nvPicPr>
            <p:cNvPr id="8196" name="Picture 4">
              <a:extLst>
                <a:ext uri="{FF2B5EF4-FFF2-40B4-BE49-F238E27FC236}">
                  <a16:creationId xmlns:a16="http://schemas.microsoft.com/office/drawing/2014/main" id="{83FA9AD3-4B22-435A-B851-9D7D7AE00A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149"/>
            <a:stretch/>
          </p:blipFill>
          <p:spPr bwMode="auto">
            <a:xfrm>
              <a:off x="-6886575" y="12833558"/>
              <a:ext cx="1428750" cy="1889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8" name="Picture 6" descr="Clipart - New Document">
              <a:extLst>
                <a:ext uri="{FF2B5EF4-FFF2-40B4-BE49-F238E27FC236}">
                  <a16:creationId xmlns:a16="http://schemas.microsoft.com/office/drawing/2014/main" id="{39FF060A-3B65-4FF5-B631-1AB6157605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861175" y="15640986"/>
              <a:ext cx="1428750" cy="1428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0" name="Picture 8" descr="Gimp Logotipo Icono - Gráficos vectoriales gratis en Pixabay">
              <a:extLst>
                <a:ext uri="{FF2B5EF4-FFF2-40B4-BE49-F238E27FC236}">
                  <a16:creationId xmlns:a16="http://schemas.microsoft.com/office/drawing/2014/main" id="{7DEA1D69-25E2-48CC-A4C4-F4A0BF40AD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85234" y="12989184"/>
              <a:ext cx="2224768" cy="1578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4" name="Picture 12" descr="CrazyTalk 8 - Teaser - YouTube">
              <a:extLst>
                <a:ext uri="{FF2B5EF4-FFF2-40B4-BE49-F238E27FC236}">
                  <a16:creationId xmlns:a16="http://schemas.microsoft.com/office/drawing/2014/main" id="{0201E30E-3229-400C-B718-1E2E80A421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37725" y="13333212"/>
              <a:ext cx="1677696" cy="941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6" name="Picture 14" descr="Kdenlive video editor: nuova release con 70 bug fixati - Linux Freedom">
              <a:extLst>
                <a:ext uri="{FF2B5EF4-FFF2-40B4-BE49-F238E27FC236}">
                  <a16:creationId xmlns:a16="http://schemas.microsoft.com/office/drawing/2014/main" id="{7A3D157D-DADF-4A69-83D8-4B7C551FEF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491" y="13333212"/>
              <a:ext cx="1792238" cy="941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8" name="Picture 16" descr="IPEVO - Design for Learning.">
              <a:extLst>
                <a:ext uri="{FF2B5EF4-FFF2-40B4-BE49-F238E27FC236}">
                  <a16:creationId xmlns:a16="http://schemas.microsoft.com/office/drawing/2014/main" id="{9586A669-9847-4CAF-967F-8D146CE837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886575" y="10486829"/>
              <a:ext cx="1428750" cy="1428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10" name="Picture 18" descr="Software">
              <a:extLst>
                <a:ext uri="{FF2B5EF4-FFF2-40B4-BE49-F238E27FC236}">
                  <a16:creationId xmlns:a16="http://schemas.microsoft.com/office/drawing/2014/main" id="{46F2CEB7-A29D-46FB-9B5F-9CA378D146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37725" y="15525460"/>
              <a:ext cx="1692928" cy="1692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12" name="Picture 20" descr="SGWC - News">
              <a:extLst>
                <a:ext uri="{FF2B5EF4-FFF2-40B4-BE49-F238E27FC236}">
                  <a16:creationId xmlns:a16="http://schemas.microsoft.com/office/drawing/2014/main" id="{604E3EAB-F5DC-49F9-828C-588EE1EEDE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4690" y="13333212"/>
              <a:ext cx="1703310" cy="941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Slika 22">
              <a:extLst>
                <a:ext uri="{FF2B5EF4-FFF2-40B4-BE49-F238E27FC236}">
                  <a16:creationId xmlns:a16="http://schemas.microsoft.com/office/drawing/2014/main" id="{B9DF89B1-37CF-43EE-9FB7-54D3FABE2E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7885" t="31511" r="57399" b="55332"/>
            <a:stretch/>
          </p:blipFill>
          <p:spPr>
            <a:xfrm>
              <a:off x="4863961" y="13005641"/>
              <a:ext cx="3174691" cy="1596633"/>
            </a:xfrm>
            <a:prstGeom prst="rect">
              <a:avLst/>
            </a:prstGeom>
          </p:spPr>
        </p:pic>
        <p:sp>
          <p:nvSpPr>
            <p:cNvPr id="2" name="TekstniOkvir 1">
              <a:extLst>
                <a:ext uri="{FF2B5EF4-FFF2-40B4-BE49-F238E27FC236}">
                  <a16:creationId xmlns:a16="http://schemas.microsoft.com/office/drawing/2014/main" id="{85D27A3E-D18D-493F-84BF-191F2CF457B8}"/>
                </a:ext>
              </a:extLst>
            </p:cNvPr>
            <p:cNvSpPr txBox="1"/>
            <p:nvPr/>
          </p:nvSpPr>
          <p:spPr>
            <a:xfrm flipH="1">
              <a:off x="-4423670" y="14382712"/>
              <a:ext cx="1076962" cy="609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1600" dirty="0"/>
                <a:t>GIMP</a:t>
              </a:r>
            </a:p>
          </p:txBody>
        </p:sp>
        <p:sp>
          <p:nvSpPr>
            <p:cNvPr id="25" name="TekstniOkvir 24">
              <a:extLst>
                <a:ext uri="{FF2B5EF4-FFF2-40B4-BE49-F238E27FC236}">
                  <a16:creationId xmlns:a16="http://schemas.microsoft.com/office/drawing/2014/main" id="{33F2DFD9-B3B1-42CD-9139-4CAB8B46FCCD}"/>
                </a:ext>
              </a:extLst>
            </p:cNvPr>
            <p:cNvSpPr txBox="1"/>
            <p:nvPr/>
          </p:nvSpPr>
          <p:spPr>
            <a:xfrm flipH="1">
              <a:off x="-2438873" y="17207819"/>
              <a:ext cx="2479988" cy="1053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1600" dirty="0"/>
                <a:t>PYTHON</a:t>
              </a:r>
            </a:p>
            <a:p>
              <a:pPr algn="ctr"/>
              <a:r>
                <a:rPr lang="hr-HR" sz="1600" dirty="0"/>
                <a:t>(CHATTERBOT)</a:t>
              </a:r>
            </a:p>
          </p:txBody>
        </p:sp>
        <p:cxnSp>
          <p:nvCxnSpPr>
            <p:cNvPr id="5" name="Ravni poveznik sa strelicom 4">
              <a:extLst>
                <a:ext uri="{FF2B5EF4-FFF2-40B4-BE49-F238E27FC236}">
                  <a16:creationId xmlns:a16="http://schemas.microsoft.com/office/drawing/2014/main" id="{857C0B43-5020-4D76-A0EE-6965BCB57BA9}"/>
                </a:ext>
              </a:extLst>
            </p:cNvPr>
            <p:cNvCxnSpPr>
              <a:stCxn id="8208" idx="3"/>
              <a:endCxn id="8204" idx="0"/>
            </p:cNvCxnSpPr>
            <p:nvPr/>
          </p:nvCxnSpPr>
          <p:spPr>
            <a:xfrm>
              <a:off x="-5457825" y="11201204"/>
              <a:ext cx="4258948" cy="2132008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avni poveznik sa strelicom 29">
              <a:extLst>
                <a:ext uri="{FF2B5EF4-FFF2-40B4-BE49-F238E27FC236}">
                  <a16:creationId xmlns:a16="http://schemas.microsoft.com/office/drawing/2014/main" id="{40C829E4-6B44-422A-8AEF-47EE0607279B}"/>
                </a:ext>
              </a:extLst>
            </p:cNvPr>
            <p:cNvCxnSpPr>
              <a:cxnSpLocks/>
              <a:stCxn id="8210" idx="3"/>
              <a:endCxn id="8212" idx="2"/>
            </p:cNvCxnSpPr>
            <p:nvPr/>
          </p:nvCxnSpPr>
          <p:spPr>
            <a:xfrm flipV="1">
              <a:off x="-344798" y="14274704"/>
              <a:ext cx="3811143" cy="2097221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avni poveznik sa strelicom 30">
              <a:extLst>
                <a:ext uri="{FF2B5EF4-FFF2-40B4-BE49-F238E27FC236}">
                  <a16:creationId xmlns:a16="http://schemas.microsoft.com/office/drawing/2014/main" id="{1C8FA44F-2CDB-4633-8ACF-64804FD04DE1}"/>
                </a:ext>
              </a:extLst>
            </p:cNvPr>
            <p:cNvCxnSpPr>
              <a:cxnSpLocks/>
              <a:stCxn id="8204" idx="3"/>
              <a:endCxn id="8206" idx="1"/>
            </p:cNvCxnSpPr>
            <p:nvPr/>
          </p:nvCxnSpPr>
          <p:spPr>
            <a:xfrm>
              <a:off x="-360029" y="13803958"/>
              <a:ext cx="636520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avni poveznik sa strelicom 31">
              <a:extLst>
                <a:ext uri="{FF2B5EF4-FFF2-40B4-BE49-F238E27FC236}">
                  <a16:creationId xmlns:a16="http://schemas.microsoft.com/office/drawing/2014/main" id="{A1377570-14E4-476B-969E-C8386199ECAA}"/>
                </a:ext>
              </a:extLst>
            </p:cNvPr>
            <p:cNvCxnSpPr>
              <a:cxnSpLocks/>
              <a:stCxn id="8200" idx="3"/>
              <a:endCxn id="8204" idx="1"/>
            </p:cNvCxnSpPr>
            <p:nvPr/>
          </p:nvCxnSpPr>
          <p:spPr>
            <a:xfrm>
              <a:off x="-2660466" y="13778282"/>
              <a:ext cx="622741" cy="25676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Ravni poveznik sa strelicom 32">
              <a:extLst>
                <a:ext uri="{FF2B5EF4-FFF2-40B4-BE49-F238E27FC236}">
                  <a16:creationId xmlns:a16="http://schemas.microsoft.com/office/drawing/2014/main" id="{08AFEDE3-CA4A-4446-BB45-871304AA2033}"/>
                </a:ext>
              </a:extLst>
            </p:cNvPr>
            <p:cNvCxnSpPr>
              <a:cxnSpLocks/>
              <a:stCxn id="8198" idx="3"/>
              <a:endCxn id="8204" idx="2"/>
            </p:cNvCxnSpPr>
            <p:nvPr/>
          </p:nvCxnSpPr>
          <p:spPr>
            <a:xfrm flipV="1">
              <a:off x="-5432425" y="14274704"/>
              <a:ext cx="4233548" cy="2080657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Ravni poveznik sa strelicom 33">
              <a:extLst>
                <a:ext uri="{FF2B5EF4-FFF2-40B4-BE49-F238E27FC236}">
                  <a16:creationId xmlns:a16="http://schemas.microsoft.com/office/drawing/2014/main" id="{76671EA1-4E9B-42B9-A457-63D16CCCF415}"/>
                </a:ext>
              </a:extLst>
            </p:cNvPr>
            <p:cNvCxnSpPr>
              <a:cxnSpLocks/>
              <a:stCxn id="8198" idx="3"/>
              <a:endCxn id="8210" idx="1"/>
            </p:cNvCxnSpPr>
            <p:nvPr/>
          </p:nvCxnSpPr>
          <p:spPr>
            <a:xfrm>
              <a:off x="-5432425" y="16355361"/>
              <a:ext cx="3394700" cy="16563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Ravni poveznik sa strelicom 34">
              <a:extLst>
                <a:ext uri="{FF2B5EF4-FFF2-40B4-BE49-F238E27FC236}">
                  <a16:creationId xmlns:a16="http://schemas.microsoft.com/office/drawing/2014/main" id="{0868B219-E2DD-4E68-A5C7-8DFC6EDED272}"/>
                </a:ext>
              </a:extLst>
            </p:cNvPr>
            <p:cNvCxnSpPr>
              <a:cxnSpLocks/>
              <a:stCxn id="8196" idx="3"/>
              <a:endCxn id="8200" idx="1"/>
            </p:cNvCxnSpPr>
            <p:nvPr/>
          </p:nvCxnSpPr>
          <p:spPr>
            <a:xfrm flipV="1">
              <a:off x="-5457825" y="13778282"/>
              <a:ext cx="572591" cy="1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avni poveznik sa strelicom 51">
              <a:extLst>
                <a:ext uri="{FF2B5EF4-FFF2-40B4-BE49-F238E27FC236}">
                  <a16:creationId xmlns:a16="http://schemas.microsoft.com/office/drawing/2014/main" id="{E7F625F3-C4A4-491F-9909-234A4CDE25D8}"/>
                </a:ext>
              </a:extLst>
            </p:cNvPr>
            <p:cNvCxnSpPr>
              <a:cxnSpLocks/>
              <a:stCxn id="8206" idx="3"/>
              <a:endCxn id="8212" idx="1"/>
            </p:cNvCxnSpPr>
            <p:nvPr/>
          </p:nvCxnSpPr>
          <p:spPr>
            <a:xfrm>
              <a:off x="2068729" y="13803958"/>
              <a:ext cx="545961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Ravni poveznik sa strelicom 57">
              <a:extLst>
                <a:ext uri="{FF2B5EF4-FFF2-40B4-BE49-F238E27FC236}">
                  <a16:creationId xmlns:a16="http://schemas.microsoft.com/office/drawing/2014/main" id="{26371792-75D6-4E56-8BCC-5BA177B14162}"/>
                </a:ext>
              </a:extLst>
            </p:cNvPr>
            <p:cNvCxnSpPr>
              <a:cxnSpLocks/>
              <a:stCxn id="8212" idx="3"/>
              <a:endCxn id="23" idx="1"/>
            </p:cNvCxnSpPr>
            <p:nvPr/>
          </p:nvCxnSpPr>
          <p:spPr>
            <a:xfrm>
              <a:off x="4318000" y="13803958"/>
              <a:ext cx="545961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kstniOkvir 35">
            <a:extLst>
              <a:ext uri="{FF2B5EF4-FFF2-40B4-BE49-F238E27FC236}">
                <a16:creationId xmlns:a16="http://schemas.microsoft.com/office/drawing/2014/main" id="{D6C51B79-004A-4F6E-BA29-29C7777841B4}"/>
              </a:ext>
            </a:extLst>
          </p:cNvPr>
          <p:cNvSpPr txBox="1"/>
          <p:nvPr/>
        </p:nvSpPr>
        <p:spPr>
          <a:xfrm>
            <a:off x="527883" y="484210"/>
            <a:ext cx="10740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>
                <a:solidFill>
                  <a:srgbClr val="07367C"/>
                </a:solidFill>
                <a:latin typeface="Arial Black" panose="020B0A04020102020204" pitchFamily="34" charset="0"/>
              </a:rPr>
              <a:t>HVALA NA PAŽNJI!</a:t>
            </a:r>
          </a:p>
        </p:txBody>
      </p:sp>
      <p:sp>
        <p:nvSpPr>
          <p:cNvPr id="37" name="TekstniOkvir 36">
            <a:extLst>
              <a:ext uri="{FF2B5EF4-FFF2-40B4-BE49-F238E27FC236}">
                <a16:creationId xmlns:a16="http://schemas.microsoft.com/office/drawing/2014/main" id="{B74EB139-2260-4C9D-BC62-3BBD528D5BF2}"/>
              </a:ext>
            </a:extLst>
          </p:cNvPr>
          <p:cNvSpPr txBox="1"/>
          <p:nvPr/>
        </p:nvSpPr>
        <p:spPr>
          <a:xfrm>
            <a:off x="576147" y="2296539"/>
            <a:ext cx="1019345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3200" dirty="0">
                <a:solidFill>
                  <a:srgbClr val="07367C"/>
                </a:solidFill>
                <a:latin typeface="Abadi" panose="020B0604020104020204" pitchFamily="34" charset="0"/>
              </a:rPr>
              <a:t>Pitanja?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3200" dirty="0">
                <a:solidFill>
                  <a:srgbClr val="07367C"/>
                </a:solidFill>
                <a:latin typeface="Abadi" panose="020B0604020104020204" pitchFamily="34" charset="0"/>
              </a:rPr>
              <a:t>Sugestije?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3200" dirty="0">
                <a:solidFill>
                  <a:srgbClr val="07367C"/>
                </a:solidFill>
                <a:latin typeface="Abadi" panose="020B0604020104020204" pitchFamily="34" charset="0"/>
              </a:rPr>
              <a:t>Kritike?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3200" dirty="0">
                <a:solidFill>
                  <a:srgbClr val="07367C"/>
                </a:solidFill>
                <a:latin typeface="Abadi" panose="020B0604020104020204" pitchFamily="34" charset="0"/>
              </a:rPr>
              <a:t>Komentari?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r-HR" sz="3200" dirty="0">
              <a:solidFill>
                <a:srgbClr val="07367C"/>
              </a:solidFill>
              <a:latin typeface="Abadi" panose="020B0604020104020204" pitchFamily="34" charset="0"/>
            </a:endParaRPr>
          </a:p>
          <a:p>
            <a:r>
              <a:rPr lang="hr-HR" sz="3200" dirty="0">
                <a:solidFill>
                  <a:srgbClr val="07367C"/>
                </a:solidFill>
                <a:latin typeface="Abadi" panose="020B0604020104020204" pitchFamily="34" charset="0"/>
              </a:rPr>
              <a:t>Kontakt: </a:t>
            </a:r>
          </a:p>
          <a:p>
            <a:r>
              <a:rPr lang="hr-HR" sz="3200" dirty="0">
                <a:solidFill>
                  <a:srgbClr val="07367C"/>
                </a:solidFill>
                <a:latin typeface="Abadi" panose="020B0604020104020204" pitchFamily="34" charset="0"/>
              </a:rPr>
              <a:t>markus.schatten@foi.unizg.hr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4E303B79-2311-4CA1-8C64-AFCF140F8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499" y="2743200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805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CB8D6C82-832B-44C5-8379-22224B1BD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3873" y="505087"/>
            <a:ext cx="5847826" cy="58478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09FE660F-C186-4C2C-8E92-1F8749C9D8BB}"/>
              </a:ext>
            </a:extLst>
          </p:cNvPr>
          <p:cNvSpPr txBox="1"/>
          <p:nvPr/>
        </p:nvSpPr>
        <p:spPr>
          <a:xfrm>
            <a:off x="937469" y="-4451275"/>
            <a:ext cx="4244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rgbClr val="07367C"/>
                </a:solidFill>
                <a:latin typeface="Arial Black" panose="020B0A04020102020204" pitchFamily="34" charset="0"/>
              </a:rPr>
              <a:t>ISKUSTVA I PRIMJERI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7D8B42A6-A732-4924-816C-F7BCF1854919}"/>
              </a:ext>
            </a:extLst>
          </p:cNvPr>
          <p:cNvSpPr txBox="1"/>
          <p:nvPr/>
        </p:nvSpPr>
        <p:spPr>
          <a:xfrm>
            <a:off x="1051769" y="10350966"/>
            <a:ext cx="4739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rgbClr val="07367C"/>
                </a:solidFill>
              </a:rPr>
              <a:t>MARINELA SCHATTEN, MAG.INF.</a:t>
            </a:r>
          </a:p>
          <a:p>
            <a:pPr algn="ctr"/>
            <a:r>
              <a:rPr lang="hr-HR" dirty="0">
                <a:solidFill>
                  <a:srgbClr val="07367C"/>
                </a:solidFill>
              </a:rPr>
              <a:t>LJILJANA INKRET MARTINČEVIĆ, MAG.INF.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070CBED6-25E6-4034-96EB-49D205B5FB17}"/>
              </a:ext>
            </a:extLst>
          </p:cNvPr>
          <p:cNvSpPr txBox="1"/>
          <p:nvPr/>
        </p:nvSpPr>
        <p:spPr>
          <a:xfrm>
            <a:off x="746620" y="-3900235"/>
            <a:ext cx="466427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400" dirty="0">
                <a:solidFill>
                  <a:srgbClr val="07367C"/>
                </a:solidFill>
                <a:latin typeface="Arial Black" panose="020B0A04020102020204" pitchFamily="34" charset="0"/>
              </a:rPr>
              <a:t>KOGNITIVNI AGENTI U OSNOVNOM ŠKOLSTVU</a:t>
            </a:r>
          </a:p>
        </p:txBody>
      </p:sp>
      <p:pic>
        <p:nvPicPr>
          <p:cNvPr id="1026" name="Picture 2" descr="CUC 2024">
            <a:extLst>
              <a:ext uri="{FF2B5EF4-FFF2-40B4-BE49-F238E27FC236}">
                <a16:creationId xmlns:a16="http://schemas.microsoft.com/office/drawing/2014/main" id="{3FF310C8-34E4-4159-92FE-D01A94D41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573" y="9126056"/>
            <a:ext cx="1543211" cy="80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49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CB8D6C82-832B-44C5-8379-22224B1BD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3873" y="505087"/>
            <a:ext cx="5847826" cy="58478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DCDF64B7-893D-4CA0-BEEB-602A58404ABA}"/>
              </a:ext>
            </a:extLst>
          </p:cNvPr>
          <p:cNvSpPr txBox="1"/>
          <p:nvPr/>
        </p:nvSpPr>
        <p:spPr>
          <a:xfrm>
            <a:off x="746620" y="1023457"/>
            <a:ext cx="466427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400" dirty="0">
                <a:solidFill>
                  <a:srgbClr val="07367C"/>
                </a:solidFill>
                <a:latin typeface="Arial Black" panose="020B0A04020102020204" pitchFamily="34" charset="0"/>
              </a:rPr>
              <a:t>KOGNITIVNI AGENTI U OSNOVNOM ŠKOLSTVU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09FE660F-C186-4C2C-8E92-1F8749C9D8BB}"/>
              </a:ext>
            </a:extLst>
          </p:cNvPr>
          <p:cNvSpPr txBox="1"/>
          <p:nvPr/>
        </p:nvSpPr>
        <p:spPr>
          <a:xfrm>
            <a:off x="937120" y="3824224"/>
            <a:ext cx="4244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rgbClr val="07367C"/>
                </a:solidFill>
                <a:latin typeface="Arial Black" panose="020B0A04020102020204" pitchFamily="34" charset="0"/>
              </a:rPr>
              <a:t>ISKUSTVA I PRIMJERI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7D8B42A6-A732-4924-816C-F7BCF1854919}"/>
              </a:ext>
            </a:extLst>
          </p:cNvPr>
          <p:cNvSpPr txBox="1"/>
          <p:nvPr/>
        </p:nvSpPr>
        <p:spPr>
          <a:xfrm>
            <a:off x="427139" y="5511377"/>
            <a:ext cx="5068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>
                <a:solidFill>
                  <a:srgbClr val="07367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PROF. DR. SC. MARKUS SCHATTEN, </a:t>
            </a:r>
          </a:p>
          <a:p>
            <a:pPr algn="ctr"/>
            <a:r>
              <a:rPr lang="hr-HR" sz="1600" dirty="0">
                <a:solidFill>
                  <a:srgbClr val="07367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MARINELA SCHATTEN, MAG.INF.</a:t>
            </a:r>
          </a:p>
          <a:p>
            <a:pPr algn="ctr"/>
            <a:r>
              <a:rPr lang="hr-HR" sz="1600" dirty="0">
                <a:solidFill>
                  <a:srgbClr val="07367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LJILJANA INKRET MARTINČEVIĆ, MAG.INF.</a:t>
            </a:r>
          </a:p>
        </p:txBody>
      </p:sp>
      <p:pic>
        <p:nvPicPr>
          <p:cNvPr id="9" name="Picture 2" descr="CUC 2024">
            <a:extLst>
              <a:ext uri="{FF2B5EF4-FFF2-40B4-BE49-F238E27FC236}">
                <a16:creationId xmlns:a16="http://schemas.microsoft.com/office/drawing/2014/main" id="{651FC9EA-6F8B-4CA4-AED0-419513B20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153" y="4439756"/>
            <a:ext cx="1543211" cy="80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722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CB8D6C82-832B-44C5-8379-22224B1BD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9371" y="4970585"/>
            <a:ext cx="1382328" cy="13823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DCDF64B7-893D-4CA0-BEEB-602A58404ABA}"/>
              </a:ext>
            </a:extLst>
          </p:cNvPr>
          <p:cNvSpPr txBox="1"/>
          <p:nvPr/>
        </p:nvSpPr>
        <p:spPr>
          <a:xfrm>
            <a:off x="-6943718" y="1023457"/>
            <a:ext cx="466427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>
                <a:solidFill>
                  <a:srgbClr val="07367C"/>
                </a:solidFill>
                <a:latin typeface="Arial Black" panose="020B0A04020102020204" pitchFamily="34" charset="0"/>
              </a:rPr>
              <a:t>KOGNITIVNI AGENTI U OSNOVNOM ŠKOLSTVU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09FE660F-C186-4C2C-8E92-1F8749C9D8BB}"/>
              </a:ext>
            </a:extLst>
          </p:cNvPr>
          <p:cNvSpPr txBox="1"/>
          <p:nvPr/>
        </p:nvSpPr>
        <p:spPr>
          <a:xfrm>
            <a:off x="-3755046" y="3824224"/>
            <a:ext cx="4244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rgbClr val="07367C"/>
                </a:solidFill>
                <a:latin typeface="Arial Black" panose="020B0A04020102020204" pitchFamily="34" charset="0"/>
              </a:rPr>
              <a:t>ISKUSTVA I PRIMJERI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7D8B42A6-A732-4924-816C-F7BCF1854919}"/>
              </a:ext>
            </a:extLst>
          </p:cNvPr>
          <p:cNvSpPr txBox="1"/>
          <p:nvPr/>
        </p:nvSpPr>
        <p:spPr>
          <a:xfrm>
            <a:off x="427139" y="9168975"/>
            <a:ext cx="5068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rgbClr val="0736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DR. SC. MARKUS SCHATTEN, </a:t>
            </a:r>
          </a:p>
          <a:p>
            <a:pPr algn="ctr"/>
            <a:r>
              <a:rPr lang="hr-HR" dirty="0">
                <a:solidFill>
                  <a:srgbClr val="0736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MARINELA SCHATTEN, MAG.INF.</a:t>
            </a:r>
          </a:p>
          <a:p>
            <a:pPr algn="ctr"/>
            <a:r>
              <a:rPr lang="hr-HR" dirty="0">
                <a:solidFill>
                  <a:srgbClr val="0736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LJILJANA INKRET MARTINČEVIĆ, MAG.INF.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6764C413-006F-413B-9BA3-D2D77EE24393}"/>
              </a:ext>
            </a:extLst>
          </p:cNvPr>
          <p:cNvSpPr txBox="1"/>
          <p:nvPr/>
        </p:nvSpPr>
        <p:spPr>
          <a:xfrm>
            <a:off x="489783" y="-2694208"/>
            <a:ext cx="10740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>
                <a:solidFill>
                  <a:srgbClr val="07367C"/>
                </a:solidFill>
                <a:latin typeface="Arial Black" panose="020B0A04020102020204" pitchFamily="34" charset="0"/>
              </a:rPr>
              <a:t>SADRŽAJ PREZENTACIJE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D02D8F97-2F4E-4AD5-99AE-EACFF881F6D4}"/>
              </a:ext>
            </a:extLst>
          </p:cNvPr>
          <p:cNvSpPr txBox="1"/>
          <p:nvPr/>
        </p:nvSpPr>
        <p:spPr>
          <a:xfrm>
            <a:off x="13137926" y="1256873"/>
            <a:ext cx="9042136" cy="6663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hr-HR" sz="3200" dirty="0">
                <a:solidFill>
                  <a:srgbClr val="07367C"/>
                </a:solidFill>
                <a:latin typeface="Arial Black" panose="020B0A04020102020204" pitchFamily="34" charset="0"/>
              </a:rPr>
              <a:t>Uvod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hr-HR" sz="3200" dirty="0">
                <a:solidFill>
                  <a:srgbClr val="07367C"/>
                </a:solidFill>
                <a:latin typeface="Arial Black" panose="020B0A04020102020204" pitchFamily="34" charset="0"/>
              </a:rPr>
              <a:t>Što su to kognitivni agenti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hr-HR" sz="3200" dirty="0">
                <a:solidFill>
                  <a:srgbClr val="07367C"/>
                </a:solidFill>
                <a:latin typeface="Arial Black" panose="020B0A04020102020204" pitchFamily="34" charset="0"/>
              </a:rPr>
              <a:t>Džepni agenti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hr-HR" sz="3200" dirty="0">
                <a:solidFill>
                  <a:srgbClr val="07367C"/>
                </a:solidFill>
                <a:latin typeface="Arial Black" panose="020B0A04020102020204" pitchFamily="34" charset="0"/>
              </a:rPr>
              <a:t>Iskustva iz II. osnovne škole Varaždin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hr-HR" sz="3200" dirty="0">
                <a:solidFill>
                  <a:srgbClr val="07367C"/>
                </a:solidFill>
                <a:latin typeface="Arial Black" panose="020B0A04020102020204" pitchFamily="34" charset="0"/>
              </a:rPr>
              <a:t>Korištene tehnologije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hr-HR" sz="3200" dirty="0">
                <a:solidFill>
                  <a:srgbClr val="07367C"/>
                </a:solidFill>
                <a:latin typeface="Arial Black" panose="020B0A04020102020204" pitchFamily="34" charset="0"/>
              </a:rPr>
              <a:t>Zaključak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hr-HR" sz="3200" dirty="0">
              <a:solidFill>
                <a:srgbClr val="07367C"/>
              </a:solidFill>
              <a:latin typeface="Arial Black" panose="020B0A04020102020204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hr-HR" sz="3200" dirty="0">
              <a:solidFill>
                <a:srgbClr val="07367C"/>
              </a:solidFill>
              <a:latin typeface="Arial Black" panose="020B0A04020102020204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hr-HR" sz="3200" dirty="0">
              <a:solidFill>
                <a:srgbClr val="07367C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217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Tm="1000">
        <p159:morph option="byObject"/>
      </p:transition>
    </mc:Choice>
    <mc:Fallback xmlns="">
      <p:transition spd="slow" advTm="1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CB8D6C82-832B-44C5-8379-22224B1BD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9371" y="4970585"/>
            <a:ext cx="1382328" cy="13823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DCDF64B7-893D-4CA0-BEEB-602A58404ABA}"/>
              </a:ext>
            </a:extLst>
          </p:cNvPr>
          <p:cNvSpPr txBox="1"/>
          <p:nvPr/>
        </p:nvSpPr>
        <p:spPr>
          <a:xfrm>
            <a:off x="-6943718" y="1023457"/>
            <a:ext cx="466427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>
                <a:solidFill>
                  <a:srgbClr val="07367C"/>
                </a:solidFill>
                <a:latin typeface="Arial Black" panose="020B0A04020102020204" pitchFamily="34" charset="0"/>
              </a:rPr>
              <a:t>KOGNITIVNI AGENTI U OSNOVNOM ŠKOLSTVU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09FE660F-C186-4C2C-8E92-1F8749C9D8BB}"/>
              </a:ext>
            </a:extLst>
          </p:cNvPr>
          <p:cNvSpPr txBox="1"/>
          <p:nvPr/>
        </p:nvSpPr>
        <p:spPr>
          <a:xfrm>
            <a:off x="-3755046" y="3824224"/>
            <a:ext cx="4244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rgbClr val="07367C"/>
                </a:solidFill>
                <a:latin typeface="Arial Black" panose="020B0A04020102020204" pitchFamily="34" charset="0"/>
              </a:rPr>
              <a:t>ISKUSTVA I PRIMJERI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7D8B42A6-A732-4924-816C-F7BCF1854919}"/>
              </a:ext>
            </a:extLst>
          </p:cNvPr>
          <p:cNvSpPr txBox="1"/>
          <p:nvPr/>
        </p:nvSpPr>
        <p:spPr>
          <a:xfrm>
            <a:off x="427139" y="9168975"/>
            <a:ext cx="5068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rgbClr val="0736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DR. SC. MARKUS SCHATTEN, </a:t>
            </a:r>
          </a:p>
          <a:p>
            <a:pPr algn="ctr"/>
            <a:r>
              <a:rPr lang="hr-HR" dirty="0">
                <a:solidFill>
                  <a:srgbClr val="0736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MARINELA SCHATTEN, MAG.INF.</a:t>
            </a:r>
          </a:p>
          <a:p>
            <a:pPr algn="ctr"/>
            <a:r>
              <a:rPr lang="hr-HR" dirty="0">
                <a:solidFill>
                  <a:srgbClr val="0736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LJILJANA INKRET MARTINČEVIĆ, MAG.INF.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6764C413-006F-413B-9BA3-D2D77EE24393}"/>
              </a:ext>
            </a:extLst>
          </p:cNvPr>
          <p:cNvSpPr txBox="1"/>
          <p:nvPr/>
        </p:nvSpPr>
        <p:spPr>
          <a:xfrm>
            <a:off x="489783" y="283451"/>
            <a:ext cx="10740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>
                <a:solidFill>
                  <a:srgbClr val="07367C"/>
                </a:solidFill>
                <a:latin typeface="Arial Black" panose="020B0A04020102020204" pitchFamily="34" charset="0"/>
              </a:rPr>
              <a:t>SADRŽAJ PREZENTACIJE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D02D8F97-2F4E-4AD5-99AE-EACFF881F6D4}"/>
              </a:ext>
            </a:extLst>
          </p:cNvPr>
          <p:cNvSpPr txBox="1"/>
          <p:nvPr/>
        </p:nvSpPr>
        <p:spPr>
          <a:xfrm>
            <a:off x="570772" y="1256873"/>
            <a:ext cx="10191013" cy="6663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hr-HR" sz="3200" dirty="0">
                <a:solidFill>
                  <a:srgbClr val="07367C"/>
                </a:solidFill>
                <a:latin typeface="Arial Black" panose="020B0A04020102020204" pitchFamily="34" charset="0"/>
              </a:rPr>
              <a:t>Uvod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hr-HR" sz="3200" dirty="0">
                <a:solidFill>
                  <a:srgbClr val="07367C"/>
                </a:solidFill>
                <a:latin typeface="Arial Black" panose="020B0A04020102020204" pitchFamily="34" charset="0"/>
              </a:rPr>
              <a:t>Što su to kognitivni agenti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hr-HR" sz="3200" dirty="0">
                <a:solidFill>
                  <a:srgbClr val="07367C"/>
                </a:solidFill>
                <a:latin typeface="Arial Black" panose="020B0A04020102020204" pitchFamily="34" charset="0"/>
              </a:rPr>
              <a:t>Džepni agenti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hr-HR" sz="3200" dirty="0">
                <a:solidFill>
                  <a:srgbClr val="07367C"/>
                </a:solidFill>
                <a:latin typeface="Arial Black" panose="020B0A04020102020204" pitchFamily="34" charset="0"/>
              </a:rPr>
              <a:t>Iskustva iz II. osnovne škole Varaždin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hr-HR" sz="3200" dirty="0">
                <a:solidFill>
                  <a:srgbClr val="07367C"/>
                </a:solidFill>
                <a:latin typeface="Arial Black" panose="020B0A04020102020204" pitchFamily="34" charset="0"/>
              </a:rPr>
              <a:t>Korištene tehnologije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hr-HR" sz="3200" dirty="0">
                <a:solidFill>
                  <a:srgbClr val="07367C"/>
                </a:solidFill>
                <a:latin typeface="Arial Black" panose="020B0A04020102020204" pitchFamily="34" charset="0"/>
              </a:rPr>
              <a:t>Zaključak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hr-HR" sz="3200" dirty="0">
              <a:solidFill>
                <a:srgbClr val="07367C"/>
              </a:solidFill>
              <a:latin typeface="Arial Black" panose="020B0A04020102020204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hr-HR" sz="3200" dirty="0">
              <a:solidFill>
                <a:srgbClr val="07367C"/>
              </a:solidFill>
              <a:latin typeface="Arial Black" panose="020B0A04020102020204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hr-HR" sz="3200" dirty="0">
              <a:solidFill>
                <a:srgbClr val="07367C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Picture 2" descr="Full STEAM Ahead!">
            <a:extLst>
              <a:ext uri="{FF2B5EF4-FFF2-40B4-BE49-F238E27FC236}">
                <a16:creationId xmlns:a16="http://schemas.microsoft.com/office/drawing/2014/main" id="{0669F9CB-2C3D-4616-859F-1A8B7722B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70009" y="3402801"/>
            <a:ext cx="12229987" cy="345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A30691D6-F365-4D65-ADC5-9B001DFF0790}"/>
              </a:ext>
            </a:extLst>
          </p:cNvPr>
          <p:cNvSpPr txBox="1"/>
          <p:nvPr/>
        </p:nvSpPr>
        <p:spPr>
          <a:xfrm>
            <a:off x="384277" y="-1627409"/>
            <a:ext cx="10740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>
                <a:solidFill>
                  <a:srgbClr val="07367C"/>
                </a:solidFill>
                <a:latin typeface="Arial Black" panose="020B0A04020102020204" pitchFamily="34" charset="0"/>
              </a:rPr>
              <a:t>UVOD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813939A6-6B4F-4504-A5A2-9A05A8BB4D16}"/>
              </a:ext>
            </a:extLst>
          </p:cNvPr>
          <p:cNvSpPr txBox="1"/>
          <p:nvPr/>
        </p:nvSpPr>
        <p:spPr>
          <a:xfrm>
            <a:off x="582496" y="11397345"/>
            <a:ext cx="101910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3200" dirty="0">
                <a:solidFill>
                  <a:srgbClr val="07367C"/>
                </a:solidFill>
                <a:latin typeface="Abadi" panose="020B0604020104020204" pitchFamily="34" charset="0"/>
              </a:rPr>
              <a:t>Projekt „</a:t>
            </a:r>
            <a:r>
              <a:rPr lang="hr-HR" sz="3200" dirty="0" err="1">
                <a:solidFill>
                  <a:srgbClr val="07367C"/>
                </a:solidFill>
                <a:latin typeface="Abadi" panose="020B0604020104020204" pitchFamily="34" charset="0"/>
              </a:rPr>
              <a:t>Full</a:t>
            </a:r>
            <a:r>
              <a:rPr lang="hr-HR" sz="3200" dirty="0">
                <a:solidFill>
                  <a:srgbClr val="07367C"/>
                </a:solidFill>
                <a:latin typeface="Abadi" panose="020B0604020104020204" pitchFamily="34" charset="0"/>
              </a:rPr>
              <a:t> STEAM </a:t>
            </a:r>
            <a:r>
              <a:rPr lang="hr-HR" sz="3200" dirty="0" err="1">
                <a:solidFill>
                  <a:srgbClr val="07367C"/>
                </a:solidFill>
                <a:latin typeface="Abadi" panose="020B0604020104020204" pitchFamily="34" charset="0"/>
              </a:rPr>
              <a:t>Ahead</a:t>
            </a:r>
            <a:r>
              <a:rPr lang="hr-HR" sz="3200" dirty="0">
                <a:solidFill>
                  <a:srgbClr val="07367C"/>
                </a:solidFill>
                <a:latin typeface="Abadi" panose="020B0604020104020204" pitchFamily="34" charset="0"/>
              </a:rPr>
              <a:t>!” - Znanost, tehnologija, inženjerstvo, umjetnost i matematika u II. osnovnoj školi Varaždin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3200" dirty="0">
                <a:solidFill>
                  <a:srgbClr val="07367C"/>
                </a:solidFill>
                <a:latin typeface="Abadi" panose="020B0604020104020204" pitchFamily="34" charset="0"/>
              </a:rPr>
              <a:t>Razvoj 9 kognitivnih agenata, 9 održanih radionica</a:t>
            </a:r>
          </a:p>
          <a:p>
            <a:pPr marL="342900" indent="-342900">
              <a:buAutoNum type="arabicPeriod"/>
            </a:pPr>
            <a:endParaRPr lang="hr-HR" sz="3200" dirty="0">
              <a:solidFill>
                <a:srgbClr val="07367C"/>
              </a:solidFill>
              <a:latin typeface="Abadi" panose="020B0604020104020204" pitchFamily="34" charset="0"/>
            </a:endParaRPr>
          </a:p>
          <a:p>
            <a:pPr marL="342900" indent="-342900">
              <a:buAutoNum type="arabicPeriod"/>
            </a:pPr>
            <a:endParaRPr lang="hr-HR" sz="3200" dirty="0">
              <a:solidFill>
                <a:srgbClr val="07367C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957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CB8D6C82-832B-44C5-8379-22224B1BD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9371" y="7526214"/>
            <a:ext cx="1382328" cy="13823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6764C413-006F-413B-9BA3-D2D77EE24393}"/>
              </a:ext>
            </a:extLst>
          </p:cNvPr>
          <p:cNvSpPr txBox="1"/>
          <p:nvPr/>
        </p:nvSpPr>
        <p:spPr>
          <a:xfrm>
            <a:off x="489783" y="-1897040"/>
            <a:ext cx="10740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>
                <a:solidFill>
                  <a:srgbClr val="07367C"/>
                </a:solidFill>
                <a:latin typeface="Arial Black" panose="020B0A04020102020204" pitchFamily="34" charset="0"/>
              </a:rPr>
              <a:t>SADRŽAJ PREZENTACIJE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D02D8F97-2F4E-4AD5-99AE-EACFF881F6D4}"/>
              </a:ext>
            </a:extLst>
          </p:cNvPr>
          <p:cNvSpPr txBox="1"/>
          <p:nvPr/>
        </p:nvSpPr>
        <p:spPr>
          <a:xfrm>
            <a:off x="-10355148" y="1256873"/>
            <a:ext cx="10191013" cy="6663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hr-HR" sz="3200" dirty="0">
                <a:solidFill>
                  <a:srgbClr val="07367C"/>
                </a:solidFill>
                <a:latin typeface="Arial Black" panose="020B0A04020102020204" pitchFamily="34" charset="0"/>
              </a:rPr>
              <a:t>Uvod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hr-HR" sz="3200" dirty="0">
                <a:solidFill>
                  <a:srgbClr val="07367C"/>
                </a:solidFill>
                <a:latin typeface="Arial Black" panose="020B0A04020102020204" pitchFamily="34" charset="0"/>
              </a:rPr>
              <a:t>Što su to kognitivni agenti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hr-HR" sz="3200" dirty="0">
                <a:solidFill>
                  <a:srgbClr val="07367C"/>
                </a:solidFill>
                <a:latin typeface="Arial Black" panose="020B0A04020102020204" pitchFamily="34" charset="0"/>
              </a:rPr>
              <a:t>Džepni agenti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hr-HR" sz="3200" dirty="0">
                <a:solidFill>
                  <a:srgbClr val="07367C"/>
                </a:solidFill>
                <a:latin typeface="Arial Black" panose="020B0A04020102020204" pitchFamily="34" charset="0"/>
              </a:rPr>
              <a:t>Iskustva iz II. osnovne škole Varaždin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hr-HR" sz="3200" dirty="0">
                <a:solidFill>
                  <a:srgbClr val="07367C"/>
                </a:solidFill>
                <a:latin typeface="Arial Black" panose="020B0A04020102020204" pitchFamily="34" charset="0"/>
              </a:rPr>
              <a:t>Korištene tehnologije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hr-HR" sz="3200" dirty="0">
                <a:solidFill>
                  <a:srgbClr val="07367C"/>
                </a:solidFill>
                <a:latin typeface="Arial Black" panose="020B0A04020102020204" pitchFamily="34" charset="0"/>
              </a:rPr>
              <a:t>Zaključak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hr-HR" sz="3200" dirty="0">
              <a:solidFill>
                <a:srgbClr val="07367C"/>
              </a:solidFill>
              <a:latin typeface="Arial Black" panose="020B0A04020102020204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hr-HR" sz="3200" dirty="0">
              <a:solidFill>
                <a:srgbClr val="07367C"/>
              </a:solidFill>
              <a:latin typeface="Arial Black" panose="020B0A04020102020204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hr-HR" sz="3200" dirty="0">
              <a:solidFill>
                <a:srgbClr val="07367C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Picture 2" descr="Full STEAM Ahead!">
            <a:extLst>
              <a:ext uri="{FF2B5EF4-FFF2-40B4-BE49-F238E27FC236}">
                <a16:creationId xmlns:a16="http://schemas.microsoft.com/office/drawing/2014/main" id="{40E9E32F-07D9-42C9-8CFF-64C87265A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12229987" cy="345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kstniOkvir 13">
            <a:extLst>
              <a:ext uri="{FF2B5EF4-FFF2-40B4-BE49-F238E27FC236}">
                <a16:creationId xmlns:a16="http://schemas.microsoft.com/office/drawing/2014/main" id="{81BFD23F-A478-4DE9-B41B-67EEE5B548AF}"/>
              </a:ext>
            </a:extLst>
          </p:cNvPr>
          <p:cNvSpPr txBox="1"/>
          <p:nvPr/>
        </p:nvSpPr>
        <p:spPr>
          <a:xfrm>
            <a:off x="384277" y="295173"/>
            <a:ext cx="10740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>
                <a:solidFill>
                  <a:srgbClr val="07367C"/>
                </a:solidFill>
                <a:latin typeface="Arial Black" panose="020B0A04020102020204" pitchFamily="34" charset="0"/>
              </a:rPr>
              <a:t>UVOD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0DA717D3-F2F1-4BB2-8438-19A9AE8DF20B}"/>
              </a:ext>
            </a:extLst>
          </p:cNvPr>
          <p:cNvSpPr txBox="1"/>
          <p:nvPr/>
        </p:nvSpPr>
        <p:spPr>
          <a:xfrm>
            <a:off x="582496" y="1268595"/>
            <a:ext cx="101910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3200" dirty="0">
                <a:solidFill>
                  <a:srgbClr val="07367C"/>
                </a:solidFill>
                <a:latin typeface="Abadi" panose="020B0604020104020204" pitchFamily="34" charset="0"/>
              </a:rPr>
              <a:t>Projekt „</a:t>
            </a:r>
            <a:r>
              <a:rPr lang="hr-HR" sz="3200" dirty="0" err="1">
                <a:solidFill>
                  <a:srgbClr val="07367C"/>
                </a:solidFill>
                <a:latin typeface="Abadi" panose="020B0604020104020204" pitchFamily="34" charset="0"/>
              </a:rPr>
              <a:t>Full</a:t>
            </a:r>
            <a:r>
              <a:rPr lang="hr-HR" sz="3200" dirty="0">
                <a:solidFill>
                  <a:srgbClr val="07367C"/>
                </a:solidFill>
                <a:latin typeface="Abadi" panose="020B0604020104020204" pitchFamily="34" charset="0"/>
              </a:rPr>
              <a:t> STEAM </a:t>
            </a:r>
            <a:r>
              <a:rPr lang="hr-HR" sz="3200" dirty="0" err="1">
                <a:solidFill>
                  <a:srgbClr val="07367C"/>
                </a:solidFill>
                <a:latin typeface="Abadi" panose="020B0604020104020204" pitchFamily="34" charset="0"/>
              </a:rPr>
              <a:t>Ahead</a:t>
            </a:r>
            <a:r>
              <a:rPr lang="hr-HR" sz="3200" dirty="0">
                <a:solidFill>
                  <a:srgbClr val="07367C"/>
                </a:solidFill>
                <a:latin typeface="Abadi" panose="020B0604020104020204" pitchFamily="34" charset="0"/>
              </a:rPr>
              <a:t>!” - Znanost, tehnologija, inženjerstvo, umjetnost i matematika u II. osnovnoj školi Varaždin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3200" dirty="0">
                <a:solidFill>
                  <a:srgbClr val="07367C"/>
                </a:solidFill>
                <a:latin typeface="Abadi" panose="020B0604020104020204" pitchFamily="34" charset="0"/>
              </a:rPr>
              <a:t>Razvoj 9 kognitivnih agenata, 9 održanih radionica</a:t>
            </a:r>
          </a:p>
          <a:p>
            <a:pPr marL="342900" indent="-342900">
              <a:buAutoNum type="arabicPeriod"/>
            </a:pPr>
            <a:endParaRPr lang="hr-HR" sz="3200" dirty="0">
              <a:solidFill>
                <a:srgbClr val="07367C"/>
              </a:solidFill>
              <a:latin typeface="Abadi" panose="020B0604020104020204" pitchFamily="34" charset="0"/>
            </a:endParaRPr>
          </a:p>
          <a:p>
            <a:pPr marL="342900" indent="-342900">
              <a:buAutoNum type="arabicPeriod"/>
            </a:pPr>
            <a:endParaRPr lang="hr-HR" sz="3200" dirty="0">
              <a:solidFill>
                <a:srgbClr val="07367C"/>
              </a:solidFill>
              <a:latin typeface="Abadi" panose="020B0604020104020204" pitchFamily="34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55EF3B63-5017-45BB-A904-A19424856A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0" r="7890"/>
          <a:stretch/>
        </p:blipFill>
        <p:spPr>
          <a:xfrm>
            <a:off x="6686493" y="7848600"/>
            <a:ext cx="5181600" cy="37445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kstniOkvir 15">
            <a:extLst>
              <a:ext uri="{FF2B5EF4-FFF2-40B4-BE49-F238E27FC236}">
                <a16:creationId xmlns:a16="http://schemas.microsoft.com/office/drawing/2014/main" id="{23ABEFAA-9702-48EA-A1C8-C7A97FF88B0C}"/>
              </a:ext>
            </a:extLst>
          </p:cNvPr>
          <p:cNvSpPr txBox="1"/>
          <p:nvPr/>
        </p:nvSpPr>
        <p:spPr>
          <a:xfrm>
            <a:off x="508833" y="-2449490"/>
            <a:ext cx="10740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>
                <a:solidFill>
                  <a:srgbClr val="07367C"/>
                </a:solidFill>
                <a:latin typeface="Arial Black" panose="020B0A04020102020204" pitchFamily="34" charset="0"/>
              </a:rPr>
              <a:t>ŠTO JE TO KOGNITIVNI AGENT?</a:t>
            </a: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5CE6496C-A583-43FC-8F79-F5680768F9C3}"/>
              </a:ext>
            </a:extLst>
          </p:cNvPr>
          <p:cNvSpPr txBox="1"/>
          <p:nvPr/>
        </p:nvSpPr>
        <p:spPr>
          <a:xfrm>
            <a:off x="12660197" y="1098993"/>
            <a:ext cx="526585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>
                <a:solidFill>
                  <a:srgbClr val="07367C"/>
                </a:solidFill>
                <a:latin typeface="Abadi" panose="020B0604020104020204" pitchFamily="34" charset="0"/>
              </a:rPr>
              <a:t>Kognitivni agent je umjetna inteligencija koja je u stanju komunicirati prirodnim jezikom, koristeći govorno sučelje te se najčešće prikazuje u obliku animiranog avatara koji predstavlja virtualnu osobu s kojom je moguće komunicirati govorom.</a:t>
            </a:r>
          </a:p>
        </p:txBody>
      </p:sp>
    </p:spTree>
    <p:extLst>
      <p:ext uri="{BB962C8B-B14F-4D97-AF65-F5344CB8AC3E}">
        <p14:creationId xmlns:p14="http://schemas.microsoft.com/office/powerpoint/2010/main" val="2191798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Full STEAM Ahead!">
            <a:extLst>
              <a:ext uri="{FF2B5EF4-FFF2-40B4-BE49-F238E27FC236}">
                <a16:creationId xmlns:a16="http://schemas.microsoft.com/office/drawing/2014/main" id="{40E9E32F-07D9-42C9-8CFF-64C87265A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1300" y="3429000"/>
            <a:ext cx="12229987" cy="345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kstniOkvir 13">
            <a:extLst>
              <a:ext uri="{FF2B5EF4-FFF2-40B4-BE49-F238E27FC236}">
                <a16:creationId xmlns:a16="http://schemas.microsoft.com/office/drawing/2014/main" id="{81BFD23F-A478-4DE9-B41B-67EEE5B548AF}"/>
              </a:ext>
            </a:extLst>
          </p:cNvPr>
          <p:cNvSpPr txBox="1"/>
          <p:nvPr/>
        </p:nvSpPr>
        <p:spPr>
          <a:xfrm>
            <a:off x="384277" y="7343673"/>
            <a:ext cx="10740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>
                <a:solidFill>
                  <a:srgbClr val="07367C"/>
                </a:solidFill>
                <a:latin typeface="Arial Black" panose="020B0A04020102020204" pitchFamily="34" charset="0"/>
              </a:rPr>
              <a:t>UVOD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0DA717D3-F2F1-4BB2-8438-19A9AE8DF20B}"/>
              </a:ext>
            </a:extLst>
          </p:cNvPr>
          <p:cNvSpPr txBox="1"/>
          <p:nvPr/>
        </p:nvSpPr>
        <p:spPr>
          <a:xfrm>
            <a:off x="-10618904" y="1268595"/>
            <a:ext cx="101910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3200" dirty="0">
                <a:solidFill>
                  <a:srgbClr val="07367C"/>
                </a:solidFill>
                <a:latin typeface="Abadi" panose="020B0604020104020204" pitchFamily="34" charset="0"/>
              </a:rPr>
              <a:t>Projekt „</a:t>
            </a:r>
            <a:r>
              <a:rPr lang="hr-HR" sz="3200" dirty="0" err="1">
                <a:solidFill>
                  <a:srgbClr val="07367C"/>
                </a:solidFill>
                <a:latin typeface="Abadi" panose="020B0604020104020204" pitchFamily="34" charset="0"/>
              </a:rPr>
              <a:t>Full</a:t>
            </a:r>
            <a:r>
              <a:rPr lang="hr-HR" sz="3200" dirty="0">
                <a:solidFill>
                  <a:srgbClr val="07367C"/>
                </a:solidFill>
                <a:latin typeface="Abadi" panose="020B0604020104020204" pitchFamily="34" charset="0"/>
              </a:rPr>
              <a:t> STEAM </a:t>
            </a:r>
            <a:r>
              <a:rPr lang="hr-HR" sz="3200" dirty="0" err="1">
                <a:solidFill>
                  <a:srgbClr val="07367C"/>
                </a:solidFill>
                <a:latin typeface="Abadi" panose="020B0604020104020204" pitchFamily="34" charset="0"/>
              </a:rPr>
              <a:t>Ahead</a:t>
            </a:r>
            <a:r>
              <a:rPr lang="hr-HR" sz="3200" dirty="0">
                <a:solidFill>
                  <a:srgbClr val="07367C"/>
                </a:solidFill>
                <a:latin typeface="Abadi" panose="020B0604020104020204" pitchFamily="34" charset="0"/>
              </a:rPr>
              <a:t>!” - Znanost, tehnologija, inženjerstvo, umjetnost i matematika u II. osnovnoj školi Varaždin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3200" dirty="0">
                <a:solidFill>
                  <a:srgbClr val="07367C"/>
                </a:solidFill>
                <a:latin typeface="Abadi" panose="020B0604020104020204" pitchFamily="34" charset="0"/>
              </a:rPr>
              <a:t>Razvoj 9 kognitivnih agenata, 9 održanih radionica</a:t>
            </a:r>
          </a:p>
          <a:p>
            <a:pPr marL="342900" indent="-342900">
              <a:buAutoNum type="arabicPeriod"/>
            </a:pPr>
            <a:endParaRPr lang="hr-HR" sz="3200" dirty="0">
              <a:solidFill>
                <a:srgbClr val="07367C"/>
              </a:solidFill>
              <a:latin typeface="Abadi" panose="020B0604020104020204" pitchFamily="34" charset="0"/>
            </a:endParaRPr>
          </a:p>
          <a:p>
            <a:pPr marL="342900" indent="-342900">
              <a:buAutoNum type="arabicPeriod"/>
            </a:pPr>
            <a:endParaRPr lang="hr-HR" sz="3200" dirty="0">
              <a:solidFill>
                <a:srgbClr val="07367C"/>
              </a:solidFill>
              <a:latin typeface="Abadi" panose="020B0604020104020204" pitchFamily="34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55EF3B63-5017-45BB-A904-A19424856A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0" r="7890"/>
          <a:stretch/>
        </p:blipFill>
        <p:spPr>
          <a:xfrm>
            <a:off x="6686493" y="1828800"/>
            <a:ext cx="5181600" cy="37445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kstniOkvir 15">
            <a:extLst>
              <a:ext uri="{FF2B5EF4-FFF2-40B4-BE49-F238E27FC236}">
                <a16:creationId xmlns:a16="http://schemas.microsoft.com/office/drawing/2014/main" id="{23ABEFAA-9702-48EA-A1C8-C7A97FF88B0C}"/>
              </a:ext>
            </a:extLst>
          </p:cNvPr>
          <p:cNvSpPr txBox="1"/>
          <p:nvPr/>
        </p:nvSpPr>
        <p:spPr>
          <a:xfrm>
            <a:off x="508833" y="331810"/>
            <a:ext cx="10740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>
                <a:solidFill>
                  <a:srgbClr val="07367C"/>
                </a:solidFill>
                <a:latin typeface="Arial Black" panose="020B0A04020102020204" pitchFamily="34" charset="0"/>
              </a:rPr>
              <a:t>ŠTO JE TO KOGNITIVNI AGENT?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977E42F7-4B6D-4F95-BD7D-1D531ED0BB8C}"/>
              </a:ext>
            </a:extLst>
          </p:cNvPr>
          <p:cNvSpPr txBox="1"/>
          <p:nvPr/>
        </p:nvSpPr>
        <p:spPr>
          <a:xfrm>
            <a:off x="830147" y="1098993"/>
            <a:ext cx="526585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>
                <a:solidFill>
                  <a:srgbClr val="07367C"/>
                </a:solidFill>
                <a:latin typeface="Abadi" panose="020B0604020104020204" pitchFamily="34" charset="0"/>
              </a:rPr>
              <a:t>Kognitivni agent je umjetna inteligencija koja je u stanju komunicirati prirodnim jezikom, koristeći govorno sučelje te se najčešće prikazuje u obliku animiranog avatara koji predstavlja virtualnu osobu s kojom je moguće komunicirati govorom.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3134B846-0D34-4F77-926C-ADD543D82A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85" t="31511" r="29615" b="13887"/>
          <a:stretch/>
        </p:blipFill>
        <p:spPr>
          <a:xfrm>
            <a:off x="3524193" y="7696200"/>
            <a:ext cx="5181600" cy="3744598"/>
          </a:xfrm>
          <a:prstGeom prst="rect">
            <a:avLst/>
          </a:prstGeom>
        </p:spPr>
      </p:pic>
      <p:sp>
        <p:nvSpPr>
          <p:cNvPr id="13" name="TekstniOkvir 12">
            <a:extLst>
              <a:ext uri="{FF2B5EF4-FFF2-40B4-BE49-F238E27FC236}">
                <a16:creationId xmlns:a16="http://schemas.microsoft.com/office/drawing/2014/main" id="{7955DB14-2332-4B3D-9085-36BD8F79E0B6}"/>
              </a:ext>
            </a:extLst>
          </p:cNvPr>
          <p:cNvSpPr txBox="1"/>
          <p:nvPr/>
        </p:nvSpPr>
        <p:spPr>
          <a:xfrm>
            <a:off x="508833" y="-2449490"/>
            <a:ext cx="10740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>
                <a:solidFill>
                  <a:srgbClr val="07367C"/>
                </a:solidFill>
                <a:latin typeface="Arial Black" panose="020B0A04020102020204" pitchFamily="34" charset="0"/>
              </a:rPr>
              <a:t>DŽEPNI AGENTI</a:t>
            </a: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7B74CFE3-A9F6-4CDD-A18B-D4769F2D69D3}"/>
              </a:ext>
            </a:extLst>
          </p:cNvPr>
          <p:cNvSpPr txBox="1"/>
          <p:nvPr/>
        </p:nvSpPr>
        <p:spPr>
          <a:xfrm>
            <a:off x="13174546" y="6240645"/>
            <a:ext cx="10191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>
                <a:solidFill>
                  <a:srgbClr val="07367C"/>
                </a:solidFill>
                <a:latin typeface="Abadi" panose="020B0604020104020204" pitchFamily="34" charset="0"/>
              </a:rPr>
              <a:t>https://dragon.foi.hr/&lt;ime agenta&gt;</a:t>
            </a:r>
          </a:p>
        </p:txBody>
      </p:sp>
    </p:spTree>
    <p:extLst>
      <p:ext uri="{BB962C8B-B14F-4D97-AF65-F5344CB8AC3E}">
        <p14:creationId xmlns:p14="http://schemas.microsoft.com/office/powerpoint/2010/main" val="4203337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5EF3B63-5017-45BB-A904-A19424856A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0" r="7890"/>
          <a:stretch/>
        </p:blipFill>
        <p:spPr>
          <a:xfrm>
            <a:off x="12934893" y="-2907026"/>
            <a:ext cx="2019300" cy="14592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kstniOkvir 15">
            <a:extLst>
              <a:ext uri="{FF2B5EF4-FFF2-40B4-BE49-F238E27FC236}">
                <a16:creationId xmlns:a16="http://schemas.microsoft.com/office/drawing/2014/main" id="{23ABEFAA-9702-48EA-A1C8-C7A97FF88B0C}"/>
              </a:ext>
            </a:extLst>
          </p:cNvPr>
          <p:cNvSpPr txBox="1"/>
          <p:nvPr/>
        </p:nvSpPr>
        <p:spPr>
          <a:xfrm>
            <a:off x="14148633" y="331810"/>
            <a:ext cx="10740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>
                <a:solidFill>
                  <a:srgbClr val="07367C"/>
                </a:solidFill>
                <a:latin typeface="Arial Black" panose="020B0A04020102020204" pitchFamily="34" charset="0"/>
              </a:rPr>
              <a:t>ŠTO JE TO KOGNITIVNI AGENT?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977E42F7-4B6D-4F95-BD7D-1D531ED0BB8C}"/>
              </a:ext>
            </a:extLst>
          </p:cNvPr>
          <p:cNvSpPr txBox="1"/>
          <p:nvPr/>
        </p:nvSpPr>
        <p:spPr>
          <a:xfrm>
            <a:off x="-7856653" y="1098993"/>
            <a:ext cx="526585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>
                <a:solidFill>
                  <a:srgbClr val="07367C"/>
                </a:solidFill>
                <a:latin typeface="Abadi" panose="020B0604020104020204" pitchFamily="34" charset="0"/>
              </a:rPr>
              <a:t>Kognitivni agent je umjetna inteligencija koja je u stanju komunicirati prirodnim jezikom, koristeći govorno sučelje te se najčešće prikazuje u obliku animiranog avatara koji predstavlja virtualnu osobu s kojom je moguće komunicirati govorom.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3134B846-0D34-4F77-926C-ADD543D82A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85" t="31511" r="29615" b="13887"/>
          <a:stretch/>
        </p:blipFill>
        <p:spPr>
          <a:xfrm>
            <a:off x="2666638" y="1151919"/>
            <a:ext cx="6896710" cy="4984060"/>
          </a:xfrm>
          <a:prstGeom prst="rect">
            <a:avLst/>
          </a:prstGeom>
        </p:spPr>
      </p:pic>
      <p:sp>
        <p:nvSpPr>
          <p:cNvPr id="13" name="TekstniOkvir 12">
            <a:extLst>
              <a:ext uri="{FF2B5EF4-FFF2-40B4-BE49-F238E27FC236}">
                <a16:creationId xmlns:a16="http://schemas.microsoft.com/office/drawing/2014/main" id="{7955DB14-2332-4B3D-9085-36BD8F79E0B6}"/>
              </a:ext>
            </a:extLst>
          </p:cNvPr>
          <p:cNvSpPr txBox="1"/>
          <p:nvPr/>
        </p:nvSpPr>
        <p:spPr>
          <a:xfrm>
            <a:off x="508833" y="331810"/>
            <a:ext cx="10740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>
                <a:solidFill>
                  <a:srgbClr val="07367C"/>
                </a:solidFill>
                <a:latin typeface="Arial Black" panose="020B0A04020102020204" pitchFamily="34" charset="0"/>
              </a:rPr>
              <a:t>DŽEPNI AGENTI</a:t>
            </a: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7B74CFE3-A9F6-4CDD-A18B-D4769F2D69D3}"/>
              </a:ext>
            </a:extLst>
          </p:cNvPr>
          <p:cNvSpPr txBox="1"/>
          <p:nvPr/>
        </p:nvSpPr>
        <p:spPr>
          <a:xfrm>
            <a:off x="3154246" y="6240645"/>
            <a:ext cx="10191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>
                <a:solidFill>
                  <a:srgbClr val="07367C"/>
                </a:solidFill>
                <a:latin typeface="Abadi" panose="020B0604020104020204" pitchFamily="34" charset="0"/>
              </a:rPr>
              <a:t>https://dragon.foi.hr/&lt;ime agenta&gt;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0C31AE88-588E-45D5-A3E6-1EA3C5693BAA}"/>
              </a:ext>
            </a:extLst>
          </p:cNvPr>
          <p:cNvSpPr txBox="1"/>
          <p:nvPr/>
        </p:nvSpPr>
        <p:spPr>
          <a:xfrm>
            <a:off x="24149883" y="331810"/>
            <a:ext cx="10740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>
                <a:solidFill>
                  <a:srgbClr val="07367C"/>
                </a:solidFill>
                <a:latin typeface="Arial Black" panose="020B0A04020102020204" pitchFamily="34" charset="0"/>
              </a:rPr>
              <a:t>ISKUSTVA IZ II.O.Š. VARAŽDIN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1F83D68-CC48-497A-9035-78D657B10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33" y="8648854"/>
            <a:ext cx="4667250" cy="35004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kstniOkvir 19">
            <a:extLst>
              <a:ext uri="{FF2B5EF4-FFF2-40B4-BE49-F238E27FC236}">
                <a16:creationId xmlns:a16="http://schemas.microsoft.com/office/drawing/2014/main" id="{CC1D2B66-21D0-4BFF-83F7-BD4789E2E785}"/>
              </a:ext>
            </a:extLst>
          </p:cNvPr>
          <p:cNvSpPr txBox="1"/>
          <p:nvPr/>
        </p:nvSpPr>
        <p:spPr>
          <a:xfrm>
            <a:off x="-13495453" y="1953640"/>
            <a:ext cx="494200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3200" dirty="0">
                <a:solidFill>
                  <a:srgbClr val="07367C"/>
                </a:solidFill>
                <a:latin typeface="Abadi" panose="020B0604020104020204" pitchFamily="34" charset="0"/>
              </a:rPr>
              <a:t>Efekti bolji kod učenika nižih razreda (1.-4.)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3200" dirty="0">
                <a:solidFill>
                  <a:srgbClr val="07367C"/>
                </a:solidFill>
                <a:latin typeface="Abadi" panose="020B0604020104020204" pitchFamily="34" charset="0"/>
              </a:rPr>
              <a:t>Rad su učenicima s poteškoćama u izgovoru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3200" dirty="0">
                <a:solidFill>
                  <a:srgbClr val="07367C"/>
                </a:solidFill>
                <a:latin typeface="Abadi" panose="020B0604020104020204" pitchFamily="34" charset="0"/>
              </a:rPr>
              <a:t>Kreativnost kod naprednijih učenika</a:t>
            </a:r>
          </a:p>
        </p:txBody>
      </p:sp>
    </p:spTree>
    <p:extLst>
      <p:ext uri="{BB962C8B-B14F-4D97-AF65-F5344CB8AC3E}">
        <p14:creationId xmlns:p14="http://schemas.microsoft.com/office/powerpoint/2010/main" val="15720904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>
            <a:extLst>
              <a:ext uri="{FF2B5EF4-FFF2-40B4-BE49-F238E27FC236}">
                <a16:creationId xmlns:a16="http://schemas.microsoft.com/office/drawing/2014/main" id="{3134B846-0D34-4F77-926C-ADD543D82A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85" t="31511" r="29615" b="13887"/>
          <a:stretch/>
        </p:blipFill>
        <p:spPr>
          <a:xfrm>
            <a:off x="13995038" y="1121911"/>
            <a:ext cx="6896710" cy="4984060"/>
          </a:xfrm>
          <a:prstGeom prst="rect">
            <a:avLst/>
          </a:prstGeom>
        </p:spPr>
      </p:pic>
      <p:sp>
        <p:nvSpPr>
          <p:cNvPr id="13" name="TekstniOkvir 12">
            <a:extLst>
              <a:ext uri="{FF2B5EF4-FFF2-40B4-BE49-F238E27FC236}">
                <a16:creationId xmlns:a16="http://schemas.microsoft.com/office/drawing/2014/main" id="{7955DB14-2332-4B3D-9085-36BD8F79E0B6}"/>
              </a:ext>
            </a:extLst>
          </p:cNvPr>
          <p:cNvSpPr txBox="1"/>
          <p:nvPr/>
        </p:nvSpPr>
        <p:spPr>
          <a:xfrm>
            <a:off x="508833" y="-1287440"/>
            <a:ext cx="10740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>
                <a:solidFill>
                  <a:srgbClr val="07367C"/>
                </a:solidFill>
                <a:latin typeface="Arial Black" panose="020B0A04020102020204" pitchFamily="34" charset="0"/>
              </a:rPr>
              <a:t>DŽEPNI AGENTI</a:t>
            </a: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7B74CFE3-A9F6-4CDD-A18B-D4769F2D69D3}"/>
              </a:ext>
            </a:extLst>
          </p:cNvPr>
          <p:cNvSpPr txBox="1"/>
          <p:nvPr/>
        </p:nvSpPr>
        <p:spPr>
          <a:xfrm>
            <a:off x="14177846" y="6240645"/>
            <a:ext cx="10191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>
                <a:solidFill>
                  <a:srgbClr val="07367C"/>
                </a:solidFill>
                <a:latin typeface="Abadi" panose="020B0604020104020204" pitchFamily="34" charset="0"/>
              </a:rPr>
              <a:t>https://dragon.foi.hr/&lt;ime agenta&gt;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0C31AE88-588E-45D5-A3E6-1EA3C5693BAA}"/>
              </a:ext>
            </a:extLst>
          </p:cNvPr>
          <p:cNvSpPr txBox="1"/>
          <p:nvPr/>
        </p:nvSpPr>
        <p:spPr>
          <a:xfrm>
            <a:off x="578683" y="331810"/>
            <a:ext cx="10740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>
                <a:solidFill>
                  <a:srgbClr val="07367C"/>
                </a:solidFill>
                <a:latin typeface="Arial Black" panose="020B0A04020102020204" pitchFamily="34" charset="0"/>
              </a:rPr>
              <a:t>ISKUSTVA IZ II.O.Š. VARAŽDIN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1F83D68-CC48-497A-9035-78D657B10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33" y="1943254"/>
            <a:ext cx="4667250" cy="35004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8E28B9D0-5588-4C46-A466-BD6746CCA7C9}"/>
              </a:ext>
            </a:extLst>
          </p:cNvPr>
          <p:cNvSpPr txBox="1"/>
          <p:nvPr/>
        </p:nvSpPr>
        <p:spPr>
          <a:xfrm>
            <a:off x="6138747" y="1953640"/>
            <a:ext cx="494200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3200" dirty="0">
                <a:solidFill>
                  <a:srgbClr val="07367C"/>
                </a:solidFill>
                <a:latin typeface="Abadi" panose="020B0604020104020204" pitchFamily="34" charset="0"/>
              </a:rPr>
              <a:t>Efekti bolji kod učenika nižih razreda (1.-4.)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3200" dirty="0">
                <a:solidFill>
                  <a:srgbClr val="07367C"/>
                </a:solidFill>
                <a:latin typeface="Abadi" panose="020B0604020104020204" pitchFamily="34" charset="0"/>
              </a:rPr>
              <a:t>Rad su učenicima s poteškoćama u izgovoru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3200" dirty="0">
                <a:solidFill>
                  <a:srgbClr val="07367C"/>
                </a:solidFill>
                <a:latin typeface="Abadi" panose="020B0604020104020204" pitchFamily="34" charset="0"/>
              </a:rPr>
              <a:t>Kreativnost kod naprednijih učenika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96278464-360C-40DC-8A15-9151FDD2DB4C}"/>
              </a:ext>
            </a:extLst>
          </p:cNvPr>
          <p:cNvSpPr txBox="1"/>
          <p:nvPr/>
        </p:nvSpPr>
        <p:spPr>
          <a:xfrm>
            <a:off x="508833" y="-3116240"/>
            <a:ext cx="10740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>
                <a:solidFill>
                  <a:srgbClr val="07367C"/>
                </a:solidFill>
                <a:latin typeface="Arial Black" panose="020B0A04020102020204" pitchFamily="34" charset="0"/>
              </a:rPr>
              <a:t>KORIŠTENE TEHNOLOGIJE</a:t>
            </a:r>
          </a:p>
        </p:txBody>
      </p:sp>
      <p:grpSp>
        <p:nvGrpSpPr>
          <p:cNvPr id="53" name="Grupa 52">
            <a:extLst>
              <a:ext uri="{FF2B5EF4-FFF2-40B4-BE49-F238E27FC236}">
                <a16:creationId xmlns:a16="http://schemas.microsoft.com/office/drawing/2014/main" id="{4121A312-FDC0-4B01-B61B-6DF21ECA6E3D}"/>
              </a:ext>
            </a:extLst>
          </p:cNvPr>
          <p:cNvGrpSpPr/>
          <p:nvPr/>
        </p:nvGrpSpPr>
        <p:grpSpPr>
          <a:xfrm>
            <a:off x="-10176323" y="1788870"/>
            <a:ext cx="9007924" cy="4315183"/>
            <a:chOff x="-6886575" y="10486829"/>
            <a:chExt cx="14925227" cy="7774566"/>
          </a:xfrm>
        </p:grpSpPr>
        <p:pic>
          <p:nvPicPr>
            <p:cNvPr id="8196" name="Picture 4">
              <a:extLst>
                <a:ext uri="{FF2B5EF4-FFF2-40B4-BE49-F238E27FC236}">
                  <a16:creationId xmlns:a16="http://schemas.microsoft.com/office/drawing/2014/main" id="{83FA9AD3-4B22-435A-B851-9D7D7AE00A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149"/>
            <a:stretch/>
          </p:blipFill>
          <p:spPr bwMode="auto">
            <a:xfrm>
              <a:off x="-6886575" y="12833558"/>
              <a:ext cx="1428750" cy="1889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8" name="Picture 6" descr="Clipart - New Document">
              <a:extLst>
                <a:ext uri="{FF2B5EF4-FFF2-40B4-BE49-F238E27FC236}">
                  <a16:creationId xmlns:a16="http://schemas.microsoft.com/office/drawing/2014/main" id="{39FF060A-3B65-4FF5-B631-1AB6157605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861175" y="15640986"/>
              <a:ext cx="1428750" cy="1428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0" name="Picture 8" descr="Gimp Logotipo Icono - Gráficos vectoriales gratis en Pixabay">
              <a:extLst>
                <a:ext uri="{FF2B5EF4-FFF2-40B4-BE49-F238E27FC236}">
                  <a16:creationId xmlns:a16="http://schemas.microsoft.com/office/drawing/2014/main" id="{7DEA1D69-25E2-48CC-A4C4-F4A0BF40AD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85234" y="12989184"/>
              <a:ext cx="2224768" cy="1578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4" name="Picture 12" descr="CrazyTalk 8 - Teaser - YouTube">
              <a:extLst>
                <a:ext uri="{FF2B5EF4-FFF2-40B4-BE49-F238E27FC236}">
                  <a16:creationId xmlns:a16="http://schemas.microsoft.com/office/drawing/2014/main" id="{0201E30E-3229-400C-B718-1E2E80A421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37725" y="13333212"/>
              <a:ext cx="1677696" cy="941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6" name="Picture 14" descr="Kdenlive video editor: nuova release con 70 bug fixati - Linux Freedom">
              <a:extLst>
                <a:ext uri="{FF2B5EF4-FFF2-40B4-BE49-F238E27FC236}">
                  <a16:creationId xmlns:a16="http://schemas.microsoft.com/office/drawing/2014/main" id="{7A3D157D-DADF-4A69-83D8-4B7C551FEF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491" y="13333212"/>
              <a:ext cx="1792238" cy="941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8" name="Picture 16" descr="IPEVO - Design for Learning.">
              <a:extLst>
                <a:ext uri="{FF2B5EF4-FFF2-40B4-BE49-F238E27FC236}">
                  <a16:creationId xmlns:a16="http://schemas.microsoft.com/office/drawing/2014/main" id="{9586A669-9847-4CAF-967F-8D146CE837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886575" y="10486829"/>
              <a:ext cx="1428750" cy="1428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10" name="Picture 18" descr="Software">
              <a:extLst>
                <a:ext uri="{FF2B5EF4-FFF2-40B4-BE49-F238E27FC236}">
                  <a16:creationId xmlns:a16="http://schemas.microsoft.com/office/drawing/2014/main" id="{46F2CEB7-A29D-46FB-9B5F-9CA378D146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37725" y="15525460"/>
              <a:ext cx="1692928" cy="1692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12" name="Picture 20" descr="SGWC - News">
              <a:extLst>
                <a:ext uri="{FF2B5EF4-FFF2-40B4-BE49-F238E27FC236}">
                  <a16:creationId xmlns:a16="http://schemas.microsoft.com/office/drawing/2014/main" id="{604E3EAB-F5DC-49F9-828C-588EE1EEDE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4690" y="13333212"/>
              <a:ext cx="1703310" cy="941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Slika 22">
              <a:extLst>
                <a:ext uri="{FF2B5EF4-FFF2-40B4-BE49-F238E27FC236}">
                  <a16:creationId xmlns:a16="http://schemas.microsoft.com/office/drawing/2014/main" id="{B9DF89B1-37CF-43EE-9FB7-54D3FABE2E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885" t="31511" r="57399" b="55332"/>
            <a:stretch/>
          </p:blipFill>
          <p:spPr>
            <a:xfrm>
              <a:off x="4863961" y="13005641"/>
              <a:ext cx="3174691" cy="1596633"/>
            </a:xfrm>
            <a:prstGeom prst="rect">
              <a:avLst/>
            </a:prstGeom>
          </p:spPr>
        </p:pic>
        <p:sp>
          <p:nvSpPr>
            <p:cNvPr id="2" name="TekstniOkvir 1">
              <a:extLst>
                <a:ext uri="{FF2B5EF4-FFF2-40B4-BE49-F238E27FC236}">
                  <a16:creationId xmlns:a16="http://schemas.microsoft.com/office/drawing/2014/main" id="{85D27A3E-D18D-493F-84BF-191F2CF457B8}"/>
                </a:ext>
              </a:extLst>
            </p:cNvPr>
            <p:cNvSpPr txBox="1"/>
            <p:nvPr/>
          </p:nvSpPr>
          <p:spPr>
            <a:xfrm flipH="1">
              <a:off x="-4423670" y="14382712"/>
              <a:ext cx="1076962" cy="609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1600" dirty="0"/>
                <a:t>GIMP</a:t>
              </a:r>
            </a:p>
          </p:txBody>
        </p:sp>
        <p:sp>
          <p:nvSpPr>
            <p:cNvPr id="25" name="TekstniOkvir 24">
              <a:extLst>
                <a:ext uri="{FF2B5EF4-FFF2-40B4-BE49-F238E27FC236}">
                  <a16:creationId xmlns:a16="http://schemas.microsoft.com/office/drawing/2014/main" id="{33F2DFD9-B3B1-42CD-9139-4CAB8B46FCCD}"/>
                </a:ext>
              </a:extLst>
            </p:cNvPr>
            <p:cNvSpPr txBox="1"/>
            <p:nvPr/>
          </p:nvSpPr>
          <p:spPr>
            <a:xfrm flipH="1">
              <a:off x="-2438873" y="17207819"/>
              <a:ext cx="2479988" cy="1053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1600" dirty="0"/>
                <a:t>PYTHON</a:t>
              </a:r>
            </a:p>
            <a:p>
              <a:pPr algn="ctr"/>
              <a:r>
                <a:rPr lang="hr-HR" sz="1600" dirty="0"/>
                <a:t>(CHATTERBOT)</a:t>
              </a:r>
            </a:p>
          </p:txBody>
        </p:sp>
        <p:cxnSp>
          <p:nvCxnSpPr>
            <p:cNvPr id="5" name="Ravni poveznik sa strelicom 4">
              <a:extLst>
                <a:ext uri="{FF2B5EF4-FFF2-40B4-BE49-F238E27FC236}">
                  <a16:creationId xmlns:a16="http://schemas.microsoft.com/office/drawing/2014/main" id="{857C0B43-5020-4D76-A0EE-6965BCB57BA9}"/>
                </a:ext>
              </a:extLst>
            </p:cNvPr>
            <p:cNvCxnSpPr>
              <a:stCxn id="8208" idx="3"/>
              <a:endCxn id="8204" idx="0"/>
            </p:cNvCxnSpPr>
            <p:nvPr/>
          </p:nvCxnSpPr>
          <p:spPr>
            <a:xfrm>
              <a:off x="-5457825" y="11201204"/>
              <a:ext cx="4258948" cy="2132008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avni poveznik sa strelicom 29">
              <a:extLst>
                <a:ext uri="{FF2B5EF4-FFF2-40B4-BE49-F238E27FC236}">
                  <a16:creationId xmlns:a16="http://schemas.microsoft.com/office/drawing/2014/main" id="{40C829E4-6B44-422A-8AEF-47EE0607279B}"/>
                </a:ext>
              </a:extLst>
            </p:cNvPr>
            <p:cNvCxnSpPr>
              <a:cxnSpLocks/>
              <a:stCxn id="8210" idx="3"/>
              <a:endCxn id="8212" idx="2"/>
            </p:cNvCxnSpPr>
            <p:nvPr/>
          </p:nvCxnSpPr>
          <p:spPr>
            <a:xfrm flipV="1">
              <a:off x="-344798" y="14274704"/>
              <a:ext cx="3811143" cy="2097221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avni poveznik sa strelicom 30">
              <a:extLst>
                <a:ext uri="{FF2B5EF4-FFF2-40B4-BE49-F238E27FC236}">
                  <a16:creationId xmlns:a16="http://schemas.microsoft.com/office/drawing/2014/main" id="{1C8FA44F-2CDB-4633-8ACF-64804FD04DE1}"/>
                </a:ext>
              </a:extLst>
            </p:cNvPr>
            <p:cNvCxnSpPr>
              <a:cxnSpLocks/>
              <a:stCxn id="8204" idx="3"/>
              <a:endCxn id="8206" idx="1"/>
            </p:cNvCxnSpPr>
            <p:nvPr/>
          </p:nvCxnSpPr>
          <p:spPr>
            <a:xfrm>
              <a:off x="-360029" y="13803958"/>
              <a:ext cx="636520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avni poveznik sa strelicom 31">
              <a:extLst>
                <a:ext uri="{FF2B5EF4-FFF2-40B4-BE49-F238E27FC236}">
                  <a16:creationId xmlns:a16="http://schemas.microsoft.com/office/drawing/2014/main" id="{A1377570-14E4-476B-969E-C8386199ECAA}"/>
                </a:ext>
              </a:extLst>
            </p:cNvPr>
            <p:cNvCxnSpPr>
              <a:cxnSpLocks/>
              <a:stCxn id="8200" idx="3"/>
              <a:endCxn id="8204" idx="1"/>
            </p:cNvCxnSpPr>
            <p:nvPr/>
          </p:nvCxnSpPr>
          <p:spPr>
            <a:xfrm>
              <a:off x="-2660466" y="13778282"/>
              <a:ext cx="622741" cy="25676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Ravni poveznik sa strelicom 32">
              <a:extLst>
                <a:ext uri="{FF2B5EF4-FFF2-40B4-BE49-F238E27FC236}">
                  <a16:creationId xmlns:a16="http://schemas.microsoft.com/office/drawing/2014/main" id="{08AFEDE3-CA4A-4446-BB45-871304AA2033}"/>
                </a:ext>
              </a:extLst>
            </p:cNvPr>
            <p:cNvCxnSpPr>
              <a:cxnSpLocks/>
              <a:stCxn id="8198" idx="3"/>
              <a:endCxn id="8204" idx="2"/>
            </p:cNvCxnSpPr>
            <p:nvPr/>
          </p:nvCxnSpPr>
          <p:spPr>
            <a:xfrm flipV="1">
              <a:off x="-5432425" y="14274704"/>
              <a:ext cx="4233548" cy="2080657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Ravni poveznik sa strelicom 33">
              <a:extLst>
                <a:ext uri="{FF2B5EF4-FFF2-40B4-BE49-F238E27FC236}">
                  <a16:creationId xmlns:a16="http://schemas.microsoft.com/office/drawing/2014/main" id="{76671EA1-4E9B-42B9-A457-63D16CCCF415}"/>
                </a:ext>
              </a:extLst>
            </p:cNvPr>
            <p:cNvCxnSpPr>
              <a:cxnSpLocks/>
              <a:stCxn id="8198" idx="3"/>
              <a:endCxn id="8210" idx="1"/>
            </p:cNvCxnSpPr>
            <p:nvPr/>
          </p:nvCxnSpPr>
          <p:spPr>
            <a:xfrm>
              <a:off x="-5432425" y="16355361"/>
              <a:ext cx="3394700" cy="16563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Ravni poveznik sa strelicom 34">
              <a:extLst>
                <a:ext uri="{FF2B5EF4-FFF2-40B4-BE49-F238E27FC236}">
                  <a16:creationId xmlns:a16="http://schemas.microsoft.com/office/drawing/2014/main" id="{0868B219-E2DD-4E68-A5C7-8DFC6EDED272}"/>
                </a:ext>
              </a:extLst>
            </p:cNvPr>
            <p:cNvCxnSpPr>
              <a:cxnSpLocks/>
              <a:stCxn id="8196" idx="3"/>
              <a:endCxn id="8200" idx="1"/>
            </p:cNvCxnSpPr>
            <p:nvPr/>
          </p:nvCxnSpPr>
          <p:spPr>
            <a:xfrm flipV="1">
              <a:off x="-5457825" y="13778282"/>
              <a:ext cx="572591" cy="1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avni poveznik sa strelicom 51">
              <a:extLst>
                <a:ext uri="{FF2B5EF4-FFF2-40B4-BE49-F238E27FC236}">
                  <a16:creationId xmlns:a16="http://schemas.microsoft.com/office/drawing/2014/main" id="{E7F625F3-C4A4-491F-9909-234A4CDE25D8}"/>
                </a:ext>
              </a:extLst>
            </p:cNvPr>
            <p:cNvCxnSpPr>
              <a:cxnSpLocks/>
              <a:stCxn id="8206" idx="3"/>
              <a:endCxn id="8212" idx="1"/>
            </p:cNvCxnSpPr>
            <p:nvPr/>
          </p:nvCxnSpPr>
          <p:spPr>
            <a:xfrm>
              <a:off x="2068729" y="13803958"/>
              <a:ext cx="545961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Ravni poveznik sa strelicom 57">
              <a:extLst>
                <a:ext uri="{FF2B5EF4-FFF2-40B4-BE49-F238E27FC236}">
                  <a16:creationId xmlns:a16="http://schemas.microsoft.com/office/drawing/2014/main" id="{26371792-75D6-4E56-8BCC-5BA177B14162}"/>
                </a:ext>
              </a:extLst>
            </p:cNvPr>
            <p:cNvCxnSpPr>
              <a:cxnSpLocks/>
              <a:stCxn id="8212" idx="3"/>
              <a:endCxn id="23" idx="1"/>
            </p:cNvCxnSpPr>
            <p:nvPr/>
          </p:nvCxnSpPr>
          <p:spPr>
            <a:xfrm>
              <a:off x="4318000" y="13803958"/>
              <a:ext cx="545961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30572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3016</TotalTime>
  <Words>609</Words>
  <Application>Microsoft Office PowerPoint</Application>
  <PresentationFormat>Široki zaslon</PresentationFormat>
  <Paragraphs>106</Paragraphs>
  <Slides>11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17" baseType="lpstr">
      <vt:lpstr>Abadi</vt:lpstr>
      <vt:lpstr>Arial</vt:lpstr>
      <vt:lpstr>Arial Black</vt:lpstr>
      <vt:lpstr>Calibri</vt:lpstr>
      <vt:lpstr>Calibri Light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Amadeo Schatten</dc:creator>
  <cp:lastModifiedBy>Marinela Schatten</cp:lastModifiedBy>
  <cp:revision>54</cp:revision>
  <dcterms:created xsi:type="dcterms:W3CDTF">2023-11-06T07:43:21Z</dcterms:created>
  <dcterms:modified xsi:type="dcterms:W3CDTF">2024-03-31T12:31:28Z</dcterms:modified>
</cp:coreProperties>
</file>