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32"/>
  </p:notesMasterIdLst>
  <p:sldIdLst>
    <p:sldId id="256" r:id="rId2"/>
    <p:sldId id="348" r:id="rId3"/>
    <p:sldId id="258" r:id="rId4"/>
    <p:sldId id="312" r:id="rId5"/>
    <p:sldId id="259" r:id="rId6"/>
    <p:sldId id="347" r:id="rId7"/>
    <p:sldId id="345" r:id="rId8"/>
    <p:sldId id="343" r:id="rId9"/>
    <p:sldId id="315" r:id="rId10"/>
    <p:sldId id="323" r:id="rId11"/>
    <p:sldId id="350" r:id="rId12"/>
    <p:sldId id="346" r:id="rId13"/>
    <p:sldId id="265" r:id="rId14"/>
    <p:sldId id="317" r:id="rId15"/>
    <p:sldId id="325" r:id="rId16"/>
    <p:sldId id="316" r:id="rId17"/>
    <p:sldId id="332" r:id="rId18"/>
    <p:sldId id="318" r:id="rId19"/>
    <p:sldId id="342" r:id="rId20"/>
    <p:sldId id="319" r:id="rId21"/>
    <p:sldId id="333" r:id="rId22"/>
    <p:sldId id="340" r:id="rId23"/>
    <p:sldId id="328" r:id="rId24"/>
    <p:sldId id="334" r:id="rId25"/>
    <p:sldId id="351" r:id="rId26"/>
    <p:sldId id="330" r:id="rId27"/>
    <p:sldId id="337" r:id="rId28"/>
    <p:sldId id="353" r:id="rId29"/>
    <p:sldId id="344" r:id="rId30"/>
    <p:sldId id="349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idact Gothic" panose="00000500000000000000" pitchFamily="2" charset="0"/>
      <p:regular r:id="rId37"/>
    </p:embeddedFont>
    <p:embeddedFont>
      <p:font typeface="Poppins ExtraBold" panose="00000900000000000000" pitchFamily="2" charset="0"/>
      <p:bold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3A81F"/>
    <a:srgbClr val="DDBA09"/>
    <a:srgbClr val="0B12A1"/>
    <a:srgbClr val="CDC919"/>
    <a:srgbClr val="A07304"/>
    <a:srgbClr val="FFFFCC"/>
    <a:srgbClr val="FFCC99"/>
    <a:srgbClr val="00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F1BA21-3307-4E39-BAAC-CFB8EFEDE040}">
  <a:tblStyle styleId="{D9F1BA21-3307-4E39-BAAC-CFB8EFEDE0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719" autoAdjust="0"/>
  </p:normalViewPr>
  <p:slideViewPr>
    <p:cSldViewPr snapToGrid="0">
      <p:cViewPr varScale="1">
        <p:scale>
          <a:sx n="89" d="100"/>
          <a:sy n="89" d="100"/>
        </p:scale>
        <p:origin x="12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Siječanj 2024. </a:t>
            </a:r>
            <a:r>
              <a:rPr lang="en-US"/>
              <a:t>SAT/PM2.5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List1!$C$4</c:f>
              <c:strCache>
                <c:ptCount val="1"/>
                <c:pt idx="0">
                  <c:v>SAT/PM2.5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List1!$B$5:$B$33</c:f>
              <c:numCache>
                <c:formatCode>m/d/yyyy</c:formatCode>
                <c:ptCount val="29"/>
                <c:pt idx="0">
                  <c:v>45293</c:v>
                </c:pt>
                <c:pt idx="1">
                  <c:v>45294</c:v>
                </c:pt>
                <c:pt idx="2">
                  <c:v>45295</c:v>
                </c:pt>
                <c:pt idx="3">
                  <c:v>45296</c:v>
                </c:pt>
                <c:pt idx="4">
                  <c:v>45297</c:v>
                </c:pt>
                <c:pt idx="5">
                  <c:v>45298</c:v>
                </c:pt>
                <c:pt idx="6">
                  <c:v>45299</c:v>
                </c:pt>
                <c:pt idx="7">
                  <c:v>45300</c:v>
                </c:pt>
                <c:pt idx="8">
                  <c:v>45301</c:v>
                </c:pt>
                <c:pt idx="9">
                  <c:v>45302</c:v>
                </c:pt>
                <c:pt idx="10">
                  <c:v>45303</c:v>
                </c:pt>
                <c:pt idx="11">
                  <c:v>45304</c:v>
                </c:pt>
                <c:pt idx="12">
                  <c:v>45305</c:v>
                </c:pt>
                <c:pt idx="13">
                  <c:v>45307</c:v>
                </c:pt>
                <c:pt idx="14">
                  <c:v>45308</c:v>
                </c:pt>
                <c:pt idx="15">
                  <c:v>45310</c:v>
                </c:pt>
                <c:pt idx="16">
                  <c:v>45311</c:v>
                </c:pt>
                <c:pt idx="17">
                  <c:v>45312</c:v>
                </c:pt>
                <c:pt idx="18">
                  <c:v>45313</c:v>
                </c:pt>
                <c:pt idx="19">
                  <c:v>45315</c:v>
                </c:pt>
                <c:pt idx="20">
                  <c:v>45316</c:v>
                </c:pt>
                <c:pt idx="21">
                  <c:v>45317</c:v>
                </c:pt>
                <c:pt idx="22">
                  <c:v>45318</c:v>
                </c:pt>
                <c:pt idx="23">
                  <c:v>45319</c:v>
                </c:pt>
                <c:pt idx="24">
                  <c:v>45320</c:v>
                </c:pt>
                <c:pt idx="25">
                  <c:v>45321</c:v>
                </c:pt>
                <c:pt idx="26">
                  <c:v>45322</c:v>
                </c:pt>
                <c:pt idx="27">
                  <c:v>45323</c:v>
                </c:pt>
                <c:pt idx="28">
                  <c:v>45324</c:v>
                </c:pt>
              </c:numCache>
            </c:numRef>
          </c:cat>
          <c:val>
            <c:numRef>
              <c:f>List1!$C$5:$C$33</c:f>
              <c:numCache>
                <c:formatCode>General</c:formatCode>
                <c:ptCount val="29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40</c:v>
                </c:pt>
                <c:pt idx="4">
                  <c:v>81</c:v>
                </c:pt>
                <c:pt idx="5">
                  <c:v>10</c:v>
                </c:pt>
                <c:pt idx="6">
                  <c:v>28</c:v>
                </c:pt>
                <c:pt idx="7">
                  <c:v>42</c:v>
                </c:pt>
                <c:pt idx="8">
                  <c:v>34</c:v>
                </c:pt>
                <c:pt idx="9">
                  <c:v>41</c:v>
                </c:pt>
                <c:pt idx="10">
                  <c:v>41</c:v>
                </c:pt>
                <c:pt idx="11">
                  <c:v>34</c:v>
                </c:pt>
                <c:pt idx="12">
                  <c:v>35</c:v>
                </c:pt>
                <c:pt idx="13">
                  <c:v>28</c:v>
                </c:pt>
                <c:pt idx="14">
                  <c:v>23</c:v>
                </c:pt>
                <c:pt idx="15">
                  <c:v>35</c:v>
                </c:pt>
                <c:pt idx="16">
                  <c:v>31</c:v>
                </c:pt>
                <c:pt idx="17">
                  <c:v>31</c:v>
                </c:pt>
                <c:pt idx="18">
                  <c:v>39</c:v>
                </c:pt>
                <c:pt idx="19">
                  <c:v>18</c:v>
                </c:pt>
                <c:pt idx="20">
                  <c:v>18</c:v>
                </c:pt>
                <c:pt idx="21">
                  <c:v>22</c:v>
                </c:pt>
                <c:pt idx="22">
                  <c:v>34</c:v>
                </c:pt>
                <c:pt idx="23">
                  <c:v>20</c:v>
                </c:pt>
                <c:pt idx="24">
                  <c:v>45</c:v>
                </c:pt>
                <c:pt idx="25">
                  <c:v>90</c:v>
                </c:pt>
                <c:pt idx="26">
                  <c:v>52</c:v>
                </c:pt>
                <c:pt idx="27">
                  <c:v>47</c:v>
                </c:pt>
                <c:pt idx="28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D7-40B4-B155-6A2CC29ED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1355295"/>
        <c:axId val="1968242224"/>
      </c:lineChart>
      <c:dateAx>
        <c:axId val="52135529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242224"/>
        <c:crosses val="autoZero"/>
        <c:auto val="1"/>
        <c:lblOffset val="100"/>
        <c:baseTimeUnit val="days"/>
        <c:majorUnit val="5"/>
        <c:majorTimeUnit val="days"/>
      </c:dateAx>
      <c:valAx>
        <c:axId val="196824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µg/m3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355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e60a0642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e60a0642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e60a06421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e60a06421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e60a06421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e60a06421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316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613">
            <a:off x="1209600" y="3728931"/>
            <a:ext cx="3362400" cy="411000"/>
          </a:xfrm>
          <a:prstGeom prst="rect">
            <a:avLst/>
          </a:prstGeom>
          <a:solidFill>
            <a:srgbClr val="FFFFFF">
              <a:alpha val="3354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09600" y="765449"/>
            <a:ext cx="6724800" cy="28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0" y="529375"/>
            <a:ext cx="915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14300" y="4603500"/>
            <a:ext cx="9156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>
          <a:blip r:embed="rId2" cstate="screen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720138" y="1621225"/>
            <a:ext cx="154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2" hasCustomPrompt="1"/>
          </p:nvPr>
        </p:nvSpPr>
        <p:spPr>
          <a:xfrm rot="3229">
            <a:off x="6100151" y="2665926"/>
            <a:ext cx="638700" cy="638400"/>
          </a:xfrm>
          <a:prstGeom prst="rect">
            <a:avLst/>
          </a:prstGeom>
          <a:solidFill>
            <a:srgbClr val="FFFFFF">
              <a:alpha val="3354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6099886" y="3732017"/>
            <a:ext cx="638700" cy="638100"/>
          </a:xfrm>
          <a:prstGeom prst="rect">
            <a:avLst/>
          </a:prstGeom>
          <a:solidFill>
            <a:srgbClr val="FFFFFF">
              <a:alpha val="3354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4" hasCustomPrompt="1"/>
          </p:nvPr>
        </p:nvSpPr>
        <p:spPr>
          <a:xfrm>
            <a:off x="2468948" y="2665912"/>
            <a:ext cx="638700" cy="638100"/>
          </a:xfrm>
          <a:prstGeom prst="rect">
            <a:avLst/>
          </a:prstGeom>
          <a:solidFill>
            <a:srgbClr val="FFFFFF">
              <a:alpha val="3354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5"/>
          </p:nvPr>
        </p:nvSpPr>
        <p:spPr>
          <a:xfrm>
            <a:off x="720138" y="2721100"/>
            <a:ext cx="154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/>
          </p:nvPr>
        </p:nvSpPr>
        <p:spPr>
          <a:xfrm>
            <a:off x="720138" y="3787217"/>
            <a:ext cx="154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7"/>
          </p:nvPr>
        </p:nvSpPr>
        <p:spPr>
          <a:xfrm>
            <a:off x="6876738" y="3787217"/>
            <a:ext cx="154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8"/>
          </p:nvPr>
        </p:nvSpPr>
        <p:spPr>
          <a:xfrm>
            <a:off x="6876738" y="2721275"/>
            <a:ext cx="154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/>
          </p:nvPr>
        </p:nvSpPr>
        <p:spPr>
          <a:xfrm>
            <a:off x="6876738" y="1571400"/>
            <a:ext cx="154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3" hasCustomPrompt="1"/>
          </p:nvPr>
        </p:nvSpPr>
        <p:spPr>
          <a:xfrm rot="3229">
            <a:off x="6099722" y="1566054"/>
            <a:ext cx="638700" cy="637800"/>
          </a:xfrm>
          <a:prstGeom prst="rect">
            <a:avLst/>
          </a:prstGeom>
          <a:solidFill>
            <a:srgbClr val="FFFFFF">
              <a:alpha val="3354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4" hasCustomPrompt="1"/>
          </p:nvPr>
        </p:nvSpPr>
        <p:spPr>
          <a:xfrm rot="1615">
            <a:off x="2469124" y="1566050"/>
            <a:ext cx="638700" cy="638100"/>
          </a:xfrm>
          <a:prstGeom prst="rect">
            <a:avLst/>
          </a:prstGeom>
          <a:solidFill>
            <a:srgbClr val="FFFFFF">
              <a:alpha val="3354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 hasCustomPrompt="1"/>
          </p:nvPr>
        </p:nvSpPr>
        <p:spPr>
          <a:xfrm rot="1615">
            <a:off x="2469166" y="3732017"/>
            <a:ext cx="638700" cy="638100"/>
          </a:xfrm>
          <a:prstGeom prst="rect">
            <a:avLst/>
          </a:prstGeom>
          <a:solidFill>
            <a:srgbClr val="FFFFFF">
              <a:alpha val="3354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6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>
            <a:spLocks noGrp="1"/>
          </p:cNvSpPr>
          <p:nvPr>
            <p:ph type="pic" idx="17"/>
          </p:nvPr>
        </p:nvSpPr>
        <p:spPr>
          <a:xfrm>
            <a:off x="3460175" y="1565900"/>
            <a:ext cx="2287200" cy="280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90" name="Google Shape;90;p13"/>
          <p:cNvCxnSpPr/>
          <p:nvPr/>
        </p:nvCxnSpPr>
        <p:spPr>
          <a:xfrm>
            <a:off x="-7150" y="271825"/>
            <a:ext cx="917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3"/>
          <p:cNvCxnSpPr/>
          <p:nvPr/>
        </p:nvCxnSpPr>
        <p:spPr>
          <a:xfrm>
            <a:off x="0" y="4859525"/>
            <a:ext cx="915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>
          <a:blip r:embed="rId2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908825" y="3540213"/>
            <a:ext cx="6515100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2" hasCustomPrompt="1"/>
          </p:nvPr>
        </p:nvSpPr>
        <p:spPr>
          <a:xfrm>
            <a:off x="792774" y="3540213"/>
            <a:ext cx="1033200" cy="929400"/>
          </a:xfrm>
          <a:prstGeom prst="rect">
            <a:avLst/>
          </a:prstGeom>
          <a:solidFill>
            <a:srgbClr val="FFFFFF">
              <a:alpha val="3354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>
            <a:spLocks noGrp="1"/>
          </p:cNvSpPr>
          <p:nvPr>
            <p:ph type="pic" idx="3"/>
          </p:nvPr>
        </p:nvSpPr>
        <p:spPr>
          <a:xfrm>
            <a:off x="792775" y="673888"/>
            <a:ext cx="5247300" cy="2680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4"/>
          <p:cNvSpPr>
            <a:spLocks noGrp="1"/>
          </p:cNvSpPr>
          <p:nvPr>
            <p:ph type="pic" idx="4"/>
          </p:nvPr>
        </p:nvSpPr>
        <p:spPr>
          <a:xfrm>
            <a:off x="6223150" y="673888"/>
            <a:ext cx="2200800" cy="2680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98" name="Google Shape;98;p14"/>
          <p:cNvCxnSpPr/>
          <p:nvPr/>
        </p:nvCxnSpPr>
        <p:spPr>
          <a:xfrm>
            <a:off x="-7150" y="271825"/>
            <a:ext cx="917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4"/>
          <p:cNvCxnSpPr/>
          <p:nvPr/>
        </p:nvCxnSpPr>
        <p:spPr>
          <a:xfrm>
            <a:off x="0" y="4859525"/>
            <a:ext cx="915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 rot="213">
            <a:off x="719949" y="3042725"/>
            <a:ext cx="48387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720000" y="1470025"/>
            <a:ext cx="4838700" cy="15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26"/>
          <p:cNvSpPr>
            <a:spLocks noGrp="1"/>
          </p:cNvSpPr>
          <p:nvPr>
            <p:ph type="pic" idx="2"/>
          </p:nvPr>
        </p:nvSpPr>
        <p:spPr>
          <a:xfrm>
            <a:off x="6187200" y="695325"/>
            <a:ext cx="2956800" cy="375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165" name="Google Shape;165;p26"/>
          <p:cNvCxnSpPr/>
          <p:nvPr/>
        </p:nvCxnSpPr>
        <p:spPr>
          <a:xfrm>
            <a:off x="-7150" y="271825"/>
            <a:ext cx="917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6"/>
          <p:cNvCxnSpPr/>
          <p:nvPr/>
        </p:nvCxnSpPr>
        <p:spPr>
          <a:xfrm>
            <a:off x="0" y="4859525"/>
            <a:ext cx="915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0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40"/>
          <p:cNvCxnSpPr/>
          <p:nvPr/>
        </p:nvCxnSpPr>
        <p:spPr>
          <a:xfrm>
            <a:off x="0" y="529375"/>
            <a:ext cx="915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40"/>
          <p:cNvCxnSpPr/>
          <p:nvPr/>
        </p:nvCxnSpPr>
        <p:spPr>
          <a:xfrm>
            <a:off x="-14300" y="4603500"/>
            <a:ext cx="9156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75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41"/>
          <p:cNvCxnSpPr/>
          <p:nvPr/>
        </p:nvCxnSpPr>
        <p:spPr>
          <a:xfrm>
            <a:off x="-7150" y="271825"/>
            <a:ext cx="917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41"/>
          <p:cNvCxnSpPr/>
          <p:nvPr/>
        </p:nvCxnSpPr>
        <p:spPr>
          <a:xfrm>
            <a:off x="0" y="4859525"/>
            <a:ext cx="915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0" r:id="rId4"/>
    <p:sldLayoutId id="2147483672" r:id="rId5"/>
    <p:sldLayoutId id="2147483686" r:id="rId6"/>
    <p:sldLayoutId id="2147483687" r:id="rId7"/>
  </p:sldLayoutIdLst>
  <p:transition spd="slow"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microsoft.com/office/2007/relationships/hdphoto" Target="../media/hdphoto2.wdp"/><Relationship Id="rId7" Type="http://schemas.openxmlformats.org/officeDocument/2006/relationships/image" Target="../media/image5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julius.ai/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earthobservatory.nasa.gov/blogs/eokids/wp-content/uploads/sites/6/2018/09/AQ-PM25-09-10pm2_508.pdf" TargetMode="External"/><Relationship Id="rId3" Type="http://schemas.openxmlformats.org/officeDocument/2006/relationships/hyperlink" Target="https://www.globe.gov/web/atmosphere" TargetMode="External"/><Relationship Id="rId7" Type="http://schemas.openxmlformats.org/officeDocument/2006/relationships/hyperlink" Target="https://narodne-novine.nn.hr/clanci/sluzbeni/2020_07_77_1465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ied.ucar.edu/learning-zone/air-quality/how-weather-affects-air-quality" TargetMode="External"/><Relationship Id="rId5" Type="http://schemas.openxmlformats.org/officeDocument/2006/relationships/hyperlink" Target="https://www.eea.europa.eu/themes/air/air-quality-concentrations/air-quality-standards" TargetMode="External"/><Relationship Id="rId4" Type="http://schemas.openxmlformats.org/officeDocument/2006/relationships/hyperlink" Target="http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>
            <a:spLocks noGrp="1"/>
          </p:cNvSpPr>
          <p:nvPr>
            <p:ph type="ctrTitle"/>
          </p:nvPr>
        </p:nvSpPr>
        <p:spPr>
          <a:xfrm>
            <a:off x="203385" y="567364"/>
            <a:ext cx="7990285" cy="119194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Monitoring kvalitete zraka u Karlovcu u </a:t>
            </a:r>
            <a:br>
              <a:rPr lang="hr-HR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-HR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GČ Dubovac, uz NASA satelite i naše uređaje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6" name="TekstniOkvir 7">
            <a:extLst>
              <a:ext uri="{FF2B5EF4-FFF2-40B4-BE49-F238E27FC236}">
                <a16:creationId xmlns:a16="http://schemas.microsoft.com/office/drawing/2014/main" id="{6E8F016A-6244-2CAF-51B8-93997B6A98B7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9765" y="2902835"/>
            <a:ext cx="4689873" cy="16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algn="just"/>
            <a:r>
              <a:rPr lang="hr-HR" altLang="sr-Latn-R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Snježana Marković-Zoraja, prof. biologije i kemije</a:t>
            </a:r>
            <a:endParaRPr lang="hr-HR" altLang="sr-Latn-R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r-HR" altLang="sr-Latn-R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učitelj biologije i kemije, učitelj savjetnik </a:t>
            </a:r>
          </a:p>
          <a:p>
            <a:pPr algn="just"/>
            <a:endParaRPr lang="hr-HR" altLang="sr-Latn-R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r-HR" altLang="sr-Latn-R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Kristina Fratrović, dipl. inž. matematike</a:t>
            </a:r>
            <a:endParaRPr lang="hr-HR" altLang="sr-Latn-R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altLang="sr-Latn-R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učitelj matematike i informatike, učitelj izvrsni savjetnik </a:t>
            </a:r>
          </a:p>
          <a:p>
            <a:pPr algn="just"/>
            <a:endParaRPr lang="hr-HR" altLang="sr-Latn-RS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r-HR" altLang="sr-Latn-R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Osnovna škola Dubovac, Karlovac</a:t>
            </a:r>
          </a:p>
        </p:txBody>
      </p:sp>
      <p:grpSp>
        <p:nvGrpSpPr>
          <p:cNvPr id="293" name="Grupa 292">
            <a:extLst>
              <a:ext uri="{FF2B5EF4-FFF2-40B4-BE49-F238E27FC236}">
                <a16:creationId xmlns:a16="http://schemas.microsoft.com/office/drawing/2014/main" id="{1316D242-2733-A3BB-5861-429E4FF35C28}"/>
              </a:ext>
            </a:extLst>
          </p:cNvPr>
          <p:cNvGrpSpPr/>
          <p:nvPr/>
        </p:nvGrpSpPr>
        <p:grpSpPr>
          <a:xfrm>
            <a:off x="2607600" y="1830000"/>
            <a:ext cx="6134400" cy="3117600"/>
            <a:chOff x="2607600" y="1830000"/>
            <a:chExt cx="6134400" cy="31176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" name="Šesterokut 1">
              <a:extLst>
                <a:ext uri="{FF2B5EF4-FFF2-40B4-BE49-F238E27FC236}">
                  <a16:creationId xmlns:a16="http://schemas.microsoft.com/office/drawing/2014/main" id="{1AFDE139-7428-504A-100B-FB77DA7AF407}"/>
                </a:ext>
              </a:extLst>
            </p:cNvPr>
            <p:cNvSpPr/>
            <p:nvPr/>
          </p:nvSpPr>
          <p:spPr>
            <a:xfrm>
              <a:off x="5500800" y="19368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Šesterokut 3">
              <a:extLst>
                <a:ext uri="{FF2B5EF4-FFF2-40B4-BE49-F238E27FC236}">
                  <a16:creationId xmlns:a16="http://schemas.microsoft.com/office/drawing/2014/main" id="{584F581E-B6FC-812D-55D7-5B027D3D092C}"/>
                </a:ext>
              </a:extLst>
            </p:cNvPr>
            <p:cNvSpPr/>
            <p:nvPr/>
          </p:nvSpPr>
          <p:spPr>
            <a:xfrm>
              <a:off x="6114000" y="22764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Šesterokut 4">
              <a:extLst>
                <a:ext uri="{FF2B5EF4-FFF2-40B4-BE49-F238E27FC236}">
                  <a16:creationId xmlns:a16="http://schemas.microsoft.com/office/drawing/2014/main" id="{1F406C60-D3C1-35E5-0309-F09F6E830F08}"/>
                </a:ext>
              </a:extLst>
            </p:cNvPr>
            <p:cNvSpPr/>
            <p:nvPr/>
          </p:nvSpPr>
          <p:spPr>
            <a:xfrm>
              <a:off x="5494800" y="26292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Šesterokut 6">
              <a:extLst>
                <a:ext uri="{FF2B5EF4-FFF2-40B4-BE49-F238E27FC236}">
                  <a16:creationId xmlns:a16="http://schemas.microsoft.com/office/drawing/2014/main" id="{0E903BAD-4754-2CEB-1638-3F515021220B}"/>
                </a:ext>
              </a:extLst>
            </p:cNvPr>
            <p:cNvSpPr/>
            <p:nvPr/>
          </p:nvSpPr>
          <p:spPr>
            <a:xfrm>
              <a:off x="6121200" y="29748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Šesterokut 7">
              <a:extLst>
                <a:ext uri="{FF2B5EF4-FFF2-40B4-BE49-F238E27FC236}">
                  <a16:creationId xmlns:a16="http://schemas.microsoft.com/office/drawing/2014/main" id="{0A8EC3B9-5117-E788-0574-7F7C9B4CEE18}"/>
                </a:ext>
              </a:extLst>
            </p:cNvPr>
            <p:cNvSpPr/>
            <p:nvPr/>
          </p:nvSpPr>
          <p:spPr>
            <a:xfrm>
              <a:off x="5494800" y="33060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Šesterokut 8">
              <a:extLst>
                <a:ext uri="{FF2B5EF4-FFF2-40B4-BE49-F238E27FC236}">
                  <a16:creationId xmlns:a16="http://schemas.microsoft.com/office/drawing/2014/main" id="{44E1F89C-857A-2887-6843-33F589ED8AD3}"/>
                </a:ext>
              </a:extLst>
            </p:cNvPr>
            <p:cNvSpPr/>
            <p:nvPr/>
          </p:nvSpPr>
          <p:spPr>
            <a:xfrm>
              <a:off x="6099600" y="36444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Šesterokut 9">
              <a:extLst>
                <a:ext uri="{FF2B5EF4-FFF2-40B4-BE49-F238E27FC236}">
                  <a16:creationId xmlns:a16="http://schemas.microsoft.com/office/drawing/2014/main" id="{A82245FF-7136-0EB7-6524-8073D52943BF}"/>
                </a:ext>
              </a:extLst>
            </p:cNvPr>
            <p:cNvSpPr/>
            <p:nvPr/>
          </p:nvSpPr>
          <p:spPr>
            <a:xfrm>
              <a:off x="5487600" y="39756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Šesterokut 10">
              <a:extLst>
                <a:ext uri="{FF2B5EF4-FFF2-40B4-BE49-F238E27FC236}">
                  <a16:creationId xmlns:a16="http://schemas.microsoft.com/office/drawing/2014/main" id="{33E0D39C-2C46-EA76-53CD-AC8C9CD80A30}"/>
                </a:ext>
              </a:extLst>
            </p:cNvPr>
            <p:cNvSpPr/>
            <p:nvPr/>
          </p:nvSpPr>
          <p:spPr>
            <a:xfrm>
              <a:off x="6733200" y="19668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Šesterokut 11">
              <a:extLst>
                <a:ext uri="{FF2B5EF4-FFF2-40B4-BE49-F238E27FC236}">
                  <a16:creationId xmlns:a16="http://schemas.microsoft.com/office/drawing/2014/main" id="{5CD7B78D-358F-8000-B046-6FBDE4855BC7}"/>
                </a:ext>
              </a:extLst>
            </p:cNvPr>
            <p:cNvSpPr/>
            <p:nvPr/>
          </p:nvSpPr>
          <p:spPr>
            <a:xfrm>
              <a:off x="6747600" y="26508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Šesterokut 12">
              <a:extLst>
                <a:ext uri="{FF2B5EF4-FFF2-40B4-BE49-F238E27FC236}">
                  <a16:creationId xmlns:a16="http://schemas.microsoft.com/office/drawing/2014/main" id="{175C02B7-3ED3-41B6-7B5F-EFD22A148A28}"/>
                </a:ext>
              </a:extLst>
            </p:cNvPr>
            <p:cNvSpPr/>
            <p:nvPr/>
          </p:nvSpPr>
          <p:spPr>
            <a:xfrm>
              <a:off x="6740400" y="33204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Šesterokut 13">
              <a:extLst>
                <a:ext uri="{FF2B5EF4-FFF2-40B4-BE49-F238E27FC236}">
                  <a16:creationId xmlns:a16="http://schemas.microsoft.com/office/drawing/2014/main" id="{F3F50DD4-4FE5-CF84-9659-99B002C7759A}"/>
                </a:ext>
              </a:extLst>
            </p:cNvPr>
            <p:cNvSpPr/>
            <p:nvPr/>
          </p:nvSpPr>
          <p:spPr>
            <a:xfrm>
              <a:off x="6726000" y="39684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Šesterokut 14">
              <a:extLst>
                <a:ext uri="{FF2B5EF4-FFF2-40B4-BE49-F238E27FC236}">
                  <a16:creationId xmlns:a16="http://schemas.microsoft.com/office/drawing/2014/main" id="{61259A3F-5125-47A5-5F08-92F2ABC9C920}"/>
                </a:ext>
              </a:extLst>
            </p:cNvPr>
            <p:cNvSpPr/>
            <p:nvPr/>
          </p:nvSpPr>
          <p:spPr>
            <a:xfrm>
              <a:off x="7359600" y="22908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Šesterokut 15">
              <a:extLst>
                <a:ext uri="{FF2B5EF4-FFF2-40B4-BE49-F238E27FC236}">
                  <a16:creationId xmlns:a16="http://schemas.microsoft.com/office/drawing/2014/main" id="{52559977-9E5A-1548-2825-E381FA2B3E34}"/>
                </a:ext>
              </a:extLst>
            </p:cNvPr>
            <p:cNvSpPr/>
            <p:nvPr/>
          </p:nvSpPr>
          <p:spPr>
            <a:xfrm>
              <a:off x="7374000" y="29964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Šesterokut 16">
              <a:extLst>
                <a:ext uri="{FF2B5EF4-FFF2-40B4-BE49-F238E27FC236}">
                  <a16:creationId xmlns:a16="http://schemas.microsoft.com/office/drawing/2014/main" id="{D6C5243D-4757-2C0E-2DE3-F05A353B7C8E}"/>
                </a:ext>
              </a:extLst>
            </p:cNvPr>
            <p:cNvSpPr/>
            <p:nvPr/>
          </p:nvSpPr>
          <p:spPr>
            <a:xfrm>
              <a:off x="7374000" y="36588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Šesterokut 17">
              <a:extLst>
                <a:ext uri="{FF2B5EF4-FFF2-40B4-BE49-F238E27FC236}">
                  <a16:creationId xmlns:a16="http://schemas.microsoft.com/office/drawing/2014/main" id="{94643D21-E915-EB9B-A917-534D727ED890}"/>
                </a:ext>
              </a:extLst>
            </p:cNvPr>
            <p:cNvSpPr/>
            <p:nvPr/>
          </p:nvSpPr>
          <p:spPr>
            <a:xfrm>
              <a:off x="7986000" y="26292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Šesterokut 18">
              <a:extLst>
                <a:ext uri="{FF2B5EF4-FFF2-40B4-BE49-F238E27FC236}">
                  <a16:creationId xmlns:a16="http://schemas.microsoft.com/office/drawing/2014/main" id="{CF6BEC04-17C5-D4A2-41E1-ACE4A412A26B}"/>
                </a:ext>
              </a:extLst>
            </p:cNvPr>
            <p:cNvSpPr/>
            <p:nvPr/>
          </p:nvSpPr>
          <p:spPr>
            <a:xfrm>
              <a:off x="7971600" y="19236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Šesterokut 19">
              <a:extLst>
                <a:ext uri="{FF2B5EF4-FFF2-40B4-BE49-F238E27FC236}">
                  <a16:creationId xmlns:a16="http://schemas.microsoft.com/office/drawing/2014/main" id="{F3883FDA-67A0-A756-1AA1-D3C0E08A523B}"/>
                </a:ext>
              </a:extLst>
            </p:cNvPr>
            <p:cNvSpPr/>
            <p:nvPr/>
          </p:nvSpPr>
          <p:spPr>
            <a:xfrm>
              <a:off x="8000400" y="32988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Šesterokut 20">
              <a:extLst>
                <a:ext uri="{FF2B5EF4-FFF2-40B4-BE49-F238E27FC236}">
                  <a16:creationId xmlns:a16="http://schemas.microsoft.com/office/drawing/2014/main" id="{42D4F6EA-0306-F3FA-135D-2C9EF0B2C7A6}"/>
                </a:ext>
              </a:extLst>
            </p:cNvPr>
            <p:cNvSpPr/>
            <p:nvPr/>
          </p:nvSpPr>
          <p:spPr>
            <a:xfrm>
              <a:off x="8000400" y="39684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Šesterokut 21">
              <a:extLst>
                <a:ext uri="{FF2B5EF4-FFF2-40B4-BE49-F238E27FC236}">
                  <a16:creationId xmlns:a16="http://schemas.microsoft.com/office/drawing/2014/main" id="{69396D83-1793-1B6E-4945-6F287C708306}"/>
                </a:ext>
              </a:extLst>
            </p:cNvPr>
            <p:cNvSpPr/>
            <p:nvPr/>
          </p:nvSpPr>
          <p:spPr>
            <a:xfrm>
              <a:off x="4875600" y="22836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Šesterokut 22">
              <a:extLst>
                <a:ext uri="{FF2B5EF4-FFF2-40B4-BE49-F238E27FC236}">
                  <a16:creationId xmlns:a16="http://schemas.microsoft.com/office/drawing/2014/main" id="{2741C7DA-5F49-55D3-384F-F1B20587B84F}"/>
                </a:ext>
              </a:extLst>
            </p:cNvPr>
            <p:cNvSpPr/>
            <p:nvPr/>
          </p:nvSpPr>
          <p:spPr>
            <a:xfrm>
              <a:off x="4861200" y="29676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Šesterokut 23">
              <a:extLst>
                <a:ext uri="{FF2B5EF4-FFF2-40B4-BE49-F238E27FC236}">
                  <a16:creationId xmlns:a16="http://schemas.microsoft.com/office/drawing/2014/main" id="{65A013A1-0ABB-4490-DE9F-DFFCB5CFB5BC}"/>
                </a:ext>
              </a:extLst>
            </p:cNvPr>
            <p:cNvSpPr/>
            <p:nvPr/>
          </p:nvSpPr>
          <p:spPr>
            <a:xfrm>
              <a:off x="4868400" y="36300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Šesterokut 24">
              <a:extLst>
                <a:ext uri="{FF2B5EF4-FFF2-40B4-BE49-F238E27FC236}">
                  <a16:creationId xmlns:a16="http://schemas.microsoft.com/office/drawing/2014/main" id="{1EBC3D19-DCCE-A980-BDB1-C83DEAD61265}"/>
                </a:ext>
              </a:extLst>
            </p:cNvPr>
            <p:cNvSpPr/>
            <p:nvPr/>
          </p:nvSpPr>
          <p:spPr>
            <a:xfrm>
              <a:off x="4270800" y="18948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Šesterokut 25">
              <a:extLst>
                <a:ext uri="{FF2B5EF4-FFF2-40B4-BE49-F238E27FC236}">
                  <a16:creationId xmlns:a16="http://schemas.microsoft.com/office/drawing/2014/main" id="{4482DB6B-3D58-0934-E516-500203B68D10}"/>
                </a:ext>
              </a:extLst>
            </p:cNvPr>
            <p:cNvSpPr/>
            <p:nvPr/>
          </p:nvSpPr>
          <p:spPr>
            <a:xfrm>
              <a:off x="4256400" y="25932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Šesterokut 26">
              <a:extLst>
                <a:ext uri="{FF2B5EF4-FFF2-40B4-BE49-F238E27FC236}">
                  <a16:creationId xmlns:a16="http://schemas.microsoft.com/office/drawing/2014/main" id="{125281B4-5649-E3DA-3871-EA74961C890E}"/>
                </a:ext>
              </a:extLst>
            </p:cNvPr>
            <p:cNvSpPr/>
            <p:nvPr/>
          </p:nvSpPr>
          <p:spPr>
            <a:xfrm>
              <a:off x="4868400" y="43068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Šesterokut 27">
              <a:extLst>
                <a:ext uri="{FF2B5EF4-FFF2-40B4-BE49-F238E27FC236}">
                  <a16:creationId xmlns:a16="http://schemas.microsoft.com/office/drawing/2014/main" id="{C5169DB9-F7B8-DE5F-97F8-8494E559040A}"/>
                </a:ext>
              </a:extLst>
            </p:cNvPr>
            <p:cNvSpPr/>
            <p:nvPr/>
          </p:nvSpPr>
          <p:spPr>
            <a:xfrm>
              <a:off x="6106800" y="42996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Šesterokut 29">
              <a:extLst>
                <a:ext uri="{FF2B5EF4-FFF2-40B4-BE49-F238E27FC236}">
                  <a16:creationId xmlns:a16="http://schemas.microsoft.com/office/drawing/2014/main" id="{F6A9A121-AAC0-D86B-D7C1-EFD1F6A75256}"/>
                </a:ext>
              </a:extLst>
            </p:cNvPr>
            <p:cNvSpPr/>
            <p:nvPr/>
          </p:nvSpPr>
          <p:spPr>
            <a:xfrm>
              <a:off x="7366800" y="43140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Šesterokut 30">
              <a:extLst>
                <a:ext uri="{FF2B5EF4-FFF2-40B4-BE49-F238E27FC236}">
                  <a16:creationId xmlns:a16="http://schemas.microsoft.com/office/drawing/2014/main" id="{6B587814-CC8B-43A9-72C1-1721FB776FFD}"/>
                </a:ext>
              </a:extLst>
            </p:cNvPr>
            <p:cNvSpPr/>
            <p:nvPr/>
          </p:nvSpPr>
          <p:spPr>
            <a:xfrm>
              <a:off x="2607600" y="21396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8" name="Šesterokut 287">
              <a:extLst>
                <a:ext uri="{FF2B5EF4-FFF2-40B4-BE49-F238E27FC236}">
                  <a16:creationId xmlns:a16="http://schemas.microsoft.com/office/drawing/2014/main" id="{EC7E7529-EF89-9B3A-59F1-AB13E568E4B0}"/>
                </a:ext>
              </a:extLst>
            </p:cNvPr>
            <p:cNvSpPr/>
            <p:nvPr/>
          </p:nvSpPr>
          <p:spPr>
            <a:xfrm>
              <a:off x="3219600" y="1830000"/>
              <a:ext cx="741600" cy="633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" name="TekstniOkvir 2">
            <a:extLst>
              <a:ext uri="{FF2B5EF4-FFF2-40B4-BE49-F238E27FC236}">
                <a16:creationId xmlns:a16="http://schemas.microsoft.com/office/drawing/2014/main" id="{FF93E3ED-8E5D-E954-A6B0-38305C22934A}"/>
              </a:ext>
            </a:extLst>
          </p:cNvPr>
          <p:cNvSpPr txBox="1"/>
          <p:nvPr/>
        </p:nvSpPr>
        <p:spPr>
          <a:xfrm>
            <a:off x="203385" y="4751322"/>
            <a:ext cx="324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CUC, 18. – 19.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travnja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2024., Rovinj 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5F64591F-C225-ABB6-2B9B-2609C2B040A2}"/>
              </a:ext>
            </a:extLst>
          </p:cNvPr>
          <p:cNvSpPr txBox="1"/>
          <p:nvPr/>
        </p:nvSpPr>
        <p:spPr>
          <a:xfrm>
            <a:off x="-32708" y="684106"/>
            <a:ext cx="4861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Onečišćenje zraka uzrokovano lebdećim česticama:  PM 2.5 i PM 10  </a:t>
            </a:r>
          </a:p>
        </p:txBody>
      </p:sp>
      <p:pic>
        <p:nvPicPr>
          <p:cNvPr id="3078" name="Picture 6" descr="How polluted is the air in urban areas? - Produit Actualité Eurostat -  Eurostat">
            <a:extLst>
              <a:ext uri="{FF2B5EF4-FFF2-40B4-BE49-F238E27FC236}">
                <a16:creationId xmlns:a16="http://schemas.microsoft.com/office/drawing/2014/main" id="{56116059-E115-9006-27F2-27A7371E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335" y="562186"/>
            <a:ext cx="4120385" cy="40369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0DE7F76-4D66-0EC7-B2DA-50E96F145E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" y="1591733"/>
            <a:ext cx="4747068" cy="3007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088;p86" descr="Timeline background shape">
            <a:extLst>
              <a:ext uri="{FF2B5EF4-FFF2-40B4-BE49-F238E27FC236}">
                <a16:creationId xmlns:a16="http://schemas.microsoft.com/office/drawing/2014/main" id="{6D4FA3D4-DD5C-DFF1-E125-A87F24B2D713}"/>
              </a:ext>
            </a:extLst>
          </p:cNvPr>
          <p:cNvSpPr/>
          <p:nvPr/>
        </p:nvSpPr>
        <p:spPr>
          <a:xfrm>
            <a:off x="81280" y="19847"/>
            <a:ext cx="5655733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Jeli zrak u Europi čist ili onečišćen?</a:t>
            </a:r>
          </a:p>
        </p:txBody>
      </p:sp>
    </p:spTree>
    <p:extLst>
      <p:ext uri="{BB962C8B-B14F-4D97-AF65-F5344CB8AC3E}">
        <p14:creationId xmlns:p14="http://schemas.microsoft.com/office/powerpoint/2010/main" val="317163464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8;p86" descr="Timeline background shape">
            <a:extLst>
              <a:ext uri="{FF2B5EF4-FFF2-40B4-BE49-F238E27FC236}">
                <a16:creationId xmlns:a16="http://schemas.microsoft.com/office/drawing/2014/main" id="{F4611B3A-3583-AD97-8327-912A8124ECA7}"/>
              </a:ext>
            </a:extLst>
          </p:cNvPr>
          <p:cNvSpPr/>
          <p:nvPr/>
        </p:nvSpPr>
        <p:spPr>
          <a:xfrm>
            <a:off x="108373" y="35504"/>
            <a:ext cx="8371840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Koje onečišćujuće tvari u zraku  mjeri postaja DHMZ u Karlovcu?</a:t>
            </a: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7" name="Google Shape;4219;p90">
            <a:extLst>
              <a:ext uri="{FF2B5EF4-FFF2-40B4-BE49-F238E27FC236}">
                <a16:creationId xmlns:a16="http://schemas.microsoft.com/office/drawing/2014/main" id="{C30F2974-0A43-FFA9-CCFE-AE4739BC7EC9}"/>
              </a:ext>
            </a:extLst>
          </p:cNvPr>
          <p:cNvGrpSpPr/>
          <p:nvPr/>
        </p:nvGrpSpPr>
        <p:grpSpPr>
          <a:xfrm>
            <a:off x="108373" y="645273"/>
            <a:ext cx="8974667" cy="3980913"/>
            <a:chOff x="25380" y="1335475"/>
            <a:chExt cx="5631480" cy="30341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Google Shape;4220;p90">
              <a:extLst>
                <a:ext uri="{FF2B5EF4-FFF2-40B4-BE49-F238E27FC236}">
                  <a16:creationId xmlns:a16="http://schemas.microsoft.com/office/drawing/2014/main" id="{961FB403-87DC-338C-7717-9DA54897C837}"/>
                </a:ext>
              </a:extLst>
            </p:cNvPr>
            <p:cNvSpPr/>
            <p:nvPr/>
          </p:nvSpPr>
          <p:spPr>
            <a:xfrm>
              <a:off x="3605459" y="1335475"/>
              <a:ext cx="2051401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Mjerenja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povremeno bez kontinuiteta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221;p90">
              <a:extLst>
                <a:ext uri="{FF2B5EF4-FFF2-40B4-BE49-F238E27FC236}">
                  <a16:creationId xmlns:a16="http://schemas.microsoft.com/office/drawing/2014/main" id="{17A646DE-5111-B290-27FD-688DD3F4F623}"/>
                </a:ext>
              </a:extLst>
            </p:cNvPr>
            <p:cNvSpPr/>
            <p:nvPr/>
          </p:nvSpPr>
          <p:spPr>
            <a:xfrm>
              <a:off x="1704199" y="1335475"/>
              <a:ext cx="2112336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rgbClr val="3A586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4222;p90">
              <a:extLst>
                <a:ext uri="{FF2B5EF4-FFF2-40B4-BE49-F238E27FC236}">
                  <a16:creationId xmlns:a16="http://schemas.microsoft.com/office/drawing/2014/main" id="{2C8F2D19-1F06-19BD-6276-0E0B32DD77AB}"/>
                </a:ext>
              </a:extLst>
            </p:cNvPr>
            <p:cNvSpPr/>
            <p:nvPr/>
          </p:nvSpPr>
          <p:spPr>
            <a:xfrm>
              <a:off x="25380" y="1335475"/>
              <a:ext cx="190126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A6C0D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DHMZ Karlovac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mjerenja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onečišćivača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zraka:</a:t>
              </a:r>
            </a:p>
            <a:p>
              <a:pPr marL="342900" lvl="0" indent="-34290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dušikovi oksidi</a:t>
              </a:r>
            </a:p>
            <a:p>
              <a:pPr marL="342900" lvl="0" indent="-34290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ozon</a:t>
              </a:r>
              <a:endParaRPr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1C02A63D-1D76-1502-AA01-40C0E9E2B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5116" y="1037590"/>
            <a:ext cx="2093551" cy="3068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6BFEA749-7F73-B0D9-34B5-D802A26A2D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395" y="2571750"/>
            <a:ext cx="2180052" cy="18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131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1F049102-7EB6-7349-0395-90A500A951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591" y="801636"/>
            <a:ext cx="8061529" cy="377073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EAFBF5D-9FF7-7677-D73D-59D62E931F31}"/>
              </a:ext>
            </a:extLst>
          </p:cNvPr>
          <p:cNvSpPr txBox="1"/>
          <p:nvPr/>
        </p:nvSpPr>
        <p:spPr>
          <a:xfrm>
            <a:off x="2722880" y="4716893"/>
            <a:ext cx="4593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https://worldview.earthdata.nasa.gov/</a:t>
            </a:r>
          </a:p>
        </p:txBody>
      </p:sp>
      <p:sp>
        <p:nvSpPr>
          <p:cNvPr id="2" name="Google Shape;1088;p86" descr="Timeline background shape">
            <a:extLst>
              <a:ext uri="{FF2B5EF4-FFF2-40B4-BE49-F238E27FC236}">
                <a16:creationId xmlns:a16="http://schemas.microsoft.com/office/drawing/2014/main" id="{6E3F2AB9-8300-7791-AC99-2BAFE6216E7D}"/>
              </a:ext>
            </a:extLst>
          </p:cNvPr>
          <p:cNvSpPr/>
          <p:nvPr/>
        </p:nvSpPr>
        <p:spPr>
          <a:xfrm>
            <a:off x="108373" y="35504"/>
            <a:ext cx="8371840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Bilježe li NASA sateliti onečišćujuće tvari u zraku u Karlovcu?</a:t>
            </a:r>
          </a:p>
        </p:txBody>
      </p:sp>
    </p:spTree>
    <p:extLst>
      <p:ext uri="{BB962C8B-B14F-4D97-AF65-F5344CB8AC3E}">
        <p14:creationId xmlns:p14="http://schemas.microsoft.com/office/powerpoint/2010/main" val="261908779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770592D6-8867-BB46-58DE-FB8234116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66" y="1482381"/>
            <a:ext cx="4352993" cy="3264745"/>
          </a:xfrm>
          <a:prstGeom prst="rect">
            <a:avLst/>
          </a:prstGeom>
          <a:ln>
            <a:solidFill>
              <a:schemeClr val="accent3">
                <a:lumMod val="25000"/>
              </a:schemeClr>
            </a:solidFill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D7075AC-62AF-AAC3-E51B-1EDB3F7CB9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744" y="1482381"/>
            <a:ext cx="4405970" cy="3264745"/>
          </a:xfrm>
          <a:prstGeom prst="rect">
            <a:avLst/>
          </a:prstGeom>
          <a:ln>
            <a:solidFill>
              <a:schemeClr val="accent3">
                <a:lumMod val="25000"/>
              </a:schemeClr>
            </a:solidFill>
          </a:ln>
        </p:spPr>
      </p:pic>
      <p:grpSp>
        <p:nvGrpSpPr>
          <p:cNvPr id="2" name="Google Shape;3536;p88">
            <a:extLst>
              <a:ext uri="{FF2B5EF4-FFF2-40B4-BE49-F238E27FC236}">
                <a16:creationId xmlns:a16="http://schemas.microsoft.com/office/drawing/2014/main" id="{2931A71E-F18B-1A86-542F-323A41F5E559}"/>
              </a:ext>
            </a:extLst>
          </p:cNvPr>
          <p:cNvGrpSpPr/>
          <p:nvPr/>
        </p:nvGrpSpPr>
        <p:grpSpPr>
          <a:xfrm>
            <a:off x="192520" y="291253"/>
            <a:ext cx="8824448" cy="1128147"/>
            <a:chOff x="-58382" y="2506075"/>
            <a:chExt cx="6729897" cy="673075"/>
          </a:xfrm>
          <a:solidFill>
            <a:srgbClr val="002060"/>
          </a:solidFill>
        </p:grpSpPr>
        <p:sp>
          <p:nvSpPr>
            <p:cNvPr id="4" name="Google Shape;3537;p88">
              <a:extLst>
                <a:ext uri="{FF2B5EF4-FFF2-40B4-BE49-F238E27FC236}">
                  <a16:creationId xmlns:a16="http://schemas.microsoft.com/office/drawing/2014/main" id="{C5F2DEA9-D360-FB77-F41C-1A57D9E9FDA2}"/>
                </a:ext>
              </a:extLst>
            </p:cNvPr>
            <p:cNvSpPr/>
            <p:nvPr/>
          </p:nvSpPr>
          <p:spPr>
            <a:xfrm>
              <a:off x="-58382" y="2506075"/>
              <a:ext cx="1760559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</a:t>
              </a:r>
              <a:r>
                <a:rPr lang="hr-HR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GLOBE</a:t>
              </a:r>
              <a:r>
                <a:rPr lang="hr-HR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hr-HR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skupina</a:t>
              </a:r>
              <a:endParaRPr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Google Shape;3539;p88">
              <a:extLst>
                <a:ext uri="{FF2B5EF4-FFF2-40B4-BE49-F238E27FC236}">
                  <a16:creationId xmlns:a16="http://schemas.microsoft.com/office/drawing/2014/main" id="{A39B7288-9113-2426-5F0A-7A0370320171}"/>
                </a:ext>
              </a:extLst>
            </p:cNvPr>
            <p:cNvSpPr/>
            <p:nvPr/>
          </p:nvSpPr>
          <p:spPr>
            <a:xfrm>
              <a:off x="1613214" y="2506075"/>
              <a:ext cx="2329194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</a:t>
              </a:r>
              <a:r>
                <a:rPr lang="hr-HR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pretraživanje baze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podataka</a:t>
              </a:r>
              <a:endParaRPr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Google Shape;3541;p88">
              <a:extLst>
                <a:ext uri="{FF2B5EF4-FFF2-40B4-BE49-F238E27FC236}">
                  <a16:creationId xmlns:a16="http://schemas.microsoft.com/office/drawing/2014/main" id="{B06674D7-B1F8-B6AF-2908-2EDDF2122477}"/>
                </a:ext>
              </a:extLst>
            </p:cNvPr>
            <p:cNvSpPr/>
            <p:nvPr/>
          </p:nvSpPr>
          <p:spPr>
            <a:xfrm>
              <a:off x="3833900" y="2506075"/>
              <a:ext cx="2837615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dirty="0"/>
                <a:t>             </a:t>
              </a:r>
              <a:r>
                <a:rPr lang="hr-HR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bilježenje</a:t>
              </a:r>
              <a:r>
                <a:rPr lang="hr-HR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vrijednosti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hr-HR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onečišćujućih</a:t>
              </a:r>
              <a:r>
                <a:rPr lang="hr-HR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hr-HR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tvari u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zraku</a:t>
              </a:r>
              <a:endParaRPr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910F338-3971-F201-828C-D0DFE600D8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679" y="2095379"/>
            <a:ext cx="2676507" cy="188201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71E886B-B93D-1E22-0A8E-D419A7A272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650" y="2082769"/>
            <a:ext cx="2626203" cy="188201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</p:pic>
      <p:grpSp>
        <p:nvGrpSpPr>
          <p:cNvPr id="22" name="Google Shape;3742;p88">
            <a:extLst>
              <a:ext uri="{FF2B5EF4-FFF2-40B4-BE49-F238E27FC236}">
                <a16:creationId xmlns:a16="http://schemas.microsoft.com/office/drawing/2014/main" id="{6FC16605-5225-B530-1B24-C249F63DFA52}"/>
              </a:ext>
            </a:extLst>
          </p:cNvPr>
          <p:cNvGrpSpPr/>
          <p:nvPr/>
        </p:nvGrpSpPr>
        <p:grpSpPr>
          <a:xfrm>
            <a:off x="1578769" y="674534"/>
            <a:ext cx="5965031" cy="1268566"/>
            <a:chOff x="2373234" y="2761962"/>
            <a:chExt cx="708828" cy="369928"/>
          </a:xfrm>
        </p:grpSpPr>
        <p:sp>
          <p:nvSpPr>
            <p:cNvPr id="23" name="Google Shape;3743;p88">
              <a:extLst>
                <a:ext uri="{FF2B5EF4-FFF2-40B4-BE49-F238E27FC236}">
                  <a16:creationId xmlns:a16="http://schemas.microsoft.com/office/drawing/2014/main" id="{319E89B2-DE1F-5376-B291-2925CF92C746}"/>
                </a:ext>
              </a:extLst>
            </p:cNvPr>
            <p:cNvSpPr/>
            <p:nvPr/>
          </p:nvSpPr>
          <p:spPr>
            <a:xfrm>
              <a:off x="2418065" y="2799334"/>
              <a:ext cx="619167" cy="193359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  </a:t>
              </a:r>
              <a:r>
                <a:rPr lang="hr-HR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Automatska postaja (</a:t>
              </a:r>
              <a:r>
                <a:rPr lang="hr-HR" sz="240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Aerys</a:t>
              </a:r>
              <a:r>
                <a:rPr lang="hr-HR" sz="24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S)</a:t>
              </a:r>
              <a:endParaRPr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Google Shape;3744;p88">
              <a:extLst>
                <a:ext uri="{FF2B5EF4-FFF2-40B4-BE49-F238E27FC236}">
                  <a16:creationId xmlns:a16="http://schemas.microsoft.com/office/drawing/2014/main" id="{1EA9F70C-2C5A-237F-4D70-1550119B7ED1}"/>
                </a:ext>
              </a:extLst>
            </p:cNvPr>
            <p:cNvSpPr/>
            <p:nvPr/>
          </p:nvSpPr>
          <p:spPr>
            <a:xfrm>
              <a:off x="2373234" y="2761962"/>
              <a:ext cx="248482" cy="268106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45;p88">
              <a:extLst>
                <a:ext uri="{FF2B5EF4-FFF2-40B4-BE49-F238E27FC236}">
                  <a16:creationId xmlns:a16="http://schemas.microsoft.com/office/drawing/2014/main" id="{1DD59F16-A8AE-359D-6599-BEE90168B24A}"/>
                </a:ext>
              </a:extLst>
            </p:cNvPr>
            <p:cNvSpPr/>
            <p:nvPr/>
          </p:nvSpPr>
          <p:spPr>
            <a:xfrm>
              <a:off x="2726356" y="3024889"/>
              <a:ext cx="2582" cy="99328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46;p88">
              <a:extLst>
                <a:ext uri="{FF2B5EF4-FFF2-40B4-BE49-F238E27FC236}">
                  <a16:creationId xmlns:a16="http://schemas.microsoft.com/office/drawing/2014/main" id="{C0ABA3C0-8800-99CD-A72A-C89A7214FAD0}"/>
                </a:ext>
              </a:extLst>
            </p:cNvPr>
            <p:cNvSpPr/>
            <p:nvPr/>
          </p:nvSpPr>
          <p:spPr>
            <a:xfrm>
              <a:off x="2785174" y="3024884"/>
              <a:ext cx="287220" cy="9933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47;p88">
              <a:extLst>
                <a:ext uri="{FF2B5EF4-FFF2-40B4-BE49-F238E27FC236}">
                  <a16:creationId xmlns:a16="http://schemas.microsoft.com/office/drawing/2014/main" id="{5A794EF8-7604-81E4-E96F-76C630134972}"/>
                </a:ext>
              </a:extLst>
            </p:cNvPr>
            <p:cNvSpPr/>
            <p:nvPr/>
          </p:nvSpPr>
          <p:spPr>
            <a:xfrm>
              <a:off x="2382903" y="3024884"/>
              <a:ext cx="287215" cy="99333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51;p88">
              <a:extLst>
                <a:ext uri="{FF2B5EF4-FFF2-40B4-BE49-F238E27FC236}">
                  <a16:creationId xmlns:a16="http://schemas.microsoft.com/office/drawing/2014/main" id="{75B25506-43B9-A139-12F1-0C996E3DF4FD}"/>
                </a:ext>
              </a:extLst>
            </p:cNvPr>
            <p:cNvSpPr/>
            <p:nvPr/>
          </p:nvSpPr>
          <p:spPr>
            <a:xfrm>
              <a:off x="2718685" y="3113966"/>
              <a:ext cx="17919" cy="17924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52;p88">
              <a:extLst>
                <a:ext uri="{FF2B5EF4-FFF2-40B4-BE49-F238E27FC236}">
                  <a16:creationId xmlns:a16="http://schemas.microsoft.com/office/drawing/2014/main" id="{ED7B64CE-9FE4-2ECE-5352-58F5107C84F5}"/>
                </a:ext>
              </a:extLst>
            </p:cNvPr>
            <p:cNvSpPr/>
            <p:nvPr/>
          </p:nvSpPr>
          <p:spPr>
            <a:xfrm>
              <a:off x="3062128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53;p88">
              <a:extLst>
                <a:ext uri="{FF2B5EF4-FFF2-40B4-BE49-F238E27FC236}">
                  <a16:creationId xmlns:a16="http://schemas.microsoft.com/office/drawing/2014/main" id="{488EF7FF-D298-5102-A94C-40673177D3C9}"/>
                </a:ext>
              </a:extLst>
            </p:cNvPr>
            <p:cNvSpPr/>
            <p:nvPr/>
          </p:nvSpPr>
          <p:spPr>
            <a:xfrm>
              <a:off x="2375226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54;p88">
              <a:extLst>
                <a:ext uri="{FF2B5EF4-FFF2-40B4-BE49-F238E27FC236}">
                  <a16:creationId xmlns:a16="http://schemas.microsoft.com/office/drawing/2014/main" id="{4D54E43E-9094-606A-8EAE-2E7A08EC8C7E}"/>
                </a:ext>
              </a:extLst>
            </p:cNvPr>
            <p:cNvSpPr/>
            <p:nvPr/>
          </p:nvSpPr>
          <p:spPr>
            <a:xfrm>
              <a:off x="2718685" y="3017224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55;p88">
              <a:extLst>
                <a:ext uri="{FF2B5EF4-FFF2-40B4-BE49-F238E27FC236}">
                  <a16:creationId xmlns:a16="http://schemas.microsoft.com/office/drawing/2014/main" id="{24E9834E-D3FA-41A5-81B5-90B4752976C3}"/>
                </a:ext>
              </a:extLst>
            </p:cNvPr>
            <p:cNvSpPr/>
            <p:nvPr/>
          </p:nvSpPr>
          <p:spPr>
            <a:xfrm>
              <a:off x="2777509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56;p88">
              <a:extLst>
                <a:ext uri="{FF2B5EF4-FFF2-40B4-BE49-F238E27FC236}">
                  <a16:creationId xmlns:a16="http://schemas.microsoft.com/office/drawing/2014/main" id="{C7C9FFEC-79AD-180E-A534-1A1D3D121385}"/>
                </a:ext>
              </a:extLst>
            </p:cNvPr>
            <p:cNvSpPr/>
            <p:nvPr/>
          </p:nvSpPr>
          <p:spPr>
            <a:xfrm>
              <a:off x="2659856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75;p88">
              <a:extLst>
                <a:ext uri="{FF2B5EF4-FFF2-40B4-BE49-F238E27FC236}">
                  <a16:creationId xmlns:a16="http://schemas.microsoft.com/office/drawing/2014/main" id="{3A2783F9-E04E-B072-D728-0D2DFAB83551}"/>
                </a:ext>
              </a:extLst>
            </p:cNvPr>
            <p:cNvSpPr/>
            <p:nvPr/>
          </p:nvSpPr>
          <p:spPr>
            <a:xfrm>
              <a:off x="2833559" y="2761962"/>
              <a:ext cx="248503" cy="268106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kstniOkvir 5">
            <a:extLst>
              <a:ext uri="{FF2B5EF4-FFF2-40B4-BE49-F238E27FC236}">
                <a16:creationId xmlns:a16="http://schemas.microsoft.com/office/drawing/2014/main" id="{4D45629D-C31E-361F-F35D-B3FDBCAFAF81}"/>
              </a:ext>
            </a:extLst>
          </p:cNvPr>
          <p:cNvSpPr txBox="1"/>
          <p:nvPr/>
        </p:nvSpPr>
        <p:spPr>
          <a:xfrm>
            <a:off x="3215046" y="4071178"/>
            <a:ext cx="343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trenutna temperatura zraka, tlak zraka, </a:t>
            </a:r>
          </a:p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vlažnost zraka</a:t>
            </a:r>
          </a:p>
        </p:txBody>
      </p:sp>
      <p:pic>
        <p:nvPicPr>
          <p:cNvPr id="8" name="Slika 7" descr="Slika na kojoj se prikazuje vanjski, nebo, drvo, ulica&#10;&#10;Opis je automatski generiran">
            <a:extLst>
              <a:ext uri="{FF2B5EF4-FFF2-40B4-BE49-F238E27FC236}">
                <a16:creationId xmlns:a16="http://schemas.microsoft.com/office/drawing/2014/main" id="{8B2E3FEF-F23A-1BE4-8245-EDDBEAF8CF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471" y="2082769"/>
            <a:ext cx="1853828" cy="1988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88;p86" descr="Timeline background shape">
            <a:extLst>
              <a:ext uri="{FF2B5EF4-FFF2-40B4-BE49-F238E27FC236}">
                <a16:creationId xmlns:a16="http://schemas.microsoft.com/office/drawing/2014/main" id="{11C99917-FC29-4498-D026-B79C8CE09CCC}"/>
              </a:ext>
            </a:extLst>
          </p:cNvPr>
          <p:cNvSpPr/>
          <p:nvPr/>
        </p:nvSpPr>
        <p:spPr>
          <a:xfrm>
            <a:off x="65485" y="44917"/>
            <a:ext cx="8969853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rujan 2023.,OŠ Dubovac dobiva automatsku meteorološku postaju </a:t>
            </a:r>
          </a:p>
        </p:txBody>
      </p:sp>
    </p:spTree>
    <p:extLst>
      <p:ext uri="{BB962C8B-B14F-4D97-AF65-F5344CB8AC3E}">
        <p14:creationId xmlns:p14="http://schemas.microsoft.com/office/powerpoint/2010/main" val="42952331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F0FFAB3-BA83-4BC8-FB5D-EC7FE52A2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1586" y="1010145"/>
            <a:ext cx="1430683" cy="112629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098" name="Picture 2" descr="PM2.5 dust sensor GP2Y1010AU0F">
            <a:extLst>
              <a:ext uri="{FF2B5EF4-FFF2-40B4-BE49-F238E27FC236}">
                <a16:creationId xmlns:a16="http://schemas.microsoft.com/office/drawing/2014/main" id="{37611D64-20C3-D7EB-4E19-483558D7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86" y="3251920"/>
            <a:ext cx="1430683" cy="83671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Buy MQ-131 Ozone Gas Detector Sensor Module online at techtonics.in">
            <a:extLst>
              <a:ext uri="{FF2B5EF4-FFF2-40B4-BE49-F238E27FC236}">
                <a16:creationId xmlns:a16="http://schemas.microsoft.com/office/drawing/2014/main" id="{A98AB370-BA18-9B55-86FD-88189B9A36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321619C-D3E6-0F7A-0E09-B41B42D4A0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764" y="1010145"/>
            <a:ext cx="1176872" cy="110736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102" name="Picture 6" descr="Senzor CO MQ7">
            <a:extLst>
              <a:ext uri="{FF2B5EF4-FFF2-40B4-BE49-F238E27FC236}">
                <a16:creationId xmlns:a16="http://schemas.microsoft.com/office/drawing/2014/main" id="{15D84E9E-20B9-D949-5C61-E8F4E8819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009" y="3241552"/>
            <a:ext cx="1255066" cy="83671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F75E24B-8897-36DB-7FD4-943D27872D19}"/>
              </a:ext>
            </a:extLst>
          </p:cNvPr>
          <p:cNvSpPr txBox="1"/>
          <p:nvPr/>
        </p:nvSpPr>
        <p:spPr>
          <a:xfrm>
            <a:off x="4892901" y="2155244"/>
            <a:ext cx="955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Arduino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1255E4F-BE4B-5A14-1B9B-F82C5B63466D}"/>
              </a:ext>
            </a:extLst>
          </p:cNvPr>
          <p:cNvSpPr txBox="1"/>
          <p:nvPr/>
        </p:nvSpPr>
        <p:spPr>
          <a:xfrm>
            <a:off x="6284212" y="4110124"/>
            <a:ext cx="158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senzor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F7D7FA5-7609-D42F-7502-4DDE6A0D87A9}"/>
              </a:ext>
            </a:extLst>
          </p:cNvPr>
          <p:cNvSpPr txBox="1"/>
          <p:nvPr/>
        </p:nvSpPr>
        <p:spPr>
          <a:xfrm>
            <a:off x="6152515" y="2141994"/>
            <a:ext cx="158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ozone senzor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EBA2E80-1DF3-3B54-3181-9EC056D17F81}"/>
              </a:ext>
            </a:extLst>
          </p:cNvPr>
          <p:cNvSpPr txBox="1"/>
          <p:nvPr/>
        </p:nvSpPr>
        <p:spPr>
          <a:xfrm>
            <a:off x="4697161" y="4110125"/>
            <a:ext cx="158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2.5 senzor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A3B7B6D-0766-1E1D-DC7D-0F9DD9F90570}"/>
              </a:ext>
            </a:extLst>
          </p:cNvPr>
          <p:cNvSpPr txBox="1"/>
          <p:nvPr/>
        </p:nvSpPr>
        <p:spPr>
          <a:xfrm>
            <a:off x="90550" y="2724150"/>
            <a:ext cx="3664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Informatička skupina učenika  u suradnji s učenicima srednje škole, polaznicima zajednice tehničke kulture.</a:t>
            </a:r>
          </a:p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Očitavanje vrijednosti od </a:t>
            </a:r>
          </a:p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13.00 – 14.00 sati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3BCA07-B948-25A9-1C0A-1B3C31752D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3882" y="1662043"/>
            <a:ext cx="1491374" cy="1997865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6FFFD08F-00D1-B68A-07F0-04D9C8AA7FA0}"/>
              </a:ext>
            </a:extLst>
          </p:cNvPr>
          <p:cNvSpPr txBox="1"/>
          <p:nvPr/>
        </p:nvSpPr>
        <p:spPr>
          <a:xfrm>
            <a:off x="7708304" y="3693645"/>
            <a:ext cx="158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računalo</a:t>
            </a:r>
          </a:p>
        </p:txBody>
      </p:sp>
      <p:sp>
        <p:nvSpPr>
          <p:cNvPr id="11" name="Google Shape;1090;p86">
            <a:extLst>
              <a:ext uri="{FF2B5EF4-FFF2-40B4-BE49-F238E27FC236}">
                <a16:creationId xmlns:a16="http://schemas.microsoft.com/office/drawing/2014/main" id="{90FB4312-63E6-E665-1F66-8DCEB10A4121}"/>
              </a:ext>
            </a:extLst>
          </p:cNvPr>
          <p:cNvSpPr/>
          <p:nvPr/>
        </p:nvSpPr>
        <p:spPr>
          <a:xfrm>
            <a:off x="64321" y="576386"/>
            <a:ext cx="3822099" cy="1932429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Možemo li napraviti uređaj koji će mjeriti onečišćujuće tvari u zraku i postaviti ga u GČ Dubovac?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oogle Shape;3489;p88">
            <a:extLst>
              <a:ext uri="{FF2B5EF4-FFF2-40B4-BE49-F238E27FC236}">
                <a16:creationId xmlns:a16="http://schemas.microsoft.com/office/drawing/2014/main" id="{54AA7749-F181-5715-FD54-42EBCEF974CC}"/>
              </a:ext>
            </a:extLst>
          </p:cNvPr>
          <p:cNvGrpSpPr/>
          <p:nvPr/>
        </p:nvGrpSpPr>
        <p:grpSpPr>
          <a:xfrm rot="10800000">
            <a:off x="4697161" y="2401579"/>
            <a:ext cx="2817211" cy="679864"/>
            <a:chOff x="1808063" y="4294338"/>
            <a:chExt cx="3370782" cy="721817"/>
          </a:xfrm>
          <a:solidFill>
            <a:srgbClr val="002060"/>
          </a:solidFill>
        </p:grpSpPr>
        <p:sp>
          <p:nvSpPr>
            <p:cNvPr id="26" name="Google Shape;3490;p88">
              <a:extLst>
                <a:ext uri="{FF2B5EF4-FFF2-40B4-BE49-F238E27FC236}">
                  <a16:creationId xmlns:a16="http://schemas.microsoft.com/office/drawing/2014/main" id="{88088A40-A1FF-AD0A-1243-1C21D7647B9B}"/>
                </a:ext>
              </a:extLst>
            </p:cNvPr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91;p88">
              <a:extLst>
                <a:ext uri="{FF2B5EF4-FFF2-40B4-BE49-F238E27FC236}">
                  <a16:creationId xmlns:a16="http://schemas.microsoft.com/office/drawing/2014/main" id="{18EC9B8C-8223-88F9-DA1A-9098CF3154E0}"/>
                </a:ext>
              </a:extLst>
            </p:cNvPr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92;p88">
              <a:extLst>
                <a:ext uri="{FF2B5EF4-FFF2-40B4-BE49-F238E27FC236}">
                  <a16:creationId xmlns:a16="http://schemas.microsoft.com/office/drawing/2014/main" id="{C44D274B-DB17-4295-16E6-5E46C207D202}"/>
                </a:ext>
              </a:extLst>
            </p:cNvPr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93;p88">
              <a:extLst>
                <a:ext uri="{FF2B5EF4-FFF2-40B4-BE49-F238E27FC236}">
                  <a16:creationId xmlns:a16="http://schemas.microsoft.com/office/drawing/2014/main" id="{7F33761C-5D40-350C-F608-A1D697F3F88C}"/>
                </a:ext>
              </a:extLst>
            </p:cNvPr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94;p88">
              <a:extLst>
                <a:ext uri="{FF2B5EF4-FFF2-40B4-BE49-F238E27FC236}">
                  <a16:creationId xmlns:a16="http://schemas.microsoft.com/office/drawing/2014/main" id="{60E8FA12-0E04-1FA0-DF21-398FE8271BF5}"/>
                </a:ext>
              </a:extLst>
            </p:cNvPr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95;p88">
              <a:extLst>
                <a:ext uri="{FF2B5EF4-FFF2-40B4-BE49-F238E27FC236}">
                  <a16:creationId xmlns:a16="http://schemas.microsoft.com/office/drawing/2014/main" id="{2D4E9B49-D99D-1233-17E3-DB76FF156010}"/>
                </a:ext>
              </a:extLst>
            </p:cNvPr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96;p88">
              <a:extLst>
                <a:ext uri="{FF2B5EF4-FFF2-40B4-BE49-F238E27FC236}">
                  <a16:creationId xmlns:a16="http://schemas.microsoft.com/office/drawing/2014/main" id="{D6E03559-3E1C-1FEF-88FA-3D6EA02CD984}"/>
                </a:ext>
              </a:extLst>
            </p:cNvPr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97;p88">
              <a:extLst>
                <a:ext uri="{FF2B5EF4-FFF2-40B4-BE49-F238E27FC236}">
                  <a16:creationId xmlns:a16="http://schemas.microsoft.com/office/drawing/2014/main" id="{47E308ED-C4B3-0132-8295-524D1AD8651D}"/>
                </a:ext>
              </a:extLst>
            </p:cNvPr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98;p88">
              <a:extLst>
                <a:ext uri="{FF2B5EF4-FFF2-40B4-BE49-F238E27FC236}">
                  <a16:creationId xmlns:a16="http://schemas.microsoft.com/office/drawing/2014/main" id="{DD7D994D-1E4C-FEE7-BB3D-D4B9FC27AD56}"/>
                </a:ext>
              </a:extLst>
            </p:cNvPr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99;p88">
              <a:extLst>
                <a:ext uri="{FF2B5EF4-FFF2-40B4-BE49-F238E27FC236}">
                  <a16:creationId xmlns:a16="http://schemas.microsoft.com/office/drawing/2014/main" id="{8AFD09D6-B719-E51C-C6D8-9A752441746B}"/>
                </a:ext>
              </a:extLst>
            </p:cNvPr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179228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82;p88">
            <a:extLst>
              <a:ext uri="{FF2B5EF4-FFF2-40B4-BE49-F238E27FC236}">
                <a16:creationId xmlns:a16="http://schemas.microsoft.com/office/drawing/2014/main" id="{1A6B5B00-2828-1144-0930-80A00E2DFE94}"/>
              </a:ext>
            </a:extLst>
          </p:cNvPr>
          <p:cNvGrpSpPr/>
          <p:nvPr/>
        </p:nvGrpSpPr>
        <p:grpSpPr>
          <a:xfrm>
            <a:off x="1264717" y="510544"/>
            <a:ext cx="5320236" cy="4073549"/>
            <a:chOff x="2183288" y="3555572"/>
            <a:chExt cx="1131903" cy="882944"/>
          </a:xfrm>
        </p:grpSpPr>
        <p:sp>
          <p:nvSpPr>
            <p:cNvPr id="3" name="Google Shape;3383;p88">
              <a:extLst>
                <a:ext uri="{FF2B5EF4-FFF2-40B4-BE49-F238E27FC236}">
                  <a16:creationId xmlns:a16="http://schemas.microsoft.com/office/drawing/2014/main" id="{B74C5EC1-FDB9-AB23-A21E-9C5EE5522111}"/>
                </a:ext>
              </a:extLst>
            </p:cNvPr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3384;p88">
              <a:extLst>
                <a:ext uri="{FF2B5EF4-FFF2-40B4-BE49-F238E27FC236}">
                  <a16:creationId xmlns:a16="http://schemas.microsoft.com/office/drawing/2014/main" id="{BC80EB34-C975-89DE-5110-EF2289533548}"/>
                </a:ext>
              </a:extLst>
            </p:cNvPr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18" name="Google Shape;3385;p88">
                <a:extLst>
                  <a:ext uri="{FF2B5EF4-FFF2-40B4-BE49-F238E27FC236}">
                    <a16:creationId xmlns:a16="http://schemas.microsoft.com/office/drawing/2014/main" id="{1A4A54C9-A387-0E2F-EDA6-9294B4162DD6}"/>
                  </a:ext>
                </a:extLst>
              </p:cNvPr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86;p88">
                <a:extLst>
                  <a:ext uri="{FF2B5EF4-FFF2-40B4-BE49-F238E27FC236}">
                    <a16:creationId xmlns:a16="http://schemas.microsoft.com/office/drawing/2014/main" id="{213D9B04-721C-0992-CD72-1709591393AB}"/>
                  </a:ext>
                </a:extLst>
              </p:cNvPr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87;p88">
                <a:extLst>
                  <a:ext uri="{FF2B5EF4-FFF2-40B4-BE49-F238E27FC236}">
                    <a16:creationId xmlns:a16="http://schemas.microsoft.com/office/drawing/2014/main" id="{9EBC77B0-687A-E347-ACC4-84920F939575}"/>
                  </a:ext>
                </a:extLst>
              </p:cNvPr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388;p88">
                <a:extLst>
                  <a:ext uri="{FF2B5EF4-FFF2-40B4-BE49-F238E27FC236}">
                    <a16:creationId xmlns:a16="http://schemas.microsoft.com/office/drawing/2014/main" id="{88527711-FF9D-40B0-FF53-736750EEC0AE}"/>
                  </a:ext>
                </a:extLst>
              </p:cNvPr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389;p88">
                <a:extLst>
                  <a:ext uri="{FF2B5EF4-FFF2-40B4-BE49-F238E27FC236}">
                    <a16:creationId xmlns:a16="http://schemas.microsoft.com/office/drawing/2014/main" id="{C5361C33-DA96-53CB-18C6-B9AB297F55A3}"/>
                  </a:ext>
                </a:extLst>
              </p:cNvPr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390;p88">
                <a:extLst>
                  <a:ext uri="{FF2B5EF4-FFF2-40B4-BE49-F238E27FC236}">
                    <a16:creationId xmlns:a16="http://schemas.microsoft.com/office/drawing/2014/main" id="{5572FB38-4B93-FF76-CF2C-00711F84D523}"/>
                  </a:ext>
                </a:extLst>
              </p:cNvPr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Google Shape;3391;p88">
              <a:extLst>
                <a:ext uri="{FF2B5EF4-FFF2-40B4-BE49-F238E27FC236}">
                  <a16:creationId xmlns:a16="http://schemas.microsoft.com/office/drawing/2014/main" id="{87F6D988-C0CD-88AC-71C0-1318357F58D1}"/>
                </a:ext>
              </a:extLst>
            </p:cNvPr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" name="Google Shape;3392;p88">
              <a:extLst>
                <a:ext uri="{FF2B5EF4-FFF2-40B4-BE49-F238E27FC236}">
                  <a16:creationId xmlns:a16="http://schemas.microsoft.com/office/drawing/2014/main" id="{B356F577-D3A1-5A0F-F549-DF3A911C723E}"/>
                </a:ext>
              </a:extLst>
            </p:cNvPr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7" name="Google Shape;3393;p88">
              <a:extLst>
                <a:ext uri="{FF2B5EF4-FFF2-40B4-BE49-F238E27FC236}">
                  <a16:creationId xmlns:a16="http://schemas.microsoft.com/office/drawing/2014/main" id="{C1702ACC-455B-510C-69E0-771EF8A6A500}"/>
                </a:ext>
              </a:extLst>
            </p:cNvPr>
            <p:cNvGrpSpPr/>
            <p:nvPr/>
          </p:nvGrpSpPr>
          <p:grpSpPr>
            <a:xfrm>
              <a:off x="3054839" y="3703664"/>
              <a:ext cx="260352" cy="189459"/>
              <a:chOff x="3054839" y="3703664"/>
              <a:chExt cx="260352" cy="189459"/>
            </a:xfrm>
          </p:grpSpPr>
          <p:cxnSp>
            <p:nvCxnSpPr>
              <p:cNvPr id="16" name="Google Shape;3394;p88">
                <a:extLst>
                  <a:ext uri="{FF2B5EF4-FFF2-40B4-BE49-F238E27FC236}">
                    <a16:creationId xmlns:a16="http://schemas.microsoft.com/office/drawing/2014/main" id="{E03059A7-108A-C665-66C8-0FA1E4206BF9}"/>
                  </a:ext>
                </a:extLst>
              </p:cNvPr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17" name="Google Shape;3395;p88">
                <a:extLst>
                  <a:ext uri="{FF2B5EF4-FFF2-40B4-BE49-F238E27FC236}">
                    <a16:creationId xmlns:a16="http://schemas.microsoft.com/office/drawing/2014/main" id="{CEE25AC8-C663-4375-BA5E-699DCF4A179B}"/>
                  </a:ext>
                </a:extLst>
              </p:cNvPr>
              <p:cNvSpPr/>
              <p:nvPr/>
            </p:nvSpPr>
            <p:spPr>
              <a:xfrm>
                <a:off x="3054839" y="3703664"/>
                <a:ext cx="260352" cy="189459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002060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1600" dirty="0"/>
                  <a:t>   </a:t>
                </a:r>
                <a:r>
                  <a:rPr lang="hr-HR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izrada</a:t>
                </a:r>
                <a:endParaRPr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oogle Shape;3396;p88">
              <a:extLst>
                <a:ext uri="{FF2B5EF4-FFF2-40B4-BE49-F238E27FC236}">
                  <a16:creationId xmlns:a16="http://schemas.microsoft.com/office/drawing/2014/main" id="{8D3EFFF2-0734-6932-023F-505006B70113}"/>
                </a:ext>
              </a:extLst>
            </p:cNvPr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14" name="Google Shape;3397;p88">
                <a:extLst>
                  <a:ext uri="{FF2B5EF4-FFF2-40B4-BE49-F238E27FC236}">
                    <a16:creationId xmlns:a16="http://schemas.microsoft.com/office/drawing/2014/main" id="{44DEE067-9EC1-ED2E-DDA9-9EF6ED3C374E}"/>
                  </a:ext>
                </a:extLst>
              </p:cNvPr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15" name="Google Shape;3398;p88">
                <a:extLst>
                  <a:ext uri="{FF2B5EF4-FFF2-40B4-BE49-F238E27FC236}">
                    <a16:creationId xmlns:a16="http://schemas.microsoft.com/office/drawing/2014/main" id="{4BB88825-DCE6-8F5F-40A0-3B5A783A2093}"/>
                  </a:ext>
                </a:extLst>
              </p:cNvPr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3399;p88">
              <a:extLst>
                <a:ext uri="{FF2B5EF4-FFF2-40B4-BE49-F238E27FC236}">
                  <a16:creationId xmlns:a16="http://schemas.microsoft.com/office/drawing/2014/main" id="{3CDD98F0-93D0-C44E-5356-0545BEEE6B9A}"/>
                </a:ext>
              </a:extLst>
            </p:cNvPr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" name="Google Shape;3400;p88">
              <a:extLst>
                <a:ext uri="{FF2B5EF4-FFF2-40B4-BE49-F238E27FC236}">
                  <a16:creationId xmlns:a16="http://schemas.microsoft.com/office/drawing/2014/main" id="{B0FA20AE-8EC6-8D15-F7D9-B48936418215}"/>
                </a:ext>
              </a:extLst>
            </p:cNvPr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2" name="Google Shape;3402;p88">
              <a:extLst>
                <a:ext uri="{FF2B5EF4-FFF2-40B4-BE49-F238E27FC236}">
                  <a16:creationId xmlns:a16="http://schemas.microsoft.com/office/drawing/2014/main" id="{A430C74F-4FB2-A1C5-10BC-EE1098C6A1B0}"/>
                </a:ext>
              </a:extLst>
            </p:cNvPr>
            <p:cNvSpPr/>
            <p:nvPr/>
          </p:nvSpPr>
          <p:spPr>
            <a:xfrm>
              <a:off x="2761271" y="4204377"/>
              <a:ext cx="384179" cy="234139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002060"/>
            </a:solidFill>
            <a:ln w="9525" cap="flat" cmpd="sng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povezivanje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sa serverom</a:t>
              </a:r>
              <a:endParaRPr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Slika 23" descr="Slika na kojoj se prikazuje alat, elektroničko inženjerstvo, električno ožičenje, kabel&#10;&#10;Opis je automatski generiran">
            <a:extLst>
              <a:ext uri="{FF2B5EF4-FFF2-40B4-BE49-F238E27FC236}">
                <a16:creationId xmlns:a16="http://schemas.microsoft.com/office/drawing/2014/main" id="{F606D258-ABD0-7595-61D3-F17C7C4C8E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82" y="124941"/>
            <a:ext cx="2668976" cy="20017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CEE4E9DA-077B-6832-4524-D8B1E760D0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95883" y="2062281"/>
            <a:ext cx="2037149" cy="27161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C5104EA9-7BA5-826E-2CA0-758F5D8D2B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59" y="1163019"/>
            <a:ext cx="2429926" cy="3241325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</p:pic>
      <p:grpSp>
        <p:nvGrpSpPr>
          <p:cNvPr id="27" name="Google Shape;904;p86">
            <a:extLst>
              <a:ext uri="{FF2B5EF4-FFF2-40B4-BE49-F238E27FC236}">
                <a16:creationId xmlns:a16="http://schemas.microsoft.com/office/drawing/2014/main" id="{87C0BB70-59F5-A4C4-D1B9-F02F3145C1E0}"/>
              </a:ext>
            </a:extLst>
          </p:cNvPr>
          <p:cNvGrpSpPr/>
          <p:nvPr/>
        </p:nvGrpSpPr>
        <p:grpSpPr>
          <a:xfrm>
            <a:off x="101600" y="683702"/>
            <a:ext cx="1441643" cy="468912"/>
            <a:chOff x="4659775" y="2072775"/>
            <a:chExt cx="74325" cy="28700"/>
          </a:xfrm>
          <a:solidFill>
            <a:srgbClr val="002060"/>
          </a:solidFill>
        </p:grpSpPr>
        <p:sp>
          <p:nvSpPr>
            <p:cNvPr id="28" name="Google Shape;905;p86">
              <a:extLst>
                <a:ext uri="{FF2B5EF4-FFF2-40B4-BE49-F238E27FC236}">
                  <a16:creationId xmlns:a16="http://schemas.microsoft.com/office/drawing/2014/main" id="{FC0B34B3-0B34-5219-76AD-7737D8A7A9B6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06;p86">
              <a:extLst>
                <a:ext uri="{FF2B5EF4-FFF2-40B4-BE49-F238E27FC236}">
                  <a16:creationId xmlns:a16="http://schemas.microsoft.com/office/drawing/2014/main" id="{00462ACA-7D1D-7097-6FB3-AD4025D6B18A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07;p86">
              <a:extLst>
                <a:ext uri="{FF2B5EF4-FFF2-40B4-BE49-F238E27FC236}">
                  <a16:creationId xmlns:a16="http://schemas.microsoft.com/office/drawing/2014/main" id="{7CA8B263-BFBC-A6EA-2674-E992AC93DEF9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" name="Google Shape;904;p86">
            <a:extLst>
              <a:ext uri="{FF2B5EF4-FFF2-40B4-BE49-F238E27FC236}">
                <a16:creationId xmlns:a16="http://schemas.microsoft.com/office/drawing/2014/main" id="{F0F353D8-46B6-7668-A066-6B3682CA8E0B}"/>
              </a:ext>
            </a:extLst>
          </p:cNvPr>
          <p:cNvGrpSpPr/>
          <p:nvPr/>
        </p:nvGrpSpPr>
        <p:grpSpPr>
          <a:xfrm rot="10800000">
            <a:off x="4568498" y="2283814"/>
            <a:ext cx="1299740" cy="527010"/>
            <a:chOff x="4660872" y="2072775"/>
            <a:chExt cx="73228" cy="28700"/>
          </a:xfrm>
          <a:solidFill>
            <a:srgbClr val="002060"/>
          </a:solidFill>
        </p:grpSpPr>
        <p:sp>
          <p:nvSpPr>
            <p:cNvPr id="32" name="Google Shape;905;p86">
              <a:extLst>
                <a:ext uri="{FF2B5EF4-FFF2-40B4-BE49-F238E27FC236}">
                  <a16:creationId xmlns:a16="http://schemas.microsoft.com/office/drawing/2014/main" id="{580F2294-FFD2-36A7-A767-6A849567ACDF}"/>
                </a:ext>
              </a:extLst>
            </p:cNvPr>
            <p:cNvSpPr/>
            <p:nvPr/>
          </p:nvSpPr>
          <p:spPr>
            <a:xfrm>
              <a:off x="4660872" y="2072775"/>
              <a:ext cx="36978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06;p86">
              <a:extLst>
                <a:ext uri="{FF2B5EF4-FFF2-40B4-BE49-F238E27FC236}">
                  <a16:creationId xmlns:a16="http://schemas.microsoft.com/office/drawing/2014/main" id="{A837983D-9304-CD4F-FB5C-68D9C3EA26C1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07;p86">
              <a:extLst>
                <a:ext uri="{FF2B5EF4-FFF2-40B4-BE49-F238E27FC236}">
                  <a16:creationId xmlns:a16="http://schemas.microsoft.com/office/drawing/2014/main" id="{9CB577E4-1F45-C17A-F6C6-2682EC7D024B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904;p86">
            <a:extLst>
              <a:ext uri="{FF2B5EF4-FFF2-40B4-BE49-F238E27FC236}">
                <a16:creationId xmlns:a16="http://schemas.microsoft.com/office/drawing/2014/main" id="{5417CEB3-F453-9DDF-1370-72B969CB8E55}"/>
              </a:ext>
            </a:extLst>
          </p:cNvPr>
          <p:cNvGrpSpPr/>
          <p:nvPr/>
        </p:nvGrpSpPr>
        <p:grpSpPr>
          <a:xfrm>
            <a:off x="5787128" y="3907839"/>
            <a:ext cx="749461" cy="527010"/>
            <a:chOff x="4691875" y="2072775"/>
            <a:chExt cx="42225" cy="28700"/>
          </a:xfrm>
          <a:solidFill>
            <a:srgbClr val="002060"/>
          </a:solidFill>
        </p:grpSpPr>
        <p:sp>
          <p:nvSpPr>
            <p:cNvPr id="37" name="Google Shape;906;p86">
              <a:extLst>
                <a:ext uri="{FF2B5EF4-FFF2-40B4-BE49-F238E27FC236}">
                  <a16:creationId xmlns:a16="http://schemas.microsoft.com/office/drawing/2014/main" id="{D06A859B-B279-D22A-3A20-5CDA32B6787D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7;p86">
              <a:extLst>
                <a:ext uri="{FF2B5EF4-FFF2-40B4-BE49-F238E27FC236}">
                  <a16:creationId xmlns:a16="http://schemas.microsoft.com/office/drawing/2014/main" id="{FAF90B4C-9EB4-B5E2-31B7-9C43D9938562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06774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AD87B12-6D88-D0DB-A578-258E51CE92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753" y="3000585"/>
            <a:ext cx="3014132" cy="195871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03FA3AB-09A4-93B8-A587-9AAA2162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150" y="830997"/>
            <a:ext cx="3014132" cy="206367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72C66AA-4B73-1C8F-D1F0-AAAA7DB060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079" y="1516622"/>
            <a:ext cx="3014132" cy="2260599"/>
          </a:xfrm>
          <a:prstGeom prst="rect">
            <a:avLst/>
          </a:prstGeom>
        </p:spPr>
      </p:pic>
      <p:pic>
        <p:nvPicPr>
          <p:cNvPr id="8" name="Slika 7" descr="Slika na kojoj se prikazuje odijevanje, osoba, u dvorani, tekst&#10;&#10;Opis je automatski generiran">
            <a:extLst>
              <a:ext uri="{FF2B5EF4-FFF2-40B4-BE49-F238E27FC236}">
                <a16:creationId xmlns:a16="http://schemas.microsoft.com/office/drawing/2014/main" id="{20398360-AC1E-4184-02DF-4DE5DD6D9A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9" y="1735539"/>
            <a:ext cx="2133789" cy="2845052"/>
          </a:xfrm>
          <a:prstGeom prst="rect">
            <a:avLst/>
          </a:prstGeom>
        </p:spPr>
      </p:pic>
      <p:sp>
        <p:nvSpPr>
          <p:cNvPr id="2" name="Google Shape;1088;p86" descr="Timeline background shape">
            <a:extLst>
              <a:ext uri="{FF2B5EF4-FFF2-40B4-BE49-F238E27FC236}">
                <a16:creationId xmlns:a16="http://schemas.microsoft.com/office/drawing/2014/main" id="{281978C7-054A-9164-A208-59FF1F750CD9}"/>
              </a:ext>
            </a:extLst>
          </p:cNvPr>
          <p:cNvSpPr/>
          <p:nvPr/>
        </p:nvSpPr>
        <p:spPr>
          <a:xfrm>
            <a:off x="65485" y="44917"/>
            <a:ext cx="8800807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bilježenje vrijednosti onečišćujućih tvari u zraku i unos podataka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DD89B7E-5CA5-A4D2-EBBD-C1C67B8CF0C5}"/>
              </a:ext>
            </a:extLst>
          </p:cNvPr>
          <p:cNvSpPr txBox="1"/>
          <p:nvPr/>
        </p:nvSpPr>
        <p:spPr>
          <a:xfrm>
            <a:off x="142241" y="1205653"/>
            <a:ext cx="238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postaja OŠ Dubovac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1129D97-52CA-FE85-A84B-AD6BFD8367A2}"/>
              </a:ext>
            </a:extLst>
          </p:cNvPr>
          <p:cNvSpPr txBox="1"/>
          <p:nvPr/>
        </p:nvSpPr>
        <p:spPr>
          <a:xfrm>
            <a:off x="3464559" y="49250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NASA sateliti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17F5488-36F5-B3AC-04DF-5094D56AE612}"/>
              </a:ext>
            </a:extLst>
          </p:cNvPr>
          <p:cNvSpPr txBox="1"/>
          <p:nvPr/>
        </p:nvSpPr>
        <p:spPr>
          <a:xfrm>
            <a:off x="6570133" y="807466"/>
            <a:ext cx="2052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unos podataka, </a:t>
            </a:r>
          </a:p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izrada tablica </a:t>
            </a:r>
          </a:p>
        </p:txBody>
      </p:sp>
    </p:spTree>
    <p:extLst>
      <p:ext uri="{BB962C8B-B14F-4D97-AF65-F5344CB8AC3E}">
        <p14:creationId xmlns:p14="http://schemas.microsoft.com/office/powerpoint/2010/main" val="239921394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52EAE21-E9B2-A741-72A1-F8D9B28EC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7738" y="185738"/>
            <a:ext cx="4862352" cy="23276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D4393AE-43BF-21D1-504B-8E65A161F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37" y="2571750"/>
            <a:ext cx="4862352" cy="2425303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5" name="Google Shape;6735;p96">
            <a:extLst>
              <a:ext uri="{FF2B5EF4-FFF2-40B4-BE49-F238E27FC236}">
                <a16:creationId xmlns:a16="http://schemas.microsoft.com/office/drawing/2014/main" id="{46AF293C-1658-5BE5-075A-33C674A4896F}"/>
              </a:ext>
            </a:extLst>
          </p:cNvPr>
          <p:cNvGrpSpPr/>
          <p:nvPr/>
        </p:nvGrpSpPr>
        <p:grpSpPr>
          <a:xfrm>
            <a:off x="1298661" y="707232"/>
            <a:ext cx="851607" cy="878681"/>
            <a:chOff x="-48233050" y="3569725"/>
            <a:chExt cx="252050" cy="299475"/>
          </a:xfrm>
        </p:grpSpPr>
        <p:sp>
          <p:nvSpPr>
            <p:cNvPr id="6" name="Google Shape;6736;p96">
              <a:extLst>
                <a:ext uri="{FF2B5EF4-FFF2-40B4-BE49-F238E27FC236}">
                  <a16:creationId xmlns:a16="http://schemas.microsoft.com/office/drawing/2014/main" id="{F17709FA-99A4-31CF-42C3-995AA92E3384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737;p96">
              <a:extLst>
                <a:ext uri="{FF2B5EF4-FFF2-40B4-BE49-F238E27FC236}">
                  <a16:creationId xmlns:a16="http://schemas.microsoft.com/office/drawing/2014/main" id="{2C916291-8694-3EB4-9C33-D03D90BBF783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38;p96">
              <a:extLst>
                <a:ext uri="{FF2B5EF4-FFF2-40B4-BE49-F238E27FC236}">
                  <a16:creationId xmlns:a16="http://schemas.microsoft.com/office/drawing/2014/main" id="{BA4CA8E0-25C7-1731-7737-56AED9C590EB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078;p86">
            <a:extLst>
              <a:ext uri="{FF2B5EF4-FFF2-40B4-BE49-F238E27FC236}">
                <a16:creationId xmlns:a16="http://schemas.microsoft.com/office/drawing/2014/main" id="{84430269-F234-D660-22FC-3F4423D06E21}"/>
              </a:ext>
            </a:extLst>
          </p:cNvPr>
          <p:cNvSpPr/>
          <p:nvPr/>
        </p:nvSpPr>
        <p:spPr>
          <a:xfrm>
            <a:off x="83873" y="1678775"/>
            <a:ext cx="3844660" cy="2185464"/>
          </a:xfrm>
          <a:prstGeom prst="homePlate">
            <a:avLst>
              <a:gd name="adj" fmla="val 50000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atmosferski čimbenici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(postaja OŠ Dubovac)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NASA sateliti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postaja OŠ Dubovac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arduino</a:t>
            </a: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 senzorima)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GČ Dubovac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088;p86" descr="Timeline background shape">
            <a:extLst>
              <a:ext uri="{FF2B5EF4-FFF2-40B4-BE49-F238E27FC236}">
                <a16:creationId xmlns:a16="http://schemas.microsoft.com/office/drawing/2014/main" id="{8880AB72-0EB4-9BD0-6939-F3F7F33D26FC}"/>
              </a:ext>
            </a:extLst>
          </p:cNvPr>
          <p:cNvSpPr/>
          <p:nvPr/>
        </p:nvSpPr>
        <p:spPr>
          <a:xfrm>
            <a:off x="0" y="53852"/>
            <a:ext cx="4747838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– usporedba i analiza podataka </a:t>
            </a:r>
          </a:p>
        </p:txBody>
      </p:sp>
    </p:spTree>
    <p:extLst>
      <p:ext uri="{BB962C8B-B14F-4D97-AF65-F5344CB8AC3E}">
        <p14:creationId xmlns:p14="http://schemas.microsoft.com/office/powerpoint/2010/main" val="361590826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15E20D4-4A86-FB82-E037-BFD6C466C2B8}"/>
              </a:ext>
            </a:extLst>
          </p:cNvPr>
          <p:cNvGrpSpPr/>
          <p:nvPr/>
        </p:nvGrpSpPr>
        <p:grpSpPr>
          <a:xfrm>
            <a:off x="1475509" y="893618"/>
            <a:ext cx="6324600" cy="3408218"/>
            <a:chOff x="1475509" y="893618"/>
            <a:chExt cx="6324600" cy="3408218"/>
          </a:xfrm>
        </p:grpSpPr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48EBBED5-E2B9-0720-4FA0-E9374E8D98CC}"/>
                </a:ext>
              </a:extLst>
            </p:cNvPr>
            <p:cNvGrpSpPr/>
            <p:nvPr/>
          </p:nvGrpSpPr>
          <p:grpSpPr>
            <a:xfrm>
              <a:off x="1475509" y="893618"/>
              <a:ext cx="6324600" cy="3408218"/>
              <a:chOff x="1475509" y="893618"/>
              <a:chExt cx="6324600" cy="3408218"/>
            </a:xfrm>
          </p:grpSpPr>
          <p:pic>
            <p:nvPicPr>
              <p:cNvPr id="5" name="Google Shape;349;p48">
                <a:extLst>
                  <a:ext uri="{FF2B5EF4-FFF2-40B4-BE49-F238E27FC236}">
                    <a16:creationId xmlns:a16="http://schemas.microsoft.com/office/drawing/2014/main" id="{97107643-D872-122F-ADBB-BDFF0A24250E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2" cstate="screen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3742" r="23742"/>
              <a:stretch/>
            </p:blipFill>
            <p:spPr>
              <a:xfrm>
                <a:off x="1981200" y="993516"/>
                <a:ext cx="5276623" cy="2895220"/>
              </a:xfrm>
              <a:prstGeom prst="rect">
                <a:avLst/>
              </a:prstGeom>
            </p:spPr>
          </p:pic>
          <p:grpSp>
            <p:nvGrpSpPr>
              <p:cNvPr id="6" name="Google Shape;519;p66">
                <a:extLst>
                  <a:ext uri="{FF2B5EF4-FFF2-40B4-BE49-F238E27FC236}">
                    <a16:creationId xmlns:a16="http://schemas.microsoft.com/office/drawing/2014/main" id="{82C262B8-8C20-DF01-CC4D-C8C448AA221B}"/>
                  </a:ext>
                </a:extLst>
              </p:cNvPr>
              <p:cNvGrpSpPr/>
              <p:nvPr/>
            </p:nvGrpSpPr>
            <p:grpSpPr>
              <a:xfrm>
                <a:off x="1475509" y="893618"/>
                <a:ext cx="6324600" cy="3408218"/>
                <a:chOff x="3134000" y="1972250"/>
                <a:chExt cx="3747993" cy="2394923"/>
              </a:xfrm>
            </p:grpSpPr>
            <p:sp>
              <p:nvSpPr>
                <p:cNvPr id="7" name="Google Shape;520;p66">
                  <a:extLst>
                    <a:ext uri="{FF2B5EF4-FFF2-40B4-BE49-F238E27FC236}">
                      <a16:creationId xmlns:a16="http://schemas.microsoft.com/office/drawing/2014/main" id="{3AA175C8-C409-9DB9-A9FE-A20A1680716E}"/>
                    </a:ext>
                  </a:extLst>
                </p:cNvPr>
                <p:cNvSpPr/>
                <p:nvPr/>
              </p:nvSpPr>
              <p:spPr>
                <a:xfrm>
                  <a:off x="3377364" y="1972250"/>
                  <a:ext cx="3253499" cy="217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26" h="54497" fill="none" extrusionOk="0">
                      <a:moveTo>
                        <a:pt x="2879" y="54496"/>
                      </a:moveTo>
                      <a:lnTo>
                        <a:pt x="78695" y="54496"/>
                      </a:lnTo>
                      <a:cubicBezTo>
                        <a:pt x="80305" y="54496"/>
                        <a:pt x="81525" y="53277"/>
                        <a:pt x="81525" y="51667"/>
                      </a:cubicBezTo>
                      <a:lnTo>
                        <a:pt x="81525" y="2879"/>
                      </a:lnTo>
                      <a:cubicBezTo>
                        <a:pt x="81525" y="1220"/>
                        <a:pt x="80305" y="1"/>
                        <a:pt x="78695" y="1"/>
                      </a:cubicBezTo>
                      <a:lnTo>
                        <a:pt x="2879" y="1"/>
                      </a:lnTo>
                      <a:cubicBezTo>
                        <a:pt x="1220" y="1"/>
                        <a:pt x="1" y="1220"/>
                        <a:pt x="1" y="2879"/>
                      </a:cubicBezTo>
                      <a:lnTo>
                        <a:pt x="1" y="51667"/>
                      </a:lnTo>
                      <a:cubicBezTo>
                        <a:pt x="1" y="53277"/>
                        <a:pt x="1220" y="54496"/>
                        <a:pt x="2879" y="54496"/>
                      </a:cubicBezTo>
                      <a:close/>
                    </a:path>
                  </a:pathLst>
                </a:custGeom>
                <a:ln>
                  <a:solidFill>
                    <a:schemeClr val="bg2">
                      <a:lumMod val="50000"/>
                    </a:schemeClr>
                  </a:solidFill>
                  <a:headEnd type="none" w="sm" len="sm"/>
                  <a:tailEnd type="none" w="sm" len="sm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" name="Google Shape;521;p66">
                  <a:extLst>
                    <a:ext uri="{FF2B5EF4-FFF2-40B4-BE49-F238E27FC236}">
                      <a16:creationId xmlns:a16="http://schemas.microsoft.com/office/drawing/2014/main" id="{F6B1C21E-AF49-F038-B846-B62AF6A44D06}"/>
                    </a:ext>
                  </a:extLst>
                </p:cNvPr>
                <p:cNvSpPr/>
                <p:nvPr/>
              </p:nvSpPr>
              <p:spPr>
                <a:xfrm>
                  <a:off x="3134000" y="4236676"/>
                  <a:ext cx="3747993" cy="130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17" h="3270" fill="none" extrusionOk="0">
                      <a:moveTo>
                        <a:pt x="93917" y="1"/>
                      </a:moveTo>
                      <a:lnTo>
                        <a:pt x="93917" y="2245"/>
                      </a:lnTo>
                      <a:cubicBezTo>
                        <a:pt x="93917" y="2830"/>
                        <a:pt x="93331" y="3269"/>
                        <a:pt x="92697" y="3269"/>
                      </a:cubicBezTo>
                      <a:lnTo>
                        <a:pt x="1025" y="3269"/>
                      </a:lnTo>
                      <a:cubicBezTo>
                        <a:pt x="439" y="3269"/>
                        <a:pt x="0" y="2830"/>
                        <a:pt x="0" y="2245"/>
                      </a:cubicBezTo>
                      <a:lnTo>
                        <a:pt x="0" y="1"/>
                      </a:lnTo>
                      <a:lnTo>
                        <a:pt x="38640" y="1"/>
                      </a:lnTo>
                      <a:cubicBezTo>
                        <a:pt x="38640" y="586"/>
                        <a:pt x="39274" y="1025"/>
                        <a:pt x="40055" y="1025"/>
                      </a:cubicBezTo>
                      <a:lnTo>
                        <a:pt x="53911" y="1025"/>
                      </a:lnTo>
                      <a:cubicBezTo>
                        <a:pt x="54496" y="1025"/>
                        <a:pt x="55130" y="586"/>
                        <a:pt x="55326" y="1"/>
                      </a:cubicBezTo>
                      <a:close/>
                    </a:path>
                  </a:pathLst>
                </a:custGeom>
                <a:ln>
                  <a:solidFill>
                    <a:schemeClr val="bg2">
                      <a:lumMod val="50000"/>
                    </a:schemeClr>
                  </a:solidFill>
                  <a:headEnd type="none" w="sm" len="sm"/>
                  <a:tailEnd type="none" w="sm" len="sm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" name="TekstniOkvir 3">
              <a:extLst>
                <a:ext uri="{FF2B5EF4-FFF2-40B4-BE49-F238E27FC236}">
                  <a16:creationId xmlns:a16="http://schemas.microsoft.com/office/drawing/2014/main" id="{E3276F23-49BE-6DBE-48B2-08368D84C1AA}"/>
                </a:ext>
              </a:extLst>
            </p:cNvPr>
            <p:cNvSpPr txBox="1"/>
            <p:nvPr/>
          </p:nvSpPr>
          <p:spPr>
            <a:xfrm>
              <a:off x="3666902" y="1856351"/>
              <a:ext cx="3590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Rezultati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85102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976F336-BA52-18D8-B329-329DBAAE63C6}"/>
              </a:ext>
            </a:extLst>
          </p:cNvPr>
          <p:cNvSpPr txBox="1"/>
          <p:nvPr/>
        </p:nvSpPr>
        <p:spPr>
          <a:xfrm>
            <a:off x="128693" y="596053"/>
            <a:ext cx="41656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Priroda i Biologija</a:t>
            </a:r>
          </a:p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 OŠ A 5.1. objašnjava sastav zraka, tumači štetne posljedice onečišćenja zraka</a:t>
            </a:r>
          </a:p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 B.6.3. opisuje promjene u prirodi koje uzrokuje čovjek te njihove posljedice na živi svijet</a:t>
            </a:r>
          </a:p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 D 7.1., 8.1. provodi istraživanja te donosi zaključke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7613C35-9278-5E1E-1666-73B5A226B86F}"/>
              </a:ext>
            </a:extLst>
          </p:cNvPr>
          <p:cNvSpPr txBox="1"/>
          <p:nvPr/>
        </p:nvSpPr>
        <p:spPr>
          <a:xfrm>
            <a:off x="128693" y="2156512"/>
            <a:ext cx="41656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Kemija</a:t>
            </a:r>
          </a:p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 C 7.3., C 8.2. procjenjuje utjecaj različitih izvora energije na okoliš</a:t>
            </a:r>
          </a:p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 A 8.3. kritički razmatra uporabu tvari i njihov utjecaj na čovjekovo zdravlje i okoliš</a:t>
            </a:r>
          </a:p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 D 7.1., 8.1. povezuje rezultate i zaključke istraživanja s konceptualnim spoznajama</a:t>
            </a:r>
          </a:p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 D 8.3. prikazuje podatke u tablicama i grafovima, interpretira različite vrste podataka, uočava zakonitosti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8905D8A-D6EC-0475-62BC-83CF695CE464}"/>
              </a:ext>
            </a:extLst>
          </p:cNvPr>
          <p:cNvSpPr txBox="1"/>
          <p:nvPr/>
        </p:nvSpPr>
        <p:spPr>
          <a:xfrm>
            <a:off x="4565227" y="222325"/>
            <a:ext cx="437557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Informatika</a:t>
            </a:r>
            <a:endParaRPr lang="hr-HR" b="1" i="0" u="none" strike="noStrike" baseline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INF </a:t>
            </a:r>
            <a:r>
              <a:rPr lang="hr-HR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A.7.3. </a:t>
            </a:r>
            <a:r>
              <a:rPr lang="hr-HR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prikuplja i unosi podatke kojima se analizira neki problem s pomoću odgovarajućega programa, otkriva odnos među podatcima koristeći se različitim alatima programa te mogućnostima prikazivanja podataka</a:t>
            </a:r>
          </a:p>
          <a:p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</a:rPr>
              <a:t>INF C 8.2. </a:t>
            </a:r>
            <a:r>
              <a:rPr lang="hr-HR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samostalno pronalazi informacije i programe, odabire prikladne izvore informacija, uređuje, stvara i objavljuje/dijeli digitalne sadržaje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459805C-00F2-5652-813C-6F37D40157B8}"/>
              </a:ext>
            </a:extLst>
          </p:cNvPr>
          <p:cNvSpPr txBox="1"/>
          <p:nvPr/>
        </p:nvSpPr>
        <p:spPr>
          <a:xfrm>
            <a:off x="4558453" y="2366486"/>
            <a:ext cx="437557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Međupredmetne</a:t>
            </a:r>
            <a:r>
              <a:rPr lang="hr-H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teme</a:t>
            </a:r>
            <a:endParaRPr lang="hr-HR" b="1" i="0" u="none" strike="noStrike" baseline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i="0" u="none" strike="noStrike" baseline="0" dirty="0" err="1">
                <a:solidFill>
                  <a:srgbClr val="002060"/>
                </a:solidFill>
                <a:latin typeface="Calibri" panose="020F0502020204030204" pitchFamily="34" charset="0"/>
              </a:rPr>
              <a:t>ikt</a:t>
            </a:r>
            <a:r>
              <a:rPr lang="hr-HR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C.3.1. </a:t>
            </a:r>
            <a:r>
              <a:rPr lang="hr-HR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samostalno provodi jednostavno istraživanje, a uz učiteljevu pomoć složeno istraživanje radi rješavanja problema u digitalnome okružju</a:t>
            </a:r>
          </a:p>
          <a:p>
            <a:r>
              <a:rPr lang="hr-HR" i="0" u="none" strike="noStrike" baseline="0" dirty="0" err="1">
                <a:solidFill>
                  <a:srgbClr val="002060"/>
                </a:solidFill>
                <a:latin typeface="Calibri" panose="020F0502020204030204" pitchFamily="34" charset="0"/>
              </a:rPr>
              <a:t>ikt</a:t>
            </a:r>
            <a:r>
              <a:rPr lang="hr-HR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C.3.4. </a:t>
            </a:r>
            <a:r>
              <a:rPr lang="hr-HR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uz učiteljevu pomoć ili samostalno odgovorno upravlja prikupljenim informacijama </a:t>
            </a:r>
          </a:p>
          <a:p>
            <a:r>
              <a:rPr lang="hr-HR" i="0" u="none" strike="noStrike" baseline="0" dirty="0" err="1">
                <a:solidFill>
                  <a:srgbClr val="002060"/>
                </a:solidFill>
                <a:latin typeface="Calibri" panose="020F0502020204030204" pitchFamily="34" charset="0"/>
              </a:rPr>
              <a:t>ikt</a:t>
            </a:r>
            <a:r>
              <a:rPr lang="hr-HR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D.3.4. </a:t>
            </a:r>
            <a:r>
              <a:rPr lang="hr-HR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stvara nove uratke i ideje složenije strukture</a:t>
            </a:r>
          </a:p>
          <a:p>
            <a:r>
              <a:rPr lang="hr-HR" dirty="0" err="1">
                <a:solidFill>
                  <a:srgbClr val="002060"/>
                </a:solidFill>
                <a:latin typeface="Calibri" panose="020F0502020204030204" pitchFamily="34" charset="0"/>
              </a:rPr>
              <a:t>odr</a:t>
            </a:r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</a:rPr>
              <a:t> A 4.3. procjenjuje kako stanje ekosustava utječe na kvalitetu života</a:t>
            </a:r>
            <a:endParaRPr lang="hr-HR" dirty="0">
              <a:solidFill>
                <a:srgbClr val="002060"/>
              </a:solidFill>
            </a:endParaRPr>
          </a:p>
        </p:txBody>
      </p:sp>
      <p:grpSp>
        <p:nvGrpSpPr>
          <p:cNvPr id="14" name="Google Shape;1059;p86">
            <a:extLst>
              <a:ext uri="{FF2B5EF4-FFF2-40B4-BE49-F238E27FC236}">
                <a16:creationId xmlns:a16="http://schemas.microsoft.com/office/drawing/2014/main" id="{4C763463-0906-63CE-46E0-6F151DEF293C}"/>
              </a:ext>
            </a:extLst>
          </p:cNvPr>
          <p:cNvGrpSpPr/>
          <p:nvPr/>
        </p:nvGrpSpPr>
        <p:grpSpPr>
          <a:xfrm>
            <a:off x="470747" y="11430"/>
            <a:ext cx="1740746" cy="502422"/>
            <a:chOff x="4411970" y="2726085"/>
            <a:chExt cx="643107" cy="193659"/>
          </a:xfrm>
        </p:grpSpPr>
        <p:sp>
          <p:nvSpPr>
            <p:cNvPr id="15" name="Google Shape;1060;p86">
              <a:extLst>
                <a:ext uri="{FF2B5EF4-FFF2-40B4-BE49-F238E27FC236}">
                  <a16:creationId xmlns:a16="http://schemas.microsoft.com/office/drawing/2014/main" id="{D1F31D6E-E933-84F6-B31B-ECA563469676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61;p86">
              <a:extLst>
                <a:ext uri="{FF2B5EF4-FFF2-40B4-BE49-F238E27FC236}">
                  <a16:creationId xmlns:a16="http://schemas.microsoft.com/office/drawing/2014/main" id="{8AF6E640-679D-B61F-E0D6-D5142782D61F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62;p86">
              <a:extLst>
                <a:ext uri="{FF2B5EF4-FFF2-40B4-BE49-F238E27FC236}">
                  <a16:creationId xmlns:a16="http://schemas.microsoft.com/office/drawing/2014/main" id="{BC5D3035-196C-F2D3-280C-36C30E161CE2}"/>
                </a:ext>
              </a:extLst>
            </p:cNvPr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 dirty="0">
                  <a:solidFill>
                    <a:schemeClr val="bg1"/>
                  </a:solidFill>
                </a:rPr>
                <a:t>   </a:t>
              </a:r>
              <a:r>
                <a:rPr lang="hr-HR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ISHODI</a:t>
              </a:r>
              <a:endParaRPr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5769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850E9703-8669-A7FC-D26F-7FCF0D0864F5}"/>
              </a:ext>
            </a:extLst>
          </p:cNvPr>
          <p:cNvGrpSpPr/>
          <p:nvPr/>
        </p:nvGrpSpPr>
        <p:grpSpPr>
          <a:xfrm>
            <a:off x="2390140" y="876780"/>
            <a:ext cx="5578229" cy="3714213"/>
            <a:chOff x="2288541" y="839948"/>
            <a:chExt cx="5175672" cy="4174745"/>
          </a:xfrm>
        </p:grpSpPr>
        <p:pic>
          <p:nvPicPr>
            <p:cNvPr id="2" name="Slika 1">
              <a:extLst>
                <a:ext uri="{FF2B5EF4-FFF2-40B4-BE49-F238E27FC236}">
                  <a16:creationId xmlns:a16="http://schemas.microsoft.com/office/drawing/2014/main" id="{547CBAB3-4C2A-4E71-6DE4-C164AC633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2934" y="1832315"/>
              <a:ext cx="5161279" cy="3182378"/>
            </a:xfrm>
            <a:prstGeom prst="rect">
              <a:avLst/>
            </a:prstGeom>
          </p:spPr>
        </p:pic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3E403DF0-FD68-0AB1-3D9F-171C45264F3D}"/>
                </a:ext>
              </a:extLst>
            </p:cNvPr>
            <p:cNvGrpSpPr/>
            <p:nvPr/>
          </p:nvGrpSpPr>
          <p:grpSpPr>
            <a:xfrm>
              <a:off x="2288541" y="839948"/>
              <a:ext cx="5161279" cy="1011329"/>
              <a:chOff x="2288541" y="839948"/>
              <a:chExt cx="5161279" cy="1011329"/>
            </a:xfrm>
          </p:grpSpPr>
          <p:pic>
            <p:nvPicPr>
              <p:cNvPr id="5" name="Slika 4">
                <a:extLst>
                  <a:ext uri="{FF2B5EF4-FFF2-40B4-BE49-F238E27FC236}">
                    <a16:creationId xmlns:a16="http://schemas.microsoft.com/office/drawing/2014/main" id="{ADF04AB7-C69C-1417-BE23-AF8F55B92A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88541" y="839948"/>
                <a:ext cx="5161279" cy="1011329"/>
              </a:xfrm>
              <a:prstGeom prst="rect">
                <a:avLst/>
              </a:prstGeom>
            </p:spPr>
          </p:pic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AB547FCD-19C7-2144-95A0-C8DE65CEC1F3}"/>
                  </a:ext>
                </a:extLst>
              </p:cNvPr>
              <p:cNvSpPr txBox="1"/>
              <p:nvPr/>
            </p:nvSpPr>
            <p:spPr>
              <a:xfrm>
                <a:off x="3662258" y="965815"/>
                <a:ext cx="349715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r-HR" sz="1400" b="1" dirty="0">
                    <a:solidFill>
                      <a:srgbClr val="1F1F1F"/>
                    </a:solidFill>
                    <a:effectLst/>
                    <a:latin typeface="Roboto" panose="020000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Julius AI</a:t>
                </a:r>
                <a:r>
                  <a:rPr lang="hr-HR" sz="1400" b="1" dirty="0">
                    <a:solidFill>
                      <a:srgbClr val="5F6368"/>
                    </a:solidFill>
                    <a:effectLst/>
                    <a:latin typeface="Roboto" panose="020000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hr-HR" sz="1400" b="1" dirty="0">
                    <a:solidFill>
                      <a:srgbClr val="5E5E5E"/>
                    </a:solidFill>
                    <a:effectLst/>
                    <a:latin typeface="Roboto" panose="020000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&lt;team@chatwithyourdata.io</a:t>
                </a:r>
                <a:endParaRPr lang="hr-HR" dirty="0"/>
              </a:p>
            </p:txBody>
          </p:sp>
        </p:grpSp>
      </p:grpSp>
      <p:pic>
        <p:nvPicPr>
          <p:cNvPr id="3" name="Slika 2" descr="Slika na kojoj se prikazuje tekst, softver, Ikona na računalu, Multimedijski softver&#10;&#10;Opis je automatski generiran">
            <a:extLst>
              <a:ext uri="{FF2B5EF4-FFF2-40B4-BE49-F238E27FC236}">
                <a16:creationId xmlns:a16="http://schemas.microsoft.com/office/drawing/2014/main" id="{AB7453D5-BE62-8F74-BEE6-3CF8CEEADE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8045" y="876780"/>
            <a:ext cx="1093437" cy="3644419"/>
          </a:xfrm>
          <a:prstGeom prst="rect">
            <a:avLst/>
          </a:prstGeom>
        </p:spPr>
      </p:pic>
      <p:sp>
        <p:nvSpPr>
          <p:cNvPr id="9" name="Google Shape;1088;p86" descr="Timeline background shape">
            <a:extLst>
              <a:ext uri="{FF2B5EF4-FFF2-40B4-BE49-F238E27FC236}">
                <a16:creationId xmlns:a16="http://schemas.microsoft.com/office/drawing/2014/main" id="{8A6C01A3-7B66-631F-32C6-1B43C74C5832}"/>
              </a:ext>
            </a:extLst>
          </p:cNvPr>
          <p:cNvSpPr/>
          <p:nvPr/>
        </p:nvSpPr>
        <p:spPr>
          <a:xfrm>
            <a:off x="171596" y="25965"/>
            <a:ext cx="8800807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Usporedba vrijednosti od 15.7. – 17.10.2023.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022FD52-0FC9-959C-2E1A-F53CB6D79A1C}"/>
              </a:ext>
            </a:extLst>
          </p:cNvPr>
          <p:cNvSpPr txBox="1"/>
          <p:nvPr/>
        </p:nvSpPr>
        <p:spPr>
          <a:xfrm>
            <a:off x="171596" y="492632"/>
            <a:ext cx="896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(prije izrade postaje OŠ  Dubovac) </a:t>
            </a:r>
          </a:p>
        </p:txBody>
      </p:sp>
    </p:spTree>
    <p:extLst>
      <p:ext uri="{BB962C8B-B14F-4D97-AF65-F5344CB8AC3E}">
        <p14:creationId xmlns:p14="http://schemas.microsoft.com/office/powerpoint/2010/main" val="328343261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DAC5B2D2-EB50-F165-774B-68FAD7BAE7BB}"/>
              </a:ext>
            </a:extLst>
          </p:cNvPr>
          <p:cNvGrpSpPr/>
          <p:nvPr/>
        </p:nvGrpSpPr>
        <p:grpSpPr>
          <a:xfrm>
            <a:off x="136800" y="1346400"/>
            <a:ext cx="4435200" cy="2944800"/>
            <a:chOff x="1195387" y="552450"/>
            <a:chExt cx="6753225" cy="4038600"/>
          </a:xfrm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1AD332A1-4AA2-1332-27C7-A59215A63BBB}"/>
                </a:ext>
              </a:extLst>
            </p:cNvPr>
            <p:cNvGrpSpPr/>
            <p:nvPr/>
          </p:nvGrpSpPr>
          <p:grpSpPr>
            <a:xfrm>
              <a:off x="1195387" y="552450"/>
              <a:ext cx="6753225" cy="4038600"/>
              <a:chOff x="1195387" y="552450"/>
              <a:chExt cx="6753225" cy="4038600"/>
            </a:xfrm>
          </p:grpSpPr>
          <p:pic>
            <p:nvPicPr>
              <p:cNvPr id="2" name="Slika 1">
                <a:extLst>
                  <a:ext uri="{FF2B5EF4-FFF2-40B4-BE49-F238E27FC236}">
                    <a16:creationId xmlns:a16="http://schemas.microsoft.com/office/drawing/2014/main" id="{F36AC883-700C-2522-910B-E3E6FF4E6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387" y="552450"/>
                <a:ext cx="6753225" cy="4038600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</p:pic>
          <p:sp>
            <p:nvSpPr>
              <p:cNvPr id="5" name="Pravokutnik 4">
                <a:extLst>
                  <a:ext uri="{FF2B5EF4-FFF2-40B4-BE49-F238E27FC236}">
                    <a16:creationId xmlns:a16="http://schemas.microsoft.com/office/drawing/2014/main" id="{EB5A0679-C82C-412A-4E7D-0B51F5768AC3}"/>
                  </a:ext>
                </a:extLst>
              </p:cNvPr>
              <p:cNvSpPr/>
              <p:nvPr/>
            </p:nvSpPr>
            <p:spPr>
              <a:xfrm>
                <a:off x="1334346" y="3583094"/>
                <a:ext cx="318347" cy="20997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ln>
                    <a:solidFill>
                      <a:srgbClr val="002060"/>
                    </a:solidFill>
                  </a:ln>
                </a:endParaRPr>
              </a:p>
            </p:txBody>
          </p:sp>
        </p:grpSp>
        <p:pic>
          <p:nvPicPr>
            <p:cNvPr id="7" name="Slika 6" descr="Line Graph of Parameters">
              <a:extLst>
                <a:ext uri="{FF2B5EF4-FFF2-40B4-BE49-F238E27FC236}">
                  <a16:creationId xmlns:a16="http://schemas.microsoft.com/office/drawing/2014/main" id="{B3C22376-6852-0DCE-4DDB-332009679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9840" y="792480"/>
              <a:ext cx="392853" cy="3136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</p:pic>
      </p:grpSp>
      <p:sp>
        <p:nvSpPr>
          <p:cNvPr id="4" name="Google Shape;1088;p86" descr="Timeline background shape">
            <a:extLst>
              <a:ext uri="{FF2B5EF4-FFF2-40B4-BE49-F238E27FC236}">
                <a16:creationId xmlns:a16="http://schemas.microsoft.com/office/drawing/2014/main" id="{6172DE6C-68AD-EAB1-87D6-531EE3E5A8F8}"/>
              </a:ext>
            </a:extLst>
          </p:cNvPr>
          <p:cNvSpPr/>
          <p:nvPr/>
        </p:nvSpPr>
        <p:spPr>
          <a:xfrm>
            <a:off x="85797" y="39330"/>
            <a:ext cx="8972404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Usporedba CO i O</a:t>
            </a:r>
            <a:r>
              <a:rPr lang="hr-HR" sz="22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hr-H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temperaturom zraka i vlažnosti  18.10. – 31.12.2023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5296405-B399-86A6-5608-46F630596F4C}"/>
              </a:ext>
            </a:extLst>
          </p:cNvPr>
          <p:cNvSpPr txBox="1"/>
          <p:nvPr/>
        </p:nvSpPr>
        <p:spPr>
          <a:xfrm>
            <a:off x="106509" y="557060"/>
            <a:ext cx="920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(od postavljanja postaje Dubovac)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9F76908-0F17-8742-DB08-27277C7460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634" y="1346399"/>
            <a:ext cx="4427567" cy="294479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4580412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9A08A2E-9ED7-EB32-5B3E-7C1F294CCA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206" y="1188295"/>
            <a:ext cx="4458362" cy="294199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70FF06C9-FA00-AA66-63E6-815DDCEE1F40}"/>
              </a:ext>
            </a:extLst>
          </p:cNvPr>
          <p:cNvGrpSpPr/>
          <p:nvPr/>
        </p:nvGrpSpPr>
        <p:grpSpPr>
          <a:xfrm>
            <a:off x="26276" y="1188295"/>
            <a:ext cx="4477991" cy="2941998"/>
            <a:chOff x="74013" y="1425786"/>
            <a:chExt cx="4357413" cy="2891367"/>
          </a:xfrm>
        </p:grpSpPr>
        <p:pic>
          <p:nvPicPr>
            <p:cNvPr id="3" name="Slika 2" descr="Slika na kojoj se prikazuje tekst, crta, radnja, dijagram&#10;&#10;Opis je automatski generiran">
              <a:extLst>
                <a:ext uri="{FF2B5EF4-FFF2-40B4-BE49-F238E27FC236}">
                  <a16:creationId xmlns:a16="http://schemas.microsoft.com/office/drawing/2014/main" id="{FE0067DF-ADC5-1A50-7996-31A870D89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13" y="1425786"/>
              <a:ext cx="4357413" cy="2891367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pic>
          <p:nvPicPr>
            <p:cNvPr id="2" name="Slika 1">
              <a:extLst>
                <a:ext uri="{FF2B5EF4-FFF2-40B4-BE49-F238E27FC236}">
                  <a16:creationId xmlns:a16="http://schemas.microsoft.com/office/drawing/2014/main" id="{DC08CF5E-8948-FEF6-8AA2-0C6DF7684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082" y="3925820"/>
              <a:ext cx="4119344" cy="391333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</p:grpSp>
      <p:sp>
        <p:nvSpPr>
          <p:cNvPr id="9" name="Google Shape;1088;p86" descr="Timeline background shape">
            <a:extLst>
              <a:ext uri="{FF2B5EF4-FFF2-40B4-BE49-F238E27FC236}">
                <a16:creationId xmlns:a16="http://schemas.microsoft.com/office/drawing/2014/main" id="{2110F8A3-0E82-CB8E-EF9B-702FD8C123CE}"/>
              </a:ext>
            </a:extLst>
          </p:cNvPr>
          <p:cNvSpPr/>
          <p:nvPr/>
        </p:nvSpPr>
        <p:spPr>
          <a:xfrm>
            <a:off x="85798" y="69790"/>
            <a:ext cx="8972404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 kretanja CO i O</a:t>
            </a:r>
            <a:r>
              <a:rPr lang="hr-HR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razdoblju od 18.10. – 31.12.2023. </a:t>
            </a:r>
          </a:p>
        </p:txBody>
      </p:sp>
    </p:spTree>
    <p:extLst>
      <p:ext uri="{BB962C8B-B14F-4D97-AF65-F5344CB8AC3E}">
        <p14:creationId xmlns:p14="http://schemas.microsoft.com/office/powerpoint/2010/main" val="322773685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dijagram, crta, radnja&#10;&#10;Opis je automatski generiran">
            <a:extLst>
              <a:ext uri="{FF2B5EF4-FFF2-40B4-BE49-F238E27FC236}">
                <a16:creationId xmlns:a16="http://schemas.microsoft.com/office/drawing/2014/main" id="{9D14CE01-578F-0062-9FAF-FC4C13C28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19" y="545197"/>
            <a:ext cx="7135748" cy="4053105"/>
          </a:xfrm>
          <a:prstGeom prst="rect">
            <a:avLst/>
          </a:prstGeom>
        </p:spPr>
      </p:pic>
      <p:sp>
        <p:nvSpPr>
          <p:cNvPr id="4" name="Google Shape;1088;p86" descr="Timeline background shape">
            <a:extLst>
              <a:ext uri="{FF2B5EF4-FFF2-40B4-BE49-F238E27FC236}">
                <a16:creationId xmlns:a16="http://schemas.microsoft.com/office/drawing/2014/main" id="{8B8227F0-71EA-FDFE-1EF2-1B8F87254383}"/>
              </a:ext>
            </a:extLst>
          </p:cNvPr>
          <p:cNvSpPr/>
          <p:nvPr/>
        </p:nvSpPr>
        <p:spPr>
          <a:xfrm>
            <a:off x="85798" y="62498"/>
            <a:ext cx="8972404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Usporedba PM2.5 s temperaturom zraka i vlažnosti  18.10. – 31.12.2023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685974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, tekst, crta, dijagram&#10;&#10;Opis je automatski generiran">
            <a:extLst>
              <a:ext uri="{FF2B5EF4-FFF2-40B4-BE49-F238E27FC236}">
                <a16:creationId xmlns:a16="http://schemas.microsoft.com/office/drawing/2014/main" id="{31131B03-6154-2221-ACD6-A78A6E7E7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779"/>
            <a:ext cx="4538244" cy="2710161"/>
          </a:xfrm>
          <a:prstGeom prst="rect">
            <a:avLst/>
          </a:prstGeom>
          <a:ln>
            <a:solidFill>
              <a:srgbClr val="002060"/>
            </a:solidFill>
          </a:ln>
        </p:spPr>
      </p:pic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A400FFFE-5991-49C1-0502-8474D6B8C1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13914"/>
              </p:ext>
            </p:extLst>
          </p:nvPr>
        </p:nvGraphicFramePr>
        <p:xfrm>
          <a:off x="4572000" y="873778"/>
          <a:ext cx="4450189" cy="271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Google Shape;1088;p86" descr="Timeline background shape">
            <a:extLst>
              <a:ext uri="{FF2B5EF4-FFF2-40B4-BE49-F238E27FC236}">
                <a16:creationId xmlns:a16="http://schemas.microsoft.com/office/drawing/2014/main" id="{AD022E87-3A21-A7FC-7579-BF1A08767847}"/>
              </a:ext>
            </a:extLst>
          </p:cNvPr>
          <p:cNvSpPr/>
          <p:nvPr/>
        </p:nvSpPr>
        <p:spPr>
          <a:xfrm>
            <a:off x="85798" y="62498"/>
            <a:ext cx="8972404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 kretanja PM2.5 za buduće vrijeme u 2024. –AI i stvarni podatci2024. 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1840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25B9B5B7-043E-C405-4F26-BE9CEAF42B7E}"/>
              </a:ext>
            </a:extLst>
          </p:cNvPr>
          <p:cNvGrpSpPr/>
          <p:nvPr/>
        </p:nvGrpSpPr>
        <p:grpSpPr>
          <a:xfrm>
            <a:off x="2465978" y="380190"/>
            <a:ext cx="4241184" cy="2405303"/>
            <a:chOff x="1475509" y="893618"/>
            <a:chExt cx="6324600" cy="3408218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BE7B21EB-575F-AC4A-793E-111D78361F3F}"/>
                </a:ext>
              </a:extLst>
            </p:cNvPr>
            <p:cNvGrpSpPr/>
            <p:nvPr/>
          </p:nvGrpSpPr>
          <p:grpSpPr>
            <a:xfrm>
              <a:off x="1475509" y="893618"/>
              <a:ext cx="6324600" cy="3408218"/>
              <a:chOff x="1475509" y="893618"/>
              <a:chExt cx="6324600" cy="3408218"/>
            </a:xfrm>
          </p:grpSpPr>
          <p:pic>
            <p:nvPicPr>
              <p:cNvPr id="6" name="Google Shape;349;p48">
                <a:extLst>
                  <a:ext uri="{FF2B5EF4-FFF2-40B4-BE49-F238E27FC236}">
                    <a16:creationId xmlns:a16="http://schemas.microsoft.com/office/drawing/2014/main" id="{4B4F2921-7C78-A418-5BF3-378FD5800321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2" cstate="screen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3742" r="23742"/>
              <a:stretch/>
            </p:blipFill>
            <p:spPr>
              <a:xfrm>
                <a:off x="1981200" y="993516"/>
                <a:ext cx="5276623" cy="2895220"/>
              </a:xfrm>
              <a:prstGeom prst="rect">
                <a:avLst/>
              </a:prstGeom>
            </p:spPr>
          </p:pic>
          <p:grpSp>
            <p:nvGrpSpPr>
              <p:cNvPr id="2" name="Google Shape;519;p66">
                <a:extLst>
                  <a:ext uri="{FF2B5EF4-FFF2-40B4-BE49-F238E27FC236}">
                    <a16:creationId xmlns:a16="http://schemas.microsoft.com/office/drawing/2014/main" id="{A954014E-5EB4-C9EE-AB4A-00DC4B9B89DD}"/>
                  </a:ext>
                </a:extLst>
              </p:cNvPr>
              <p:cNvGrpSpPr/>
              <p:nvPr/>
            </p:nvGrpSpPr>
            <p:grpSpPr>
              <a:xfrm>
                <a:off x="1475509" y="893618"/>
                <a:ext cx="6324600" cy="3408218"/>
                <a:chOff x="3134000" y="1972250"/>
                <a:chExt cx="3747993" cy="2394923"/>
              </a:xfrm>
            </p:grpSpPr>
            <p:sp>
              <p:nvSpPr>
                <p:cNvPr id="3" name="Google Shape;520;p66">
                  <a:extLst>
                    <a:ext uri="{FF2B5EF4-FFF2-40B4-BE49-F238E27FC236}">
                      <a16:creationId xmlns:a16="http://schemas.microsoft.com/office/drawing/2014/main" id="{050DCC46-E9D7-0623-4BDB-B14FF6D93517}"/>
                    </a:ext>
                  </a:extLst>
                </p:cNvPr>
                <p:cNvSpPr/>
                <p:nvPr/>
              </p:nvSpPr>
              <p:spPr>
                <a:xfrm>
                  <a:off x="3377364" y="1972250"/>
                  <a:ext cx="3253499" cy="217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26" h="54497" fill="none" extrusionOk="0">
                      <a:moveTo>
                        <a:pt x="2879" y="54496"/>
                      </a:moveTo>
                      <a:lnTo>
                        <a:pt x="78695" y="54496"/>
                      </a:lnTo>
                      <a:cubicBezTo>
                        <a:pt x="80305" y="54496"/>
                        <a:pt x="81525" y="53277"/>
                        <a:pt x="81525" y="51667"/>
                      </a:cubicBezTo>
                      <a:lnTo>
                        <a:pt x="81525" y="2879"/>
                      </a:lnTo>
                      <a:cubicBezTo>
                        <a:pt x="81525" y="1220"/>
                        <a:pt x="80305" y="1"/>
                        <a:pt x="78695" y="1"/>
                      </a:cubicBezTo>
                      <a:lnTo>
                        <a:pt x="2879" y="1"/>
                      </a:lnTo>
                      <a:cubicBezTo>
                        <a:pt x="1220" y="1"/>
                        <a:pt x="1" y="1220"/>
                        <a:pt x="1" y="2879"/>
                      </a:cubicBezTo>
                      <a:lnTo>
                        <a:pt x="1" y="51667"/>
                      </a:lnTo>
                      <a:cubicBezTo>
                        <a:pt x="1" y="53277"/>
                        <a:pt x="1220" y="54496"/>
                        <a:pt x="2879" y="54496"/>
                      </a:cubicBezTo>
                      <a:close/>
                    </a:path>
                  </a:pathLst>
                </a:custGeom>
                <a:ln>
                  <a:solidFill>
                    <a:srgbClr val="002060"/>
                  </a:solidFill>
                  <a:headEnd type="none" w="sm" len="sm"/>
                  <a:tailEnd type="none" w="sm" len="sm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" name="Google Shape;521;p66">
                  <a:extLst>
                    <a:ext uri="{FF2B5EF4-FFF2-40B4-BE49-F238E27FC236}">
                      <a16:creationId xmlns:a16="http://schemas.microsoft.com/office/drawing/2014/main" id="{28070F9D-8BF9-F499-C3E2-64950B809F0D}"/>
                    </a:ext>
                  </a:extLst>
                </p:cNvPr>
                <p:cNvSpPr/>
                <p:nvPr/>
              </p:nvSpPr>
              <p:spPr>
                <a:xfrm>
                  <a:off x="3134000" y="4236676"/>
                  <a:ext cx="3747993" cy="130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17" h="3270" fill="none" extrusionOk="0">
                      <a:moveTo>
                        <a:pt x="93917" y="1"/>
                      </a:moveTo>
                      <a:lnTo>
                        <a:pt x="93917" y="2245"/>
                      </a:lnTo>
                      <a:cubicBezTo>
                        <a:pt x="93917" y="2830"/>
                        <a:pt x="93331" y="3269"/>
                        <a:pt x="92697" y="3269"/>
                      </a:cubicBezTo>
                      <a:lnTo>
                        <a:pt x="1025" y="3269"/>
                      </a:lnTo>
                      <a:cubicBezTo>
                        <a:pt x="439" y="3269"/>
                        <a:pt x="0" y="2830"/>
                        <a:pt x="0" y="2245"/>
                      </a:cubicBezTo>
                      <a:lnTo>
                        <a:pt x="0" y="1"/>
                      </a:lnTo>
                      <a:lnTo>
                        <a:pt x="38640" y="1"/>
                      </a:lnTo>
                      <a:cubicBezTo>
                        <a:pt x="38640" y="586"/>
                        <a:pt x="39274" y="1025"/>
                        <a:pt x="40055" y="1025"/>
                      </a:cubicBezTo>
                      <a:lnTo>
                        <a:pt x="53911" y="1025"/>
                      </a:lnTo>
                      <a:cubicBezTo>
                        <a:pt x="54496" y="1025"/>
                        <a:pt x="55130" y="586"/>
                        <a:pt x="55326" y="1"/>
                      </a:cubicBezTo>
                      <a:close/>
                    </a:path>
                  </a:pathLst>
                </a:custGeom>
                <a:ln>
                  <a:solidFill>
                    <a:srgbClr val="002060"/>
                  </a:solidFill>
                  <a:headEnd type="none" w="sm" len="sm"/>
                  <a:tailEnd type="none" w="sm" len="sm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" name="TekstniOkvir 4">
              <a:extLst>
                <a:ext uri="{FF2B5EF4-FFF2-40B4-BE49-F238E27FC236}">
                  <a16:creationId xmlns:a16="http://schemas.microsoft.com/office/drawing/2014/main" id="{2223963B-7843-171F-65BC-58ABC3069035}"/>
                </a:ext>
              </a:extLst>
            </p:cNvPr>
            <p:cNvSpPr txBox="1"/>
            <p:nvPr/>
          </p:nvSpPr>
          <p:spPr>
            <a:xfrm>
              <a:off x="3363883" y="1856350"/>
              <a:ext cx="3590921" cy="91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Analiza </a:t>
              </a:r>
            </a:p>
          </p:txBody>
        </p:sp>
      </p:grpSp>
      <p:pic>
        <p:nvPicPr>
          <p:cNvPr id="10" name="Slika 9" descr="Slika na kojoj se prikazuje vanjski, osoba, drvo, nebo&#10;&#10;Opis je automatski generiran">
            <a:extLst>
              <a:ext uri="{FF2B5EF4-FFF2-40B4-BE49-F238E27FC236}">
                <a16:creationId xmlns:a16="http://schemas.microsoft.com/office/drawing/2014/main" id="{25A01F8A-247C-5B95-AAB5-EBC2AADD09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76" y="2900435"/>
            <a:ext cx="1619205" cy="19656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F2FA454-4B23-1343-0326-C11BBE699C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78" y="2866440"/>
            <a:ext cx="1817795" cy="19840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Slika 13" descr="Slika na kojoj se prikazuje vanjski, biljka, drvo, nebo&#10;&#10;Opis je automatski generiran">
            <a:extLst>
              <a:ext uri="{FF2B5EF4-FFF2-40B4-BE49-F238E27FC236}">
                <a16:creationId xmlns:a16="http://schemas.microsoft.com/office/drawing/2014/main" id="{675596AF-CE22-B6C2-292D-5777DDAE8E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80" y="411178"/>
            <a:ext cx="1773231" cy="230878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Slika 15" descr="Slika na kojoj se prikazuje vanjski, drvo, nebo, snimka zaslona&#10;&#10;Opis je automatski generiran">
            <a:extLst>
              <a:ext uri="{FF2B5EF4-FFF2-40B4-BE49-F238E27FC236}">
                <a16:creationId xmlns:a16="http://schemas.microsoft.com/office/drawing/2014/main" id="{D250230B-8223-229A-6740-47495699D7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7" y="2882030"/>
            <a:ext cx="1817795" cy="19840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1CEC9105-91F3-E4BF-9B28-AE63C45CD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7178" y="495778"/>
            <a:ext cx="1773231" cy="222418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Slika 12" descr="Slika na kojoj se prikazuje vanjski, Kopneno vozilo, vozilo, drvo&#10;&#10;Opis je automatski generiran">
            <a:extLst>
              <a:ext uri="{FF2B5EF4-FFF2-40B4-BE49-F238E27FC236}">
                <a16:creationId xmlns:a16="http://schemas.microsoft.com/office/drawing/2014/main" id="{644CD111-5087-5F94-57A8-AB2E5E8E87F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387" y="2850851"/>
            <a:ext cx="2579233" cy="198400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7878238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5F89A2D4-7547-91B6-EBBE-0858568D5706}"/>
              </a:ext>
            </a:extLst>
          </p:cNvPr>
          <p:cNvSpPr txBox="1"/>
          <p:nvPr/>
        </p:nvSpPr>
        <p:spPr>
          <a:xfrm>
            <a:off x="98419" y="262397"/>
            <a:ext cx="3882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</a:rPr>
              <a:t>Period od 15. 7. – 17. 10. 2023.</a:t>
            </a:r>
          </a:p>
          <a:p>
            <a:r>
              <a:rPr lang="hr-HR" sz="2000" dirty="0">
                <a:solidFill>
                  <a:srgbClr val="002060"/>
                </a:solidFill>
              </a:rPr>
              <a:t> (93 promatrana dana)</a:t>
            </a:r>
          </a:p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95666A8-20B0-6AC8-F765-D224CEA1434B}"/>
              </a:ext>
            </a:extLst>
          </p:cNvPr>
          <p:cNvSpPr txBox="1"/>
          <p:nvPr/>
        </p:nvSpPr>
        <p:spPr>
          <a:xfrm>
            <a:off x="4892700" y="260986"/>
            <a:ext cx="3981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</a:rPr>
              <a:t>Period od 18. 10. – 31. 12. 2023.</a:t>
            </a:r>
          </a:p>
          <a:p>
            <a:r>
              <a:rPr lang="hr-HR" sz="2000" dirty="0">
                <a:solidFill>
                  <a:srgbClr val="002060"/>
                </a:solidFill>
              </a:rPr>
              <a:t>(73 promatrana dana)</a:t>
            </a:r>
          </a:p>
          <a:p>
            <a:endParaRPr lang="hr-HR" dirty="0"/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id="{AC4E69B2-4D5C-9FF4-C28C-03019FA32B9E}"/>
              </a:ext>
            </a:extLst>
          </p:cNvPr>
          <p:cNvGrpSpPr/>
          <p:nvPr/>
        </p:nvGrpSpPr>
        <p:grpSpPr>
          <a:xfrm>
            <a:off x="98418" y="1185727"/>
            <a:ext cx="4473581" cy="2230631"/>
            <a:chOff x="49772" y="2639291"/>
            <a:chExt cx="4101406" cy="2230631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DA32D802-9B5F-781B-58D1-4E8E87CC400D}"/>
                </a:ext>
              </a:extLst>
            </p:cNvPr>
            <p:cNvGrpSpPr/>
            <p:nvPr/>
          </p:nvGrpSpPr>
          <p:grpSpPr>
            <a:xfrm>
              <a:off x="49772" y="2639291"/>
              <a:ext cx="4101406" cy="2230631"/>
              <a:chOff x="602673" y="2313709"/>
              <a:chExt cx="4101406" cy="2556213"/>
            </a:xfrm>
          </p:grpSpPr>
          <p:pic>
            <p:nvPicPr>
              <p:cNvPr id="7" name="Slika 6">
                <a:extLst>
                  <a:ext uri="{FF2B5EF4-FFF2-40B4-BE49-F238E27FC236}">
                    <a16:creationId xmlns:a16="http://schemas.microsoft.com/office/drawing/2014/main" id="{4F7A43A8-235C-7E33-E793-13BC0DFDC9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8255" y="2382982"/>
                <a:ext cx="3470689" cy="2424545"/>
              </a:xfrm>
              <a:prstGeom prst="rect">
                <a:avLst/>
              </a:prstGeom>
            </p:spPr>
          </p:pic>
          <p:sp>
            <p:nvSpPr>
              <p:cNvPr id="16" name="Google Shape;541;p68">
                <a:extLst>
                  <a:ext uri="{FF2B5EF4-FFF2-40B4-BE49-F238E27FC236}">
                    <a16:creationId xmlns:a16="http://schemas.microsoft.com/office/drawing/2014/main" id="{5DB6603E-90E5-3700-C474-1C48D750D2E9}"/>
                  </a:ext>
                </a:extLst>
              </p:cNvPr>
              <p:cNvSpPr/>
              <p:nvPr/>
            </p:nvSpPr>
            <p:spPr>
              <a:xfrm rot="5400000">
                <a:off x="1375269" y="1541113"/>
                <a:ext cx="2556213" cy="4101406"/>
              </a:xfrm>
              <a:custGeom>
                <a:avLst/>
                <a:gdLst/>
                <a:ahLst/>
                <a:cxnLst/>
                <a:rect l="l" t="t" r="r" b="b"/>
                <a:pathLst>
                  <a:path w="103480" h="206345" extrusionOk="0">
                    <a:moveTo>
                      <a:pt x="61741" y="8558"/>
                    </a:moveTo>
                    <a:cubicBezTo>
                      <a:pt x="62649" y="8558"/>
                      <a:pt x="62637" y="9975"/>
                      <a:pt x="61704" y="9975"/>
                    </a:cubicBezTo>
                    <a:cubicBezTo>
                      <a:pt x="61677" y="9975"/>
                      <a:pt x="61650" y="9973"/>
                      <a:pt x="61623" y="9971"/>
                    </a:cubicBezTo>
                    <a:lnTo>
                      <a:pt x="40979" y="9971"/>
                    </a:lnTo>
                    <a:cubicBezTo>
                      <a:pt x="40952" y="9973"/>
                      <a:pt x="40925" y="9975"/>
                      <a:pt x="40898" y="9975"/>
                    </a:cubicBezTo>
                    <a:cubicBezTo>
                      <a:pt x="39965" y="9975"/>
                      <a:pt x="39952" y="8558"/>
                      <a:pt x="40861" y="8558"/>
                    </a:cubicBezTo>
                    <a:cubicBezTo>
                      <a:pt x="40899" y="8558"/>
                      <a:pt x="40938" y="8561"/>
                      <a:pt x="40979" y="8566"/>
                    </a:cubicBezTo>
                    <a:lnTo>
                      <a:pt x="61623" y="8566"/>
                    </a:lnTo>
                    <a:cubicBezTo>
                      <a:pt x="61664" y="8561"/>
                      <a:pt x="61703" y="8558"/>
                      <a:pt x="61741" y="8558"/>
                    </a:cubicBezTo>
                    <a:close/>
                    <a:moveTo>
                      <a:pt x="100713" y="16164"/>
                    </a:moveTo>
                    <a:lnTo>
                      <a:pt x="100713" y="189567"/>
                    </a:lnTo>
                    <a:lnTo>
                      <a:pt x="2987" y="189567"/>
                    </a:lnTo>
                    <a:lnTo>
                      <a:pt x="2987" y="16164"/>
                    </a:lnTo>
                    <a:close/>
                    <a:moveTo>
                      <a:pt x="22357" y="196638"/>
                    </a:moveTo>
                    <a:lnTo>
                      <a:pt x="22313" y="197165"/>
                    </a:lnTo>
                    <a:lnTo>
                      <a:pt x="18448" y="197165"/>
                    </a:lnTo>
                    <a:lnTo>
                      <a:pt x="18448" y="196638"/>
                    </a:lnTo>
                    <a:close/>
                    <a:moveTo>
                      <a:pt x="53277" y="196726"/>
                    </a:moveTo>
                    <a:cubicBezTo>
                      <a:pt x="53365" y="196726"/>
                      <a:pt x="53453" y="196814"/>
                      <a:pt x="53453" y="196945"/>
                    </a:cubicBezTo>
                    <a:lnTo>
                      <a:pt x="53453" y="199976"/>
                    </a:lnTo>
                    <a:cubicBezTo>
                      <a:pt x="53453" y="200064"/>
                      <a:pt x="53365" y="200152"/>
                      <a:pt x="53234" y="200152"/>
                    </a:cubicBezTo>
                    <a:lnTo>
                      <a:pt x="50203" y="200152"/>
                    </a:lnTo>
                    <a:cubicBezTo>
                      <a:pt x="50071" y="200152"/>
                      <a:pt x="49983" y="200064"/>
                      <a:pt x="49983" y="199976"/>
                    </a:cubicBezTo>
                    <a:lnTo>
                      <a:pt x="49983" y="196945"/>
                    </a:lnTo>
                    <a:cubicBezTo>
                      <a:pt x="49983" y="196814"/>
                      <a:pt x="50071" y="196726"/>
                      <a:pt x="50203" y="196726"/>
                    </a:cubicBezTo>
                    <a:close/>
                    <a:moveTo>
                      <a:pt x="80706" y="196517"/>
                    </a:moveTo>
                    <a:cubicBezTo>
                      <a:pt x="80761" y="196517"/>
                      <a:pt x="80816" y="196528"/>
                      <a:pt x="80860" y="196550"/>
                    </a:cubicBezTo>
                    <a:cubicBezTo>
                      <a:pt x="80948" y="196638"/>
                      <a:pt x="80948" y="196770"/>
                      <a:pt x="80860" y="196858"/>
                    </a:cubicBezTo>
                    <a:lnTo>
                      <a:pt x="79455" y="198263"/>
                    </a:lnTo>
                    <a:cubicBezTo>
                      <a:pt x="79367" y="198351"/>
                      <a:pt x="79323" y="198439"/>
                      <a:pt x="79323" y="198527"/>
                    </a:cubicBezTo>
                    <a:cubicBezTo>
                      <a:pt x="79323" y="198614"/>
                      <a:pt x="79367" y="198702"/>
                      <a:pt x="79455" y="198790"/>
                    </a:cubicBezTo>
                    <a:lnTo>
                      <a:pt x="80860" y="200196"/>
                    </a:lnTo>
                    <a:cubicBezTo>
                      <a:pt x="80948" y="200284"/>
                      <a:pt x="80948" y="200415"/>
                      <a:pt x="80860" y="200503"/>
                    </a:cubicBezTo>
                    <a:cubicBezTo>
                      <a:pt x="80816" y="200547"/>
                      <a:pt x="80761" y="200569"/>
                      <a:pt x="80706" y="200569"/>
                    </a:cubicBezTo>
                    <a:cubicBezTo>
                      <a:pt x="80652" y="200569"/>
                      <a:pt x="80597" y="200547"/>
                      <a:pt x="80553" y="200503"/>
                    </a:cubicBezTo>
                    <a:lnTo>
                      <a:pt x="79147" y="199098"/>
                    </a:lnTo>
                    <a:cubicBezTo>
                      <a:pt x="79015" y="198922"/>
                      <a:pt x="78928" y="198746"/>
                      <a:pt x="78928" y="198527"/>
                    </a:cubicBezTo>
                    <a:cubicBezTo>
                      <a:pt x="78928" y="198307"/>
                      <a:pt x="79015" y="198131"/>
                      <a:pt x="79147" y="198000"/>
                    </a:cubicBezTo>
                    <a:lnTo>
                      <a:pt x="80553" y="196550"/>
                    </a:lnTo>
                    <a:cubicBezTo>
                      <a:pt x="80597" y="196528"/>
                      <a:pt x="80652" y="196517"/>
                      <a:pt x="80706" y="196517"/>
                    </a:cubicBezTo>
                    <a:close/>
                    <a:moveTo>
                      <a:pt x="15461" y="1"/>
                    </a:moveTo>
                    <a:cubicBezTo>
                      <a:pt x="6940" y="1"/>
                      <a:pt x="1" y="6941"/>
                      <a:pt x="1" y="15461"/>
                    </a:cubicBezTo>
                    <a:lnTo>
                      <a:pt x="1" y="190884"/>
                    </a:lnTo>
                    <a:cubicBezTo>
                      <a:pt x="1" y="199405"/>
                      <a:pt x="6940" y="206345"/>
                      <a:pt x="15461" y="206345"/>
                    </a:cubicBezTo>
                    <a:lnTo>
                      <a:pt x="88019" y="206345"/>
                    </a:lnTo>
                    <a:cubicBezTo>
                      <a:pt x="96540" y="206345"/>
                      <a:pt x="103480" y="199405"/>
                      <a:pt x="103480" y="190884"/>
                    </a:cubicBezTo>
                    <a:lnTo>
                      <a:pt x="103480" y="15461"/>
                    </a:lnTo>
                    <a:cubicBezTo>
                      <a:pt x="103480" y="6941"/>
                      <a:pt x="96540" y="1"/>
                      <a:pt x="88019" y="1"/>
                    </a:cubicBezTo>
                    <a:close/>
                  </a:path>
                </a:pathLst>
              </a:custGeom>
              <a:solidFill>
                <a:srgbClr val="FFFFFF">
                  <a:alpha val="33540"/>
                </a:srgb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19" name="TekstniOkvir 18">
              <a:extLst>
                <a:ext uri="{FF2B5EF4-FFF2-40B4-BE49-F238E27FC236}">
                  <a16:creationId xmlns:a16="http://schemas.microsoft.com/office/drawing/2014/main" id="{D0B2DAB2-673B-C8A6-37F3-D00D666A9326}"/>
                </a:ext>
              </a:extLst>
            </p:cNvPr>
            <p:cNvSpPr txBox="1"/>
            <p:nvPr/>
          </p:nvSpPr>
          <p:spPr>
            <a:xfrm>
              <a:off x="526599" y="2846666"/>
              <a:ext cx="3366654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sz="2000" dirty="0">
                  <a:solidFill>
                    <a:srgbClr val="002060"/>
                  </a:solidFill>
                </a:rPr>
                <a:t>CO u dozvoljenim granicama</a:t>
              </a:r>
            </a:p>
            <a:p>
              <a:r>
                <a:rPr lang="hr-HR" sz="2000" dirty="0">
                  <a:solidFill>
                    <a:srgbClr val="002060"/>
                  </a:solidFill>
                </a:rPr>
                <a:t>O</a:t>
              </a:r>
              <a:r>
                <a:rPr lang="hr-HR" sz="2000" baseline="-25000" dirty="0">
                  <a:solidFill>
                    <a:srgbClr val="002060"/>
                  </a:solidFill>
                </a:rPr>
                <a:t>3</a:t>
              </a:r>
              <a:r>
                <a:rPr lang="hr-HR" sz="2000" dirty="0">
                  <a:solidFill>
                    <a:srgbClr val="002060"/>
                  </a:solidFill>
                </a:rPr>
                <a:t>  u dozvoljenim granicama</a:t>
              </a:r>
            </a:p>
            <a:p>
              <a:endParaRPr lang="hr-HR" sz="2000" dirty="0">
                <a:solidFill>
                  <a:srgbClr val="002060"/>
                </a:solidFill>
              </a:endParaRPr>
            </a:p>
            <a:p>
              <a:r>
                <a:rPr lang="hr-HR" sz="2000" dirty="0">
                  <a:solidFill>
                    <a:srgbClr val="002060"/>
                  </a:solidFill>
                </a:rPr>
                <a:t>PM2.5 : 2 dana iznad granične vrijednosti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750A43F9-AFA2-4795-BD1A-D8D4083E9E5F}"/>
              </a:ext>
            </a:extLst>
          </p:cNvPr>
          <p:cNvGrpSpPr/>
          <p:nvPr/>
        </p:nvGrpSpPr>
        <p:grpSpPr>
          <a:xfrm>
            <a:off x="4681002" y="1185728"/>
            <a:ext cx="4384251" cy="2214012"/>
            <a:chOff x="4784903" y="2699741"/>
            <a:chExt cx="4192842" cy="2115733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A8780D43-5AF5-504A-1911-8734FB16E036}"/>
                </a:ext>
              </a:extLst>
            </p:cNvPr>
            <p:cNvGrpSpPr/>
            <p:nvPr/>
          </p:nvGrpSpPr>
          <p:grpSpPr>
            <a:xfrm>
              <a:off x="4784903" y="2699741"/>
              <a:ext cx="4192842" cy="2115733"/>
              <a:chOff x="4431612" y="1999639"/>
              <a:chExt cx="4192842" cy="2406105"/>
            </a:xfrm>
          </p:grpSpPr>
          <p:pic>
            <p:nvPicPr>
              <p:cNvPr id="8" name="Google Shape;465;p61">
                <a:extLst>
                  <a:ext uri="{FF2B5EF4-FFF2-40B4-BE49-F238E27FC236}">
                    <a16:creationId xmlns:a16="http://schemas.microsoft.com/office/drawing/2014/main" id="{0408DE25-C1F9-A834-7445-603C9B4B58EE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77267" y="2080474"/>
                <a:ext cx="3521606" cy="2249071"/>
              </a:xfrm>
              <a:prstGeom prst="rect">
                <a:avLst/>
              </a:prstGeom>
            </p:spPr>
          </p:pic>
          <p:sp>
            <p:nvSpPr>
              <p:cNvPr id="14" name="Google Shape;541;p68">
                <a:extLst>
                  <a:ext uri="{FF2B5EF4-FFF2-40B4-BE49-F238E27FC236}">
                    <a16:creationId xmlns:a16="http://schemas.microsoft.com/office/drawing/2014/main" id="{4C686B5A-5BBD-8D22-AB86-5289C5903A31}"/>
                  </a:ext>
                </a:extLst>
              </p:cNvPr>
              <p:cNvSpPr/>
              <p:nvPr/>
            </p:nvSpPr>
            <p:spPr>
              <a:xfrm rot="5400000">
                <a:off x="5324980" y="1106271"/>
                <a:ext cx="2406105" cy="4192842"/>
              </a:xfrm>
              <a:custGeom>
                <a:avLst/>
                <a:gdLst/>
                <a:ahLst/>
                <a:cxnLst/>
                <a:rect l="l" t="t" r="r" b="b"/>
                <a:pathLst>
                  <a:path w="103480" h="206345" extrusionOk="0">
                    <a:moveTo>
                      <a:pt x="61741" y="8558"/>
                    </a:moveTo>
                    <a:cubicBezTo>
                      <a:pt x="62649" y="8558"/>
                      <a:pt x="62637" y="9975"/>
                      <a:pt x="61704" y="9975"/>
                    </a:cubicBezTo>
                    <a:cubicBezTo>
                      <a:pt x="61677" y="9975"/>
                      <a:pt x="61650" y="9973"/>
                      <a:pt x="61623" y="9971"/>
                    </a:cubicBezTo>
                    <a:lnTo>
                      <a:pt x="40979" y="9971"/>
                    </a:lnTo>
                    <a:cubicBezTo>
                      <a:pt x="40952" y="9973"/>
                      <a:pt x="40925" y="9975"/>
                      <a:pt x="40898" y="9975"/>
                    </a:cubicBezTo>
                    <a:cubicBezTo>
                      <a:pt x="39965" y="9975"/>
                      <a:pt x="39952" y="8558"/>
                      <a:pt x="40861" y="8558"/>
                    </a:cubicBezTo>
                    <a:cubicBezTo>
                      <a:pt x="40899" y="8558"/>
                      <a:pt x="40938" y="8561"/>
                      <a:pt x="40979" y="8566"/>
                    </a:cubicBezTo>
                    <a:lnTo>
                      <a:pt x="61623" y="8566"/>
                    </a:lnTo>
                    <a:cubicBezTo>
                      <a:pt x="61664" y="8561"/>
                      <a:pt x="61703" y="8558"/>
                      <a:pt x="61741" y="8558"/>
                    </a:cubicBezTo>
                    <a:close/>
                    <a:moveTo>
                      <a:pt x="100713" y="16164"/>
                    </a:moveTo>
                    <a:lnTo>
                      <a:pt x="100713" y="189567"/>
                    </a:lnTo>
                    <a:lnTo>
                      <a:pt x="2987" y="189567"/>
                    </a:lnTo>
                    <a:lnTo>
                      <a:pt x="2987" y="16164"/>
                    </a:lnTo>
                    <a:close/>
                    <a:moveTo>
                      <a:pt x="22357" y="196638"/>
                    </a:moveTo>
                    <a:lnTo>
                      <a:pt x="22313" y="197165"/>
                    </a:lnTo>
                    <a:lnTo>
                      <a:pt x="18448" y="197165"/>
                    </a:lnTo>
                    <a:lnTo>
                      <a:pt x="18448" y="196638"/>
                    </a:lnTo>
                    <a:close/>
                    <a:moveTo>
                      <a:pt x="53277" y="196726"/>
                    </a:moveTo>
                    <a:cubicBezTo>
                      <a:pt x="53365" y="196726"/>
                      <a:pt x="53453" y="196814"/>
                      <a:pt x="53453" y="196945"/>
                    </a:cubicBezTo>
                    <a:lnTo>
                      <a:pt x="53453" y="199976"/>
                    </a:lnTo>
                    <a:cubicBezTo>
                      <a:pt x="53453" y="200064"/>
                      <a:pt x="53365" y="200152"/>
                      <a:pt x="53234" y="200152"/>
                    </a:cubicBezTo>
                    <a:lnTo>
                      <a:pt x="50203" y="200152"/>
                    </a:lnTo>
                    <a:cubicBezTo>
                      <a:pt x="50071" y="200152"/>
                      <a:pt x="49983" y="200064"/>
                      <a:pt x="49983" y="199976"/>
                    </a:cubicBezTo>
                    <a:lnTo>
                      <a:pt x="49983" y="196945"/>
                    </a:lnTo>
                    <a:cubicBezTo>
                      <a:pt x="49983" y="196814"/>
                      <a:pt x="50071" y="196726"/>
                      <a:pt x="50203" y="196726"/>
                    </a:cubicBezTo>
                    <a:close/>
                    <a:moveTo>
                      <a:pt x="80706" y="196517"/>
                    </a:moveTo>
                    <a:cubicBezTo>
                      <a:pt x="80761" y="196517"/>
                      <a:pt x="80816" y="196528"/>
                      <a:pt x="80860" y="196550"/>
                    </a:cubicBezTo>
                    <a:cubicBezTo>
                      <a:pt x="80948" y="196638"/>
                      <a:pt x="80948" y="196770"/>
                      <a:pt x="80860" y="196858"/>
                    </a:cubicBezTo>
                    <a:lnTo>
                      <a:pt x="79455" y="198263"/>
                    </a:lnTo>
                    <a:cubicBezTo>
                      <a:pt x="79367" y="198351"/>
                      <a:pt x="79323" y="198439"/>
                      <a:pt x="79323" y="198527"/>
                    </a:cubicBezTo>
                    <a:cubicBezTo>
                      <a:pt x="79323" y="198614"/>
                      <a:pt x="79367" y="198702"/>
                      <a:pt x="79455" y="198790"/>
                    </a:cubicBezTo>
                    <a:lnTo>
                      <a:pt x="80860" y="200196"/>
                    </a:lnTo>
                    <a:cubicBezTo>
                      <a:pt x="80948" y="200284"/>
                      <a:pt x="80948" y="200415"/>
                      <a:pt x="80860" y="200503"/>
                    </a:cubicBezTo>
                    <a:cubicBezTo>
                      <a:pt x="80816" y="200547"/>
                      <a:pt x="80761" y="200569"/>
                      <a:pt x="80706" y="200569"/>
                    </a:cubicBezTo>
                    <a:cubicBezTo>
                      <a:pt x="80652" y="200569"/>
                      <a:pt x="80597" y="200547"/>
                      <a:pt x="80553" y="200503"/>
                    </a:cubicBezTo>
                    <a:lnTo>
                      <a:pt x="79147" y="199098"/>
                    </a:lnTo>
                    <a:cubicBezTo>
                      <a:pt x="79015" y="198922"/>
                      <a:pt x="78928" y="198746"/>
                      <a:pt x="78928" y="198527"/>
                    </a:cubicBezTo>
                    <a:cubicBezTo>
                      <a:pt x="78928" y="198307"/>
                      <a:pt x="79015" y="198131"/>
                      <a:pt x="79147" y="198000"/>
                    </a:cubicBezTo>
                    <a:lnTo>
                      <a:pt x="80553" y="196550"/>
                    </a:lnTo>
                    <a:cubicBezTo>
                      <a:pt x="80597" y="196528"/>
                      <a:pt x="80652" y="196517"/>
                      <a:pt x="80706" y="196517"/>
                    </a:cubicBezTo>
                    <a:close/>
                    <a:moveTo>
                      <a:pt x="15461" y="1"/>
                    </a:moveTo>
                    <a:cubicBezTo>
                      <a:pt x="6940" y="1"/>
                      <a:pt x="1" y="6941"/>
                      <a:pt x="1" y="15461"/>
                    </a:cubicBezTo>
                    <a:lnTo>
                      <a:pt x="1" y="190884"/>
                    </a:lnTo>
                    <a:cubicBezTo>
                      <a:pt x="1" y="199405"/>
                      <a:pt x="6940" y="206345"/>
                      <a:pt x="15461" y="206345"/>
                    </a:cubicBezTo>
                    <a:lnTo>
                      <a:pt x="88019" y="206345"/>
                    </a:lnTo>
                    <a:cubicBezTo>
                      <a:pt x="96540" y="206345"/>
                      <a:pt x="103480" y="199405"/>
                      <a:pt x="103480" y="190884"/>
                    </a:cubicBezTo>
                    <a:lnTo>
                      <a:pt x="103480" y="15461"/>
                    </a:lnTo>
                    <a:cubicBezTo>
                      <a:pt x="103480" y="6941"/>
                      <a:pt x="96540" y="1"/>
                      <a:pt x="88019" y="1"/>
                    </a:cubicBezTo>
                    <a:close/>
                  </a:path>
                </a:pathLst>
              </a:custGeom>
              <a:solidFill>
                <a:srgbClr val="FFFFFF">
                  <a:alpha val="33540"/>
                </a:srgb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21" name="TekstniOkvir 20">
              <a:extLst>
                <a:ext uri="{FF2B5EF4-FFF2-40B4-BE49-F238E27FC236}">
                  <a16:creationId xmlns:a16="http://schemas.microsoft.com/office/drawing/2014/main" id="{8FF6342D-D206-1D93-3D06-8EE84C907746}"/>
                </a:ext>
              </a:extLst>
            </p:cNvPr>
            <p:cNvSpPr txBox="1"/>
            <p:nvPr/>
          </p:nvSpPr>
          <p:spPr>
            <a:xfrm>
              <a:off x="5210222" y="2846666"/>
              <a:ext cx="3362278" cy="15588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sz="2000" dirty="0">
                  <a:solidFill>
                    <a:srgbClr val="002060"/>
                  </a:solidFill>
                </a:rPr>
                <a:t>CO  u dozvoljenim granicama </a:t>
              </a:r>
            </a:p>
            <a:p>
              <a:r>
                <a:rPr lang="hr-HR" sz="2000" dirty="0">
                  <a:solidFill>
                    <a:srgbClr val="002060"/>
                  </a:solidFill>
                </a:rPr>
                <a:t>O</a:t>
              </a:r>
              <a:r>
                <a:rPr lang="hr-HR" sz="2000" baseline="-25000" dirty="0">
                  <a:solidFill>
                    <a:srgbClr val="002060"/>
                  </a:solidFill>
                </a:rPr>
                <a:t>3</a:t>
              </a:r>
              <a:r>
                <a:rPr lang="hr-HR" sz="2000" dirty="0">
                  <a:solidFill>
                    <a:srgbClr val="002060"/>
                  </a:solidFill>
                </a:rPr>
                <a:t>  u dozvoljenim granicama</a:t>
              </a:r>
            </a:p>
            <a:p>
              <a:endParaRPr lang="hr-HR" sz="2000" dirty="0">
                <a:solidFill>
                  <a:srgbClr val="002060"/>
                </a:solidFill>
              </a:endParaRPr>
            </a:p>
            <a:p>
              <a:r>
                <a:rPr lang="hr-HR" sz="2000" dirty="0">
                  <a:solidFill>
                    <a:srgbClr val="002060"/>
                  </a:solidFill>
                </a:rPr>
                <a:t>PM2.5 :16 dana iznad granične vrijednosti</a:t>
              </a:r>
            </a:p>
          </p:txBody>
        </p:sp>
      </p:grp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BB2C7414-AE6A-E0ED-33BC-65E233313D17}"/>
              </a:ext>
            </a:extLst>
          </p:cNvPr>
          <p:cNvSpPr txBox="1"/>
          <p:nvPr/>
        </p:nvSpPr>
        <p:spPr>
          <a:xfrm>
            <a:off x="3980923" y="4398864"/>
            <a:ext cx="260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RH (NN  77/2020.)</a:t>
            </a:r>
          </a:p>
          <a:p>
            <a:r>
              <a:rPr lang="hr-HR" dirty="0" err="1">
                <a:solidFill>
                  <a:srgbClr val="002060"/>
                </a:solidFill>
              </a:rPr>
              <a:t>EuropeanEnvironment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Agency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5085D47A-FEFC-5051-D109-28575E95EB89}"/>
              </a:ext>
            </a:extLst>
          </p:cNvPr>
          <p:cNvSpPr txBox="1"/>
          <p:nvPr/>
        </p:nvSpPr>
        <p:spPr>
          <a:xfrm>
            <a:off x="208575" y="4183421"/>
            <a:ext cx="4485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Granična vrijednost CO: 10 mg/m</a:t>
            </a:r>
            <a:r>
              <a:rPr lang="hr-HR" baseline="30000" dirty="0">
                <a:solidFill>
                  <a:srgbClr val="002060"/>
                </a:solidFill>
              </a:rPr>
              <a:t>3</a:t>
            </a:r>
          </a:p>
          <a:p>
            <a:r>
              <a:rPr lang="hr-HR" dirty="0">
                <a:solidFill>
                  <a:srgbClr val="002060"/>
                </a:solidFill>
              </a:rPr>
              <a:t>Granična vrijednost za O</a:t>
            </a:r>
            <a:r>
              <a:rPr lang="hr-HR" baseline="-25000" dirty="0">
                <a:solidFill>
                  <a:srgbClr val="002060"/>
                </a:solidFill>
              </a:rPr>
              <a:t>3</a:t>
            </a:r>
            <a:r>
              <a:rPr lang="hr-HR" dirty="0">
                <a:solidFill>
                  <a:srgbClr val="002060"/>
                </a:solidFill>
              </a:rPr>
              <a:t>:120 µg/m</a:t>
            </a:r>
            <a:r>
              <a:rPr lang="hr-HR" baseline="30000" dirty="0">
                <a:solidFill>
                  <a:srgbClr val="002060"/>
                </a:solidFill>
              </a:rPr>
              <a:t>3</a:t>
            </a:r>
          </a:p>
          <a:p>
            <a:r>
              <a:rPr lang="hr-HR" dirty="0">
                <a:solidFill>
                  <a:srgbClr val="002060"/>
                </a:solidFill>
              </a:rPr>
              <a:t>Granična vrijednost za PM2.5: 25µg/m</a:t>
            </a:r>
            <a:r>
              <a:rPr lang="hr-HR" baseline="30000" dirty="0">
                <a:solidFill>
                  <a:srgbClr val="002060"/>
                </a:solidFill>
              </a:rPr>
              <a:t>3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969426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67">
            <a:extLst>
              <a:ext uri="{FF2B5EF4-FFF2-40B4-BE49-F238E27FC236}">
                <a16:creationId xmlns:a16="http://schemas.microsoft.com/office/drawing/2014/main" id="{A0B3A198-8AB0-3623-B776-EB555E7F7A29}"/>
              </a:ext>
            </a:extLst>
          </p:cNvPr>
          <p:cNvGrpSpPr/>
          <p:nvPr/>
        </p:nvGrpSpPr>
        <p:grpSpPr>
          <a:xfrm>
            <a:off x="1271738" y="480047"/>
            <a:ext cx="334779" cy="4142559"/>
            <a:chOff x="374075" y="426863"/>
            <a:chExt cx="337531" cy="3029265"/>
          </a:xfrm>
        </p:grpSpPr>
        <p:sp>
          <p:nvSpPr>
            <p:cNvPr id="6" name="Google Shape;531;p67">
              <a:extLst>
                <a:ext uri="{FF2B5EF4-FFF2-40B4-BE49-F238E27FC236}">
                  <a16:creationId xmlns:a16="http://schemas.microsoft.com/office/drawing/2014/main" id="{16D813AF-5F28-43ED-EFE8-AD884E48D53B}"/>
                </a:ext>
              </a:extLst>
            </p:cNvPr>
            <p:cNvSpPr/>
            <p:nvPr/>
          </p:nvSpPr>
          <p:spPr>
            <a:xfrm flipV="1">
              <a:off x="374075" y="3422696"/>
              <a:ext cx="337531" cy="3343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35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2;p67">
              <a:extLst>
                <a:ext uri="{FF2B5EF4-FFF2-40B4-BE49-F238E27FC236}">
                  <a16:creationId xmlns:a16="http://schemas.microsoft.com/office/drawing/2014/main" id="{94C50EB2-3177-D548-D474-DB26448FA243}"/>
                </a:ext>
              </a:extLst>
            </p:cNvPr>
            <p:cNvSpPr/>
            <p:nvPr/>
          </p:nvSpPr>
          <p:spPr>
            <a:xfrm>
              <a:off x="594370" y="426863"/>
              <a:ext cx="76157" cy="35000"/>
            </a:xfrm>
            <a:prstGeom prst="ellipse">
              <a:avLst/>
            </a:prstGeom>
            <a:solidFill>
              <a:srgbClr val="FFFFFF">
                <a:alpha val="335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529;p67">
            <a:extLst>
              <a:ext uri="{FF2B5EF4-FFF2-40B4-BE49-F238E27FC236}">
                <a16:creationId xmlns:a16="http://schemas.microsoft.com/office/drawing/2014/main" id="{9AFF7BE8-549A-BC10-B828-C0FF26714322}"/>
              </a:ext>
            </a:extLst>
          </p:cNvPr>
          <p:cNvGrpSpPr/>
          <p:nvPr/>
        </p:nvGrpSpPr>
        <p:grpSpPr>
          <a:xfrm>
            <a:off x="2975412" y="348470"/>
            <a:ext cx="2819278" cy="4348733"/>
            <a:chOff x="-2330368" y="-1616460"/>
            <a:chExt cx="3156100" cy="8196259"/>
          </a:xfrm>
        </p:grpSpPr>
        <p:sp>
          <p:nvSpPr>
            <p:cNvPr id="9" name="Google Shape;530;p67">
              <a:extLst>
                <a:ext uri="{FF2B5EF4-FFF2-40B4-BE49-F238E27FC236}">
                  <a16:creationId xmlns:a16="http://schemas.microsoft.com/office/drawing/2014/main" id="{A84959D4-CCDA-250B-6455-BA8A18F73CA5}"/>
                </a:ext>
              </a:extLst>
            </p:cNvPr>
            <p:cNvSpPr/>
            <p:nvPr/>
          </p:nvSpPr>
          <p:spPr>
            <a:xfrm>
              <a:off x="-2330368" y="-1616460"/>
              <a:ext cx="3156100" cy="8196259"/>
            </a:xfrm>
            <a:prstGeom prst="roundRect">
              <a:avLst>
                <a:gd name="adj" fmla="val 4846"/>
              </a:avLst>
            </a:prstGeom>
            <a:solidFill>
              <a:srgbClr val="FFFFFF">
                <a:alpha val="335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Uz niže temperature zraka i veću vlažnost zraka: </a:t>
              </a:r>
            </a:p>
            <a:p>
              <a:pPr marL="342900" lvl="0" indent="-34290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hr-HR" sz="2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više je PM2.5</a:t>
              </a:r>
            </a:p>
            <a:p>
              <a:pPr marL="342900" lvl="0" indent="-34290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hr-HR" sz="2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manje O</a:t>
              </a:r>
              <a:r>
                <a:rPr lang="hr-HR" sz="2200" baseline="-25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400" baseline="-25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baseline="-25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Oblaci blokiraju sunčevu svjetlost i usporavaju stvaranje ozona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baseline="-25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baseline="-25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Lebdeće čestice se ne raspršuju u atmosferi i ostaju zarobljene u prizemnom sloju, osobito kad nema provjetravanja.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Google Shape;531;p67">
              <a:extLst>
                <a:ext uri="{FF2B5EF4-FFF2-40B4-BE49-F238E27FC236}">
                  <a16:creationId xmlns:a16="http://schemas.microsoft.com/office/drawing/2014/main" id="{314F20C2-397D-3518-65F1-CBF5B6E8CDE5}"/>
                </a:ext>
              </a:extLst>
            </p:cNvPr>
            <p:cNvSpPr/>
            <p:nvPr/>
          </p:nvSpPr>
          <p:spPr>
            <a:xfrm flipV="1">
              <a:off x="-827700" y="6309949"/>
              <a:ext cx="287928" cy="8616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35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532;p67">
              <a:extLst>
                <a:ext uri="{FF2B5EF4-FFF2-40B4-BE49-F238E27FC236}">
                  <a16:creationId xmlns:a16="http://schemas.microsoft.com/office/drawing/2014/main" id="{7B0B119C-D5A4-5E72-2F8F-245CEEECD41A}"/>
                </a:ext>
              </a:extLst>
            </p:cNvPr>
            <p:cNvSpPr/>
            <p:nvPr/>
          </p:nvSpPr>
          <p:spPr>
            <a:xfrm>
              <a:off x="-813818" y="-1432081"/>
              <a:ext cx="61500" cy="61499"/>
            </a:xfrm>
            <a:prstGeom prst="ellipse">
              <a:avLst/>
            </a:prstGeom>
            <a:solidFill>
              <a:srgbClr val="FFFFFF">
                <a:alpha val="335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Slika 13">
            <a:extLst>
              <a:ext uri="{FF2B5EF4-FFF2-40B4-BE49-F238E27FC236}">
                <a16:creationId xmlns:a16="http://schemas.microsoft.com/office/drawing/2014/main" id="{CAC80D3D-E64B-5409-DB80-B9E591F6B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2246" y="408543"/>
            <a:ext cx="2475228" cy="4051647"/>
          </a:xfrm>
          <a:prstGeom prst="rect">
            <a:avLst/>
          </a:prstGeom>
        </p:spPr>
      </p:pic>
      <p:pic>
        <p:nvPicPr>
          <p:cNvPr id="1026" name="Picture 2" descr="Les satellites CloudSat et Calipso en route vers un train spatial inédit">
            <a:extLst>
              <a:ext uri="{FF2B5EF4-FFF2-40B4-BE49-F238E27FC236}">
                <a16:creationId xmlns:a16="http://schemas.microsoft.com/office/drawing/2014/main" id="{58BC5FD3-8CE1-1637-18B0-18267AA06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14" y="2974587"/>
            <a:ext cx="2429761" cy="14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oogle Shape;529;p67">
            <a:extLst>
              <a:ext uri="{FF2B5EF4-FFF2-40B4-BE49-F238E27FC236}">
                <a16:creationId xmlns:a16="http://schemas.microsoft.com/office/drawing/2014/main" id="{3262DB35-2149-718C-3E49-7740530CBC9B}"/>
              </a:ext>
            </a:extLst>
          </p:cNvPr>
          <p:cNvGrpSpPr/>
          <p:nvPr/>
        </p:nvGrpSpPr>
        <p:grpSpPr>
          <a:xfrm>
            <a:off x="6053670" y="356667"/>
            <a:ext cx="2770926" cy="4378290"/>
            <a:chOff x="-2228739" y="-2349977"/>
            <a:chExt cx="3156100" cy="8196258"/>
          </a:xfrm>
        </p:grpSpPr>
        <p:sp>
          <p:nvSpPr>
            <p:cNvPr id="18" name="Google Shape;530;p67">
              <a:extLst>
                <a:ext uri="{FF2B5EF4-FFF2-40B4-BE49-F238E27FC236}">
                  <a16:creationId xmlns:a16="http://schemas.microsoft.com/office/drawing/2014/main" id="{71960350-68E4-61B2-07E3-5FE65F64A791}"/>
                </a:ext>
              </a:extLst>
            </p:cNvPr>
            <p:cNvSpPr/>
            <p:nvPr/>
          </p:nvSpPr>
          <p:spPr>
            <a:xfrm>
              <a:off x="-2228739" y="-2349977"/>
              <a:ext cx="3156100" cy="8196258"/>
            </a:xfrm>
            <a:prstGeom prst="roundRect">
              <a:avLst>
                <a:gd name="adj" fmla="val 4846"/>
              </a:avLst>
            </a:prstGeom>
            <a:solidFill>
              <a:srgbClr val="FFFFFF">
                <a:alpha val="335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400" baseline="-25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Google Shape;531;p67">
              <a:extLst>
                <a:ext uri="{FF2B5EF4-FFF2-40B4-BE49-F238E27FC236}">
                  <a16:creationId xmlns:a16="http://schemas.microsoft.com/office/drawing/2014/main" id="{9B548B27-24D5-8E14-1C0E-A5F8C2B10DB9}"/>
                </a:ext>
              </a:extLst>
            </p:cNvPr>
            <p:cNvSpPr/>
            <p:nvPr/>
          </p:nvSpPr>
          <p:spPr>
            <a:xfrm flipV="1">
              <a:off x="-797822" y="5583653"/>
              <a:ext cx="329997" cy="8558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35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2;p67">
              <a:extLst>
                <a:ext uri="{FF2B5EF4-FFF2-40B4-BE49-F238E27FC236}">
                  <a16:creationId xmlns:a16="http://schemas.microsoft.com/office/drawing/2014/main" id="{437353D4-FDC1-58E2-CF13-0DA089EE49BE}"/>
                </a:ext>
              </a:extLst>
            </p:cNvPr>
            <p:cNvSpPr/>
            <p:nvPr/>
          </p:nvSpPr>
          <p:spPr>
            <a:xfrm>
              <a:off x="-941190" y="-1449220"/>
              <a:ext cx="61500" cy="61500"/>
            </a:xfrm>
            <a:prstGeom prst="ellipse">
              <a:avLst/>
            </a:prstGeom>
            <a:solidFill>
              <a:srgbClr val="FFFFFF">
                <a:alpha val="335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530;p67">
            <a:extLst>
              <a:ext uri="{FF2B5EF4-FFF2-40B4-BE49-F238E27FC236}">
                <a16:creationId xmlns:a16="http://schemas.microsoft.com/office/drawing/2014/main" id="{23125E01-297A-686E-2EE6-7A64E4A37AC8}"/>
              </a:ext>
            </a:extLst>
          </p:cNvPr>
          <p:cNvSpPr/>
          <p:nvPr/>
        </p:nvSpPr>
        <p:spPr>
          <a:xfrm>
            <a:off x="159598" y="353929"/>
            <a:ext cx="2573866" cy="4403887"/>
          </a:xfrm>
          <a:prstGeom prst="roundRect">
            <a:avLst>
              <a:gd name="adj" fmla="val 4846"/>
            </a:avLst>
          </a:prstGeom>
          <a:solidFill>
            <a:srgbClr val="FFFFFF">
              <a:alpha val="3354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Razlike u mjerenju CO na postaji Dubovac i mjerenjima NASA satelita moguće su zbog različitih metoda mjerenja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2172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95;p88">
            <a:extLst>
              <a:ext uri="{FF2B5EF4-FFF2-40B4-BE49-F238E27FC236}">
                <a16:creationId xmlns:a16="http://schemas.microsoft.com/office/drawing/2014/main" id="{057DFED8-C682-172B-829C-7F9BDCE4F408}"/>
              </a:ext>
            </a:extLst>
          </p:cNvPr>
          <p:cNvGrpSpPr/>
          <p:nvPr/>
        </p:nvGrpSpPr>
        <p:grpSpPr>
          <a:xfrm>
            <a:off x="2569180" y="438823"/>
            <a:ext cx="3668206" cy="4188679"/>
            <a:chOff x="5190863" y="2824811"/>
            <a:chExt cx="1544860" cy="1108869"/>
          </a:xfrm>
        </p:grpSpPr>
        <p:grpSp>
          <p:nvGrpSpPr>
            <p:cNvPr id="3" name="Google Shape;3596;p88">
              <a:extLst>
                <a:ext uri="{FF2B5EF4-FFF2-40B4-BE49-F238E27FC236}">
                  <a16:creationId xmlns:a16="http://schemas.microsoft.com/office/drawing/2014/main" id="{9539DB5F-7032-8780-667F-3FF4F6BC7E04}"/>
                </a:ext>
              </a:extLst>
            </p:cNvPr>
            <p:cNvGrpSpPr/>
            <p:nvPr/>
          </p:nvGrpSpPr>
          <p:grpSpPr>
            <a:xfrm>
              <a:off x="5938695" y="3176919"/>
              <a:ext cx="685761" cy="404739"/>
              <a:chOff x="5938695" y="3176919"/>
              <a:chExt cx="685761" cy="404739"/>
            </a:xfrm>
          </p:grpSpPr>
          <p:grpSp>
            <p:nvGrpSpPr>
              <p:cNvPr id="22" name="Google Shape;3597;p88">
                <a:extLst>
                  <a:ext uri="{FF2B5EF4-FFF2-40B4-BE49-F238E27FC236}">
                    <a16:creationId xmlns:a16="http://schemas.microsoft.com/office/drawing/2014/main" id="{185103AB-E296-DC7D-59DE-0CA4E322095B}"/>
                  </a:ext>
                </a:extLst>
              </p:cNvPr>
              <p:cNvGrpSpPr/>
              <p:nvPr/>
            </p:nvGrpSpPr>
            <p:grpSpPr>
              <a:xfrm>
                <a:off x="5938695" y="3176919"/>
                <a:ext cx="685761" cy="404739"/>
                <a:chOff x="5938695" y="3176919"/>
                <a:chExt cx="685761" cy="404739"/>
              </a:xfrm>
            </p:grpSpPr>
            <p:sp>
              <p:nvSpPr>
                <p:cNvPr id="24" name="Google Shape;3598;p88">
                  <a:extLst>
                    <a:ext uri="{FF2B5EF4-FFF2-40B4-BE49-F238E27FC236}">
                      <a16:creationId xmlns:a16="http://schemas.microsoft.com/office/drawing/2014/main" id="{8D39C2E6-AADA-E808-97A1-2D99CDB9DF6F}"/>
                    </a:ext>
                  </a:extLst>
                </p:cNvPr>
                <p:cNvSpPr/>
                <p:nvPr/>
              </p:nvSpPr>
              <p:spPr>
                <a:xfrm>
                  <a:off x="5938695" y="3176919"/>
                  <a:ext cx="404679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51" extrusionOk="0">
                      <a:moveTo>
                        <a:pt x="4922" y="1"/>
                      </a:moveTo>
                      <a:cubicBezTo>
                        <a:pt x="4890" y="1"/>
                        <a:pt x="4858" y="2"/>
                        <a:pt x="4826" y="2"/>
                      </a:cubicBezTo>
                      <a:lnTo>
                        <a:pt x="4826" y="1251"/>
                      </a:lnTo>
                      <a:cubicBezTo>
                        <a:pt x="4858" y="1251"/>
                        <a:pt x="4890" y="1251"/>
                        <a:pt x="4922" y="1253"/>
                      </a:cubicBezTo>
                      <a:lnTo>
                        <a:pt x="4925" y="1253"/>
                      </a:lnTo>
                      <a:cubicBezTo>
                        <a:pt x="6858" y="1309"/>
                        <a:pt x="8395" y="2891"/>
                        <a:pt x="8395" y="4825"/>
                      </a:cubicBezTo>
                      <a:cubicBezTo>
                        <a:pt x="8395" y="4845"/>
                        <a:pt x="8393" y="4864"/>
                        <a:pt x="8393" y="4883"/>
                      </a:cubicBezTo>
                      <a:cubicBezTo>
                        <a:pt x="8361" y="6814"/>
                        <a:pt x="6800" y="8371"/>
                        <a:pt x="4869" y="8396"/>
                      </a:cubicBezTo>
                      <a:cubicBezTo>
                        <a:pt x="4853" y="8397"/>
                        <a:pt x="4837" y="8397"/>
                        <a:pt x="4820" y="8397"/>
                      </a:cubicBezTo>
                      <a:cubicBezTo>
                        <a:pt x="2911" y="8397"/>
                        <a:pt x="1336" y="6893"/>
                        <a:pt x="1253" y="4979"/>
                      </a:cubicBezTo>
                      <a:lnTo>
                        <a:pt x="1253" y="4971"/>
                      </a:lnTo>
                      <a:cubicBezTo>
                        <a:pt x="1251" y="4942"/>
                        <a:pt x="1251" y="4912"/>
                        <a:pt x="1251" y="4883"/>
                      </a:cubicBezTo>
                      <a:lnTo>
                        <a:pt x="2" y="4883"/>
                      </a:lnTo>
                      <a:cubicBezTo>
                        <a:pt x="2" y="4913"/>
                        <a:pt x="2" y="4944"/>
                        <a:pt x="1" y="4976"/>
                      </a:cubicBezTo>
                      <a:lnTo>
                        <a:pt x="1" y="4979"/>
                      </a:lnTo>
                      <a:cubicBezTo>
                        <a:pt x="23" y="5762"/>
                        <a:pt x="238" y="6528"/>
                        <a:pt x="627" y="7208"/>
                      </a:cubicBezTo>
                      <a:cubicBezTo>
                        <a:pt x="1484" y="8717"/>
                        <a:pt x="3085" y="9650"/>
                        <a:pt x="4822" y="9650"/>
                      </a:cubicBezTo>
                      <a:cubicBezTo>
                        <a:pt x="7468" y="9650"/>
                        <a:pt x="9614" y="7520"/>
                        <a:pt x="9646" y="4883"/>
                      </a:cubicBezTo>
                      <a:cubicBezTo>
                        <a:pt x="9646" y="4864"/>
                        <a:pt x="9647" y="4845"/>
                        <a:pt x="9647" y="4825"/>
                      </a:cubicBezTo>
                      <a:cubicBezTo>
                        <a:pt x="9649" y="3088"/>
                        <a:pt x="8714" y="1483"/>
                        <a:pt x="7200" y="628"/>
                      </a:cubicBezTo>
                      <a:cubicBezTo>
                        <a:pt x="6746" y="369"/>
                        <a:pt x="6251" y="186"/>
                        <a:pt x="5737" y="87"/>
                      </a:cubicBezTo>
                      <a:cubicBezTo>
                        <a:pt x="5468" y="36"/>
                        <a:pt x="5195" y="7"/>
                        <a:pt x="4922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3599;p88">
                  <a:extLst>
                    <a:ext uri="{FF2B5EF4-FFF2-40B4-BE49-F238E27FC236}">
                      <a16:creationId xmlns:a16="http://schemas.microsoft.com/office/drawing/2014/main" id="{E0C28D4F-46EC-8F4B-8BA7-392777987B25}"/>
                    </a:ext>
                  </a:extLst>
                </p:cNvPr>
                <p:cNvSpPr/>
                <p:nvPr/>
              </p:nvSpPr>
              <p:spPr>
                <a:xfrm>
                  <a:off x="6256893" y="3285705"/>
                  <a:ext cx="367562" cy="18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4477" extrusionOk="0">
                      <a:moveTo>
                        <a:pt x="6645" y="1"/>
                      </a:moveTo>
                      <a:cubicBezTo>
                        <a:pt x="6644" y="1"/>
                        <a:pt x="6643" y="1"/>
                        <a:pt x="6642" y="1"/>
                      </a:cubicBezTo>
                      <a:lnTo>
                        <a:pt x="14" y="1"/>
                      </a:lnTo>
                      <a:cubicBezTo>
                        <a:pt x="1061" y="1309"/>
                        <a:pt x="1055" y="3173"/>
                        <a:pt x="1" y="4476"/>
                      </a:cubicBezTo>
                      <a:lnTo>
                        <a:pt x="6642" y="4476"/>
                      </a:lnTo>
                      <a:cubicBezTo>
                        <a:pt x="7814" y="4476"/>
                        <a:pt x="8763" y="3527"/>
                        <a:pt x="8763" y="2355"/>
                      </a:cubicBezTo>
                      <a:lnTo>
                        <a:pt x="8763" y="2121"/>
                      </a:lnTo>
                      <a:cubicBezTo>
                        <a:pt x="8762" y="950"/>
                        <a:pt x="7814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" name="Google Shape;3600;p88">
                <a:extLst>
                  <a:ext uri="{FF2B5EF4-FFF2-40B4-BE49-F238E27FC236}">
                    <a16:creationId xmlns:a16="http://schemas.microsoft.com/office/drawing/2014/main" id="{B5F62B27-0C3A-E476-6C50-71A786048DC3}"/>
                  </a:ext>
                </a:extLst>
              </p:cNvPr>
              <p:cNvSpPr/>
              <p:nvPr/>
            </p:nvSpPr>
            <p:spPr>
              <a:xfrm>
                <a:off x="6044300" y="3282475"/>
                <a:ext cx="191959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4578" extrusionOk="0">
                    <a:moveTo>
                      <a:pt x="2288" y="1"/>
                    </a:moveTo>
                    <a:cubicBezTo>
                      <a:pt x="1025" y="1"/>
                      <a:pt x="0" y="1024"/>
                      <a:pt x="0" y="2289"/>
                    </a:cubicBezTo>
                    <a:cubicBezTo>
                      <a:pt x="0" y="3553"/>
                      <a:pt x="1025" y="4577"/>
                      <a:pt x="2288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8" y="1"/>
                    </a:cubicBez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3601;p88">
              <a:extLst>
                <a:ext uri="{FF2B5EF4-FFF2-40B4-BE49-F238E27FC236}">
                  <a16:creationId xmlns:a16="http://schemas.microsoft.com/office/drawing/2014/main" id="{B8AE5ED8-1BB7-7EC4-7833-7104BF71CEF5}"/>
                </a:ext>
              </a:extLst>
            </p:cNvPr>
            <p:cNvGrpSpPr/>
            <p:nvPr/>
          </p:nvGrpSpPr>
          <p:grpSpPr>
            <a:xfrm>
              <a:off x="5305233" y="3176835"/>
              <a:ext cx="685971" cy="404655"/>
              <a:chOff x="5305233" y="3176835"/>
              <a:chExt cx="685971" cy="404655"/>
            </a:xfrm>
          </p:grpSpPr>
          <p:grpSp>
            <p:nvGrpSpPr>
              <p:cNvPr id="18" name="Google Shape;3602;p88">
                <a:extLst>
                  <a:ext uri="{FF2B5EF4-FFF2-40B4-BE49-F238E27FC236}">
                    <a16:creationId xmlns:a16="http://schemas.microsoft.com/office/drawing/2014/main" id="{246E70B6-F4BA-9766-0329-066BCB9D3479}"/>
                  </a:ext>
                </a:extLst>
              </p:cNvPr>
              <p:cNvGrpSpPr/>
              <p:nvPr/>
            </p:nvGrpSpPr>
            <p:grpSpPr>
              <a:xfrm>
                <a:off x="5305233" y="3176835"/>
                <a:ext cx="685971" cy="404655"/>
                <a:chOff x="5305233" y="3176835"/>
                <a:chExt cx="685971" cy="404655"/>
              </a:xfrm>
            </p:grpSpPr>
            <p:sp>
              <p:nvSpPr>
                <p:cNvPr id="20" name="Google Shape;3603;p88">
                  <a:extLst>
                    <a:ext uri="{FF2B5EF4-FFF2-40B4-BE49-F238E27FC236}">
                      <a16:creationId xmlns:a16="http://schemas.microsoft.com/office/drawing/2014/main" id="{EF81E073-C764-25C0-E40E-EC02483E87BE}"/>
                    </a:ext>
                  </a:extLst>
                </p:cNvPr>
                <p:cNvSpPr/>
                <p:nvPr/>
              </p:nvSpPr>
              <p:spPr>
                <a:xfrm>
                  <a:off x="5586650" y="3176835"/>
                  <a:ext cx="404553" cy="404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6" h="9649" extrusionOk="0">
                      <a:moveTo>
                        <a:pt x="4824" y="1"/>
                      </a:moveTo>
                      <a:cubicBezTo>
                        <a:pt x="2159" y="1"/>
                        <a:pt x="1" y="2161"/>
                        <a:pt x="1" y="4826"/>
                      </a:cubicBezTo>
                      <a:lnTo>
                        <a:pt x="1" y="4883"/>
                      </a:lnTo>
                      <a:cubicBezTo>
                        <a:pt x="31" y="7486"/>
                        <a:pt x="2121" y="9594"/>
                        <a:pt x="4724" y="9647"/>
                      </a:cubicBezTo>
                      <a:cubicBezTo>
                        <a:pt x="4756" y="9647"/>
                        <a:pt x="4790" y="9649"/>
                        <a:pt x="4824" y="9649"/>
                      </a:cubicBezTo>
                      <a:lnTo>
                        <a:pt x="4829" y="9649"/>
                      </a:lnTo>
                      <a:cubicBezTo>
                        <a:pt x="4861" y="9649"/>
                        <a:pt x="4893" y="9649"/>
                        <a:pt x="4925" y="9647"/>
                      </a:cubicBezTo>
                      <a:cubicBezTo>
                        <a:pt x="5725" y="9633"/>
                        <a:pt x="6508" y="9417"/>
                        <a:pt x="7205" y="9021"/>
                      </a:cubicBezTo>
                      <a:cubicBezTo>
                        <a:pt x="6508" y="8626"/>
                        <a:pt x="5725" y="8411"/>
                        <a:pt x="4925" y="8395"/>
                      </a:cubicBezTo>
                      <a:cubicBezTo>
                        <a:pt x="4893" y="8397"/>
                        <a:pt x="4861" y="8397"/>
                        <a:pt x="4829" y="8397"/>
                      </a:cubicBezTo>
                      <a:lnTo>
                        <a:pt x="4824" y="8397"/>
                      </a:lnTo>
                      <a:cubicBezTo>
                        <a:pt x="4790" y="8397"/>
                        <a:pt x="4756" y="8397"/>
                        <a:pt x="4724" y="8395"/>
                      </a:cubicBezTo>
                      <a:cubicBezTo>
                        <a:pt x="2817" y="8344"/>
                        <a:pt x="1283" y="6795"/>
                        <a:pt x="1253" y="4883"/>
                      </a:cubicBezTo>
                      <a:cubicBezTo>
                        <a:pt x="1253" y="4863"/>
                        <a:pt x="1251" y="4843"/>
                        <a:pt x="1251" y="4824"/>
                      </a:cubicBezTo>
                      <a:cubicBezTo>
                        <a:pt x="1251" y="2851"/>
                        <a:pt x="2851" y="1252"/>
                        <a:pt x="4824" y="1252"/>
                      </a:cubicBezTo>
                      <a:cubicBezTo>
                        <a:pt x="6745" y="1252"/>
                        <a:pt x="8313" y="2768"/>
                        <a:pt x="8393" y="4670"/>
                      </a:cubicBezTo>
                      <a:lnTo>
                        <a:pt x="8393" y="4674"/>
                      </a:lnTo>
                      <a:cubicBezTo>
                        <a:pt x="8396" y="4723"/>
                        <a:pt x="8396" y="4774"/>
                        <a:pt x="8396" y="4824"/>
                      </a:cubicBezTo>
                      <a:cubicBezTo>
                        <a:pt x="8396" y="4845"/>
                        <a:pt x="8396" y="4863"/>
                        <a:pt x="8396" y="4883"/>
                      </a:cubicBezTo>
                      <a:lnTo>
                        <a:pt x="9644" y="4883"/>
                      </a:lnTo>
                      <a:cubicBezTo>
                        <a:pt x="9644" y="4863"/>
                        <a:pt x="9642" y="4843"/>
                        <a:pt x="9642" y="4824"/>
                      </a:cubicBezTo>
                      <a:cubicBezTo>
                        <a:pt x="9644" y="4778"/>
                        <a:pt x="9644" y="4728"/>
                        <a:pt x="9645" y="4680"/>
                      </a:cubicBezTo>
                      <a:lnTo>
                        <a:pt x="9645" y="4672"/>
                      </a:lnTo>
                      <a:cubicBezTo>
                        <a:pt x="9623" y="3889"/>
                        <a:pt x="9407" y="3124"/>
                        <a:pt x="9019" y="2443"/>
                      </a:cubicBezTo>
                      <a:cubicBezTo>
                        <a:pt x="8163" y="933"/>
                        <a:pt x="6560" y="1"/>
                        <a:pt x="4824" y="1"/>
                      </a:cubicBezTo>
                      <a:close/>
                    </a:path>
                  </a:pathLst>
                </a:custGeom>
                <a:solidFill>
                  <a:srgbClr val="0B12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3604;p88">
                  <a:extLst>
                    <a:ext uri="{FF2B5EF4-FFF2-40B4-BE49-F238E27FC236}">
                      <a16:creationId xmlns:a16="http://schemas.microsoft.com/office/drawing/2014/main" id="{9B85E16B-65CD-3BA9-521C-9DB7CDCC0616}"/>
                    </a:ext>
                  </a:extLst>
                </p:cNvPr>
                <p:cNvSpPr/>
                <p:nvPr/>
              </p:nvSpPr>
              <p:spPr>
                <a:xfrm>
                  <a:off x="5305233" y="3285914"/>
                  <a:ext cx="367352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" h="4478" extrusionOk="0">
                      <a:moveTo>
                        <a:pt x="2123" y="0"/>
                      </a:moveTo>
                      <a:cubicBezTo>
                        <a:pt x="951" y="0"/>
                        <a:pt x="1" y="950"/>
                        <a:pt x="1" y="2122"/>
                      </a:cubicBezTo>
                      <a:lnTo>
                        <a:pt x="1" y="2356"/>
                      </a:lnTo>
                      <a:cubicBezTo>
                        <a:pt x="1" y="3528"/>
                        <a:pt x="951" y="4478"/>
                        <a:pt x="2123" y="4478"/>
                      </a:cubicBezTo>
                      <a:lnTo>
                        <a:pt x="8759" y="4478"/>
                      </a:lnTo>
                      <a:cubicBezTo>
                        <a:pt x="7702" y="3176"/>
                        <a:pt x="7694" y="1314"/>
                        <a:pt x="8739" y="2"/>
                      </a:cubicBezTo>
                      <a:lnTo>
                        <a:pt x="8739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" name="Google Shape;3605;p88">
                <a:extLst>
                  <a:ext uri="{FF2B5EF4-FFF2-40B4-BE49-F238E27FC236}">
                    <a16:creationId xmlns:a16="http://schemas.microsoft.com/office/drawing/2014/main" id="{7F1AC950-65BC-98EC-5D63-DF94A6920B87}"/>
                  </a:ext>
                </a:extLst>
              </p:cNvPr>
              <p:cNvSpPr/>
              <p:nvPr/>
            </p:nvSpPr>
            <p:spPr>
              <a:xfrm>
                <a:off x="5694436" y="32824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" name="Google Shape;3606;p88">
              <a:extLst>
                <a:ext uri="{FF2B5EF4-FFF2-40B4-BE49-F238E27FC236}">
                  <a16:creationId xmlns:a16="http://schemas.microsoft.com/office/drawing/2014/main" id="{655B26A4-D93D-3268-16EC-37103BE87BA6}"/>
                </a:ext>
              </a:extLst>
            </p:cNvPr>
            <p:cNvSpPr/>
            <p:nvPr/>
          </p:nvSpPr>
          <p:spPr>
            <a:xfrm>
              <a:off x="6103938" y="3114683"/>
              <a:ext cx="40933" cy="7549"/>
            </a:xfrm>
            <a:custGeom>
              <a:avLst/>
              <a:gdLst/>
              <a:ahLst/>
              <a:cxnLst/>
              <a:rect l="l" t="t" r="r" b="b"/>
              <a:pathLst>
                <a:path w="976" h="180" extrusionOk="0">
                  <a:moveTo>
                    <a:pt x="1" y="1"/>
                  </a:moveTo>
                  <a:lnTo>
                    <a:pt x="1" y="1"/>
                  </a:lnTo>
                  <a:cubicBezTo>
                    <a:pt x="279" y="119"/>
                    <a:pt x="578" y="179"/>
                    <a:pt x="881" y="179"/>
                  </a:cubicBezTo>
                  <a:cubicBezTo>
                    <a:pt x="881" y="179"/>
                    <a:pt x="881" y="179"/>
                    <a:pt x="881" y="179"/>
                  </a:cubicBezTo>
                  <a:lnTo>
                    <a:pt x="881" y="179"/>
                  </a:lnTo>
                  <a:cubicBezTo>
                    <a:pt x="882" y="179"/>
                    <a:pt x="882" y="179"/>
                    <a:pt x="882" y="179"/>
                  </a:cubicBezTo>
                  <a:cubicBezTo>
                    <a:pt x="913" y="179"/>
                    <a:pt x="945" y="178"/>
                    <a:pt x="975" y="176"/>
                  </a:cubicBezTo>
                  <a:lnTo>
                    <a:pt x="975" y="176"/>
                  </a:lnTo>
                  <a:cubicBezTo>
                    <a:pt x="943" y="178"/>
                    <a:pt x="913" y="179"/>
                    <a:pt x="881" y="179"/>
                  </a:cubicBezTo>
                  <a:lnTo>
                    <a:pt x="881" y="179"/>
                  </a:lnTo>
                  <a:cubicBezTo>
                    <a:pt x="579" y="179"/>
                    <a:pt x="279" y="119"/>
                    <a:pt x="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607;p88">
              <a:extLst>
                <a:ext uri="{FF2B5EF4-FFF2-40B4-BE49-F238E27FC236}">
                  <a16:creationId xmlns:a16="http://schemas.microsoft.com/office/drawing/2014/main" id="{DFB6D869-0307-C4DC-0717-A638B1090247}"/>
                </a:ext>
              </a:extLst>
            </p:cNvPr>
            <p:cNvGrpSpPr/>
            <p:nvPr/>
          </p:nvGrpSpPr>
          <p:grpSpPr>
            <a:xfrm>
              <a:off x="5657361" y="2824811"/>
              <a:ext cx="1078361" cy="404655"/>
              <a:chOff x="5657361" y="2824811"/>
              <a:chExt cx="1078361" cy="404655"/>
            </a:xfrm>
          </p:grpSpPr>
          <p:grpSp>
            <p:nvGrpSpPr>
              <p:cNvPr id="12" name="Google Shape;3608;p88">
                <a:extLst>
                  <a:ext uri="{FF2B5EF4-FFF2-40B4-BE49-F238E27FC236}">
                    <a16:creationId xmlns:a16="http://schemas.microsoft.com/office/drawing/2014/main" id="{6290EB83-CCDA-86F6-7087-A118E019423F}"/>
                  </a:ext>
                </a:extLst>
              </p:cNvPr>
              <p:cNvGrpSpPr/>
              <p:nvPr/>
            </p:nvGrpSpPr>
            <p:grpSpPr>
              <a:xfrm>
                <a:off x="5657361" y="2824811"/>
                <a:ext cx="1078361" cy="404655"/>
                <a:chOff x="5657361" y="2824811"/>
                <a:chExt cx="1078361" cy="404655"/>
              </a:xfrm>
            </p:grpSpPr>
            <p:grpSp>
              <p:nvGrpSpPr>
                <p:cNvPr id="14" name="Google Shape;3609;p88">
                  <a:extLst>
                    <a:ext uri="{FF2B5EF4-FFF2-40B4-BE49-F238E27FC236}">
                      <a16:creationId xmlns:a16="http://schemas.microsoft.com/office/drawing/2014/main" id="{41ADE710-3EFB-B88E-8A07-24F53B5F0E5A}"/>
                    </a:ext>
                  </a:extLst>
                </p:cNvPr>
                <p:cNvGrpSpPr/>
                <p:nvPr/>
              </p:nvGrpSpPr>
              <p:grpSpPr>
                <a:xfrm>
                  <a:off x="5938485" y="2824811"/>
                  <a:ext cx="797237" cy="404655"/>
                  <a:chOff x="5938485" y="2824811"/>
                  <a:chExt cx="797237" cy="404655"/>
                </a:xfrm>
              </p:grpSpPr>
              <p:sp>
                <p:nvSpPr>
                  <p:cNvPr id="16" name="Google Shape;3610;p88">
                    <a:extLst>
                      <a:ext uri="{FF2B5EF4-FFF2-40B4-BE49-F238E27FC236}">
                        <a16:creationId xmlns:a16="http://schemas.microsoft.com/office/drawing/2014/main" id="{EBF1C035-43D0-6BB0-4247-B14CDD907603}"/>
                      </a:ext>
                    </a:extLst>
                  </p:cNvPr>
                  <p:cNvSpPr/>
                  <p:nvPr/>
                </p:nvSpPr>
                <p:spPr>
                  <a:xfrm>
                    <a:off x="6137952" y="2824811"/>
                    <a:ext cx="597771" cy="301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3" h="7194" extrusionOk="0">
                        <a:moveTo>
                          <a:pt x="1" y="1"/>
                        </a:moveTo>
                        <a:lnTo>
                          <a:pt x="1" y="1255"/>
                        </a:lnTo>
                        <a:cubicBezTo>
                          <a:pt x="1972" y="1256"/>
                          <a:pt x="3570" y="2856"/>
                          <a:pt x="3570" y="4826"/>
                        </a:cubicBezTo>
                        <a:lnTo>
                          <a:pt x="3570" y="4827"/>
                        </a:lnTo>
                        <a:cubicBezTo>
                          <a:pt x="3570" y="4994"/>
                          <a:pt x="3578" y="5160"/>
                          <a:pt x="3594" y="5322"/>
                        </a:cubicBezTo>
                        <a:cubicBezTo>
                          <a:pt x="3703" y="6385"/>
                          <a:pt x="4598" y="7194"/>
                          <a:pt x="5668" y="7194"/>
                        </a:cubicBezTo>
                        <a:lnTo>
                          <a:pt x="14253" y="7194"/>
                        </a:lnTo>
                        <a:lnTo>
                          <a:pt x="14253" y="6015"/>
                        </a:lnTo>
                        <a:lnTo>
                          <a:pt x="5982" y="6017"/>
                        </a:lnTo>
                        <a:cubicBezTo>
                          <a:pt x="5333" y="6017"/>
                          <a:pt x="4819" y="5485"/>
                          <a:pt x="4821" y="4838"/>
                        </a:cubicBezTo>
                        <a:lnTo>
                          <a:pt x="4821" y="4826"/>
                        </a:lnTo>
                        <a:cubicBezTo>
                          <a:pt x="4821" y="2163"/>
                          <a:pt x="2662" y="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3611;p88">
                    <a:extLst>
                      <a:ext uri="{FF2B5EF4-FFF2-40B4-BE49-F238E27FC236}">
                        <a16:creationId xmlns:a16="http://schemas.microsoft.com/office/drawing/2014/main" id="{96114A6D-9C27-288B-BEFA-7D7ABB371CF4}"/>
                      </a:ext>
                    </a:extLst>
                  </p:cNvPr>
                  <p:cNvSpPr/>
                  <p:nvPr/>
                </p:nvSpPr>
                <p:spPr>
                  <a:xfrm>
                    <a:off x="5938485" y="2824811"/>
                    <a:ext cx="202151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0" h="9649" extrusionOk="0">
                        <a:moveTo>
                          <a:pt x="4819" y="1"/>
                        </a:moveTo>
                        <a:cubicBezTo>
                          <a:pt x="2161" y="4"/>
                          <a:pt x="1" y="2167"/>
                          <a:pt x="1" y="4827"/>
                        </a:cubicBezTo>
                        <a:cubicBezTo>
                          <a:pt x="1" y="6565"/>
                          <a:pt x="934" y="8168"/>
                          <a:pt x="2446" y="9023"/>
                        </a:cubicBezTo>
                        <a:cubicBezTo>
                          <a:pt x="3141" y="9418"/>
                          <a:pt x="3924" y="9634"/>
                          <a:pt x="4725" y="9649"/>
                        </a:cubicBezTo>
                        <a:cubicBezTo>
                          <a:pt x="4757" y="9649"/>
                          <a:pt x="4789" y="9647"/>
                          <a:pt x="4819" y="9647"/>
                        </a:cubicBezTo>
                        <a:lnTo>
                          <a:pt x="4819" y="8398"/>
                        </a:lnTo>
                        <a:cubicBezTo>
                          <a:pt x="4787" y="8398"/>
                          <a:pt x="4757" y="8398"/>
                          <a:pt x="4725" y="8397"/>
                        </a:cubicBezTo>
                        <a:lnTo>
                          <a:pt x="4723" y="8397"/>
                        </a:lnTo>
                        <a:cubicBezTo>
                          <a:pt x="2742" y="8342"/>
                          <a:pt x="1165" y="6672"/>
                          <a:pt x="1256" y="4657"/>
                        </a:cubicBezTo>
                        <a:cubicBezTo>
                          <a:pt x="1340" y="2818"/>
                          <a:pt x="2843" y="1327"/>
                          <a:pt x="4685" y="1255"/>
                        </a:cubicBezTo>
                        <a:cubicBezTo>
                          <a:pt x="4730" y="1253"/>
                          <a:pt x="4774" y="1253"/>
                          <a:pt x="4819" y="1253"/>
                        </a:cubicBezTo>
                        <a:lnTo>
                          <a:pt x="4819" y="1"/>
                        </a:lnTo>
                        <a:close/>
                      </a:path>
                    </a:pathLst>
                  </a:custGeom>
                  <a:solidFill>
                    <a:srgbClr val="0B12A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" name="Google Shape;3612;p88">
                  <a:extLst>
                    <a:ext uri="{FF2B5EF4-FFF2-40B4-BE49-F238E27FC236}">
                      <a16:creationId xmlns:a16="http://schemas.microsoft.com/office/drawing/2014/main" id="{525B94D7-FC0F-F277-155A-59DBF5F918E8}"/>
                    </a:ext>
                  </a:extLst>
                </p:cNvPr>
                <p:cNvSpPr/>
                <p:nvPr/>
              </p:nvSpPr>
              <p:spPr>
                <a:xfrm>
                  <a:off x="5657361" y="2934478"/>
                  <a:ext cx="367688" cy="187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479" extrusionOk="0">
                      <a:moveTo>
                        <a:pt x="2123" y="1"/>
                      </a:moveTo>
                      <a:cubicBezTo>
                        <a:pt x="952" y="1"/>
                        <a:pt x="1" y="950"/>
                        <a:pt x="1" y="2123"/>
                      </a:cubicBezTo>
                      <a:lnTo>
                        <a:pt x="1" y="2356"/>
                      </a:lnTo>
                      <a:cubicBezTo>
                        <a:pt x="1" y="3527"/>
                        <a:pt x="952" y="4478"/>
                        <a:pt x="2123" y="4478"/>
                      </a:cubicBezTo>
                      <a:lnTo>
                        <a:pt x="8766" y="4478"/>
                      </a:lnTo>
                      <a:cubicBezTo>
                        <a:pt x="7702" y="3181"/>
                        <a:pt x="7684" y="1319"/>
                        <a:pt x="8723" y="1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" name="Google Shape;3613;p88">
                <a:extLst>
                  <a:ext uri="{FF2B5EF4-FFF2-40B4-BE49-F238E27FC236}">
                    <a16:creationId xmlns:a16="http://schemas.microsoft.com/office/drawing/2014/main" id="{7E9E4275-DC6A-C9EF-DBE3-E3BDE9DB1432}"/>
                  </a:ext>
                </a:extLst>
              </p:cNvPr>
              <p:cNvSpPr/>
              <p:nvPr/>
            </p:nvSpPr>
            <p:spPr>
              <a:xfrm>
                <a:off x="6047361" y="29326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2"/>
                      <a:pt x="1026" y="4577"/>
                      <a:pt x="2289" y="4577"/>
                    </a:cubicBezTo>
                    <a:cubicBezTo>
                      <a:pt x="3552" y="4577"/>
                      <a:pt x="4577" y="3552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" name="Google Shape;3614;p88">
              <a:extLst>
                <a:ext uri="{FF2B5EF4-FFF2-40B4-BE49-F238E27FC236}">
                  <a16:creationId xmlns:a16="http://schemas.microsoft.com/office/drawing/2014/main" id="{5ED4210F-A270-8E2D-DA68-F5B57E076A73}"/>
                </a:ext>
              </a:extLst>
            </p:cNvPr>
            <p:cNvGrpSpPr/>
            <p:nvPr/>
          </p:nvGrpSpPr>
          <p:grpSpPr>
            <a:xfrm>
              <a:off x="5190863" y="3528942"/>
              <a:ext cx="1078026" cy="404739"/>
              <a:chOff x="5190863" y="3528942"/>
              <a:chExt cx="1078026" cy="404739"/>
            </a:xfrm>
          </p:grpSpPr>
          <p:sp>
            <p:nvSpPr>
              <p:cNvPr id="8" name="Google Shape;3615;p88">
                <a:extLst>
                  <a:ext uri="{FF2B5EF4-FFF2-40B4-BE49-F238E27FC236}">
                    <a16:creationId xmlns:a16="http://schemas.microsoft.com/office/drawing/2014/main" id="{1BBF39F9-018D-C3EC-7E74-4DFCA0EB07B3}"/>
                  </a:ext>
                </a:extLst>
              </p:cNvPr>
              <p:cNvSpPr/>
              <p:nvPr/>
            </p:nvSpPr>
            <p:spPr>
              <a:xfrm>
                <a:off x="5694436" y="3635379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" name="Google Shape;3616;p88">
                <a:extLst>
                  <a:ext uri="{FF2B5EF4-FFF2-40B4-BE49-F238E27FC236}">
                    <a16:creationId xmlns:a16="http://schemas.microsoft.com/office/drawing/2014/main" id="{3BB48503-B3FB-4948-2143-60A7BDAE2C34}"/>
                  </a:ext>
                </a:extLst>
              </p:cNvPr>
              <p:cNvGrpSpPr/>
              <p:nvPr/>
            </p:nvGrpSpPr>
            <p:grpSpPr>
              <a:xfrm>
                <a:off x="5190863" y="3528942"/>
                <a:ext cx="1078026" cy="404739"/>
                <a:chOff x="5190863" y="3528942"/>
                <a:chExt cx="1078026" cy="404739"/>
              </a:xfrm>
            </p:grpSpPr>
            <p:sp>
              <p:nvSpPr>
                <p:cNvPr id="10" name="Google Shape;3617;p88">
                  <a:extLst>
                    <a:ext uri="{FF2B5EF4-FFF2-40B4-BE49-F238E27FC236}">
                      <a16:creationId xmlns:a16="http://schemas.microsoft.com/office/drawing/2014/main" id="{DBA647DC-E76A-BD65-4EBC-E750C8D9BCE9}"/>
                    </a:ext>
                  </a:extLst>
                </p:cNvPr>
                <p:cNvSpPr/>
                <p:nvPr/>
              </p:nvSpPr>
              <p:spPr>
                <a:xfrm>
                  <a:off x="5190863" y="3528942"/>
                  <a:ext cx="800551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8" h="9651" extrusionOk="0">
                      <a:moveTo>
                        <a:pt x="14266" y="1"/>
                      </a:moveTo>
                      <a:lnTo>
                        <a:pt x="14266" y="1253"/>
                      </a:lnTo>
                      <a:cubicBezTo>
                        <a:pt x="14298" y="1253"/>
                        <a:pt x="14330" y="1253"/>
                        <a:pt x="14362" y="1255"/>
                      </a:cubicBezTo>
                      <a:cubicBezTo>
                        <a:pt x="16314" y="1309"/>
                        <a:pt x="17861" y="2922"/>
                        <a:pt x="17833" y="4874"/>
                      </a:cubicBezTo>
                      <a:cubicBezTo>
                        <a:pt x="17808" y="6827"/>
                        <a:pt x="16218" y="8396"/>
                        <a:pt x="14266" y="8398"/>
                      </a:cubicBezTo>
                      <a:lnTo>
                        <a:pt x="14261" y="8398"/>
                      </a:lnTo>
                      <a:cubicBezTo>
                        <a:pt x="12331" y="8398"/>
                        <a:pt x="10757" y="6867"/>
                        <a:pt x="10691" y="4952"/>
                      </a:cubicBezTo>
                      <a:lnTo>
                        <a:pt x="10691" y="4950"/>
                      </a:lnTo>
                      <a:cubicBezTo>
                        <a:pt x="10688" y="4909"/>
                        <a:pt x="10688" y="4867"/>
                        <a:pt x="10688" y="4825"/>
                      </a:cubicBezTo>
                      <a:cubicBezTo>
                        <a:pt x="10688" y="4784"/>
                        <a:pt x="10688" y="4744"/>
                        <a:pt x="10691" y="4704"/>
                      </a:cubicBezTo>
                      <a:lnTo>
                        <a:pt x="10691" y="4680"/>
                      </a:lnTo>
                      <a:cubicBezTo>
                        <a:pt x="10653" y="3432"/>
                        <a:pt x="9614" y="2446"/>
                        <a:pt x="8364" y="2446"/>
                      </a:cubicBezTo>
                      <a:cubicBezTo>
                        <a:pt x="8363" y="2446"/>
                        <a:pt x="8362" y="2446"/>
                        <a:pt x="8361" y="2446"/>
                      </a:cubicBezTo>
                      <a:cubicBezTo>
                        <a:pt x="6936" y="2446"/>
                        <a:pt x="2798" y="2449"/>
                        <a:pt x="1" y="2449"/>
                      </a:cubicBezTo>
                      <a:lnTo>
                        <a:pt x="1" y="3626"/>
                      </a:lnTo>
                      <a:lnTo>
                        <a:pt x="8387" y="3626"/>
                      </a:lnTo>
                      <a:cubicBezTo>
                        <a:pt x="8978" y="3626"/>
                        <a:pt x="9452" y="4113"/>
                        <a:pt x="9438" y="4704"/>
                      </a:cubicBezTo>
                      <a:lnTo>
                        <a:pt x="9438" y="4715"/>
                      </a:lnTo>
                      <a:cubicBezTo>
                        <a:pt x="9438" y="4752"/>
                        <a:pt x="9438" y="4789"/>
                        <a:pt x="9438" y="4825"/>
                      </a:cubicBezTo>
                      <a:cubicBezTo>
                        <a:pt x="9438" y="4862"/>
                        <a:pt x="9438" y="4901"/>
                        <a:pt x="9438" y="4939"/>
                      </a:cubicBezTo>
                      <a:cubicBezTo>
                        <a:pt x="9498" y="7558"/>
                        <a:pt x="11639" y="9650"/>
                        <a:pt x="14259" y="9650"/>
                      </a:cubicBezTo>
                      <a:cubicBezTo>
                        <a:pt x="14260" y="9650"/>
                        <a:pt x="14261" y="9650"/>
                        <a:pt x="14262" y="9650"/>
                      </a:cubicBezTo>
                      <a:lnTo>
                        <a:pt x="14267" y="9650"/>
                      </a:lnTo>
                      <a:cubicBezTo>
                        <a:pt x="16929" y="9647"/>
                        <a:pt x="19087" y="7488"/>
                        <a:pt x="19087" y="4825"/>
                      </a:cubicBezTo>
                      <a:cubicBezTo>
                        <a:pt x="19087" y="3088"/>
                        <a:pt x="18154" y="1484"/>
                        <a:pt x="16640" y="628"/>
                      </a:cubicBezTo>
                      <a:cubicBezTo>
                        <a:pt x="15945" y="233"/>
                        <a:pt x="15162" y="17"/>
                        <a:pt x="14362" y="2"/>
                      </a:cubicBezTo>
                      <a:cubicBezTo>
                        <a:pt x="14330" y="2"/>
                        <a:pt x="14298" y="1"/>
                        <a:pt x="14266" y="1"/>
                      </a:cubicBezTo>
                      <a:close/>
                    </a:path>
                  </a:pathLst>
                </a:custGeom>
                <a:solidFill>
                  <a:srgbClr val="0B12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3618;p88">
                  <a:extLst>
                    <a:ext uri="{FF2B5EF4-FFF2-40B4-BE49-F238E27FC236}">
                      <a16:creationId xmlns:a16="http://schemas.microsoft.com/office/drawing/2014/main" id="{53ACCAA6-F8AA-92DF-6B91-7EC07F9F8965}"/>
                    </a:ext>
                  </a:extLst>
                </p:cNvPr>
                <p:cNvSpPr/>
                <p:nvPr/>
              </p:nvSpPr>
              <p:spPr>
                <a:xfrm>
                  <a:off x="5905730" y="3637351"/>
                  <a:ext cx="363158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4478" extrusionOk="0">
                      <a:moveTo>
                        <a:pt x="0" y="0"/>
                      </a:moveTo>
                      <a:cubicBezTo>
                        <a:pt x="1051" y="1307"/>
                        <a:pt x="1051" y="3169"/>
                        <a:pt x="0" y="4478"/>
                      </a:cubicBezTo>
                      <a:lnTo>
                        <a:pt x="6537" y="4478"/>
                      </a:lnTo>
                      <a:cubicBezTo>
                        <a:pt x="7708" y="4478"/>
                        <a:pt x="8659" y="3526"/>
                        <a:pt x="8659" y="2356"/>
                      </a:cubicBezTo>
                      <a:lnTo>
                        <a:pt x="8659" y="2120"/>
                      </a:lnTo>
                      <a:cubicBezTo>
                        <a:pt x="8657" y="950"/>
                        <a:pt x="7708" y="0"/>
                        <a:pt x="6537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026" name="Picture 2" descr="Julius AI - AI Tool Reviews, Pricing and Alternatives 2024">
            <a:extLst>
              <a:ext uri="{FF2B5EF4-FFF2-40B4-BE49-F238E27FC236}">
                <a16:creationId xmlns:a16="http://schemas.microsoft.com/office/drawing/2014/main" id="{D0C48A6B-09BB-9623-51DD-16F75D1E3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82" y="1696223"/>
            <a:ext cx="2759908" cy="15728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19BBD89D-4AA2-D145-5C58-6D54331207CE}"/>
              </a:ext>
            </a:extLst>
          </p:cNvPr>
          <p:cNvSpPr txBox="1"/>
          <p:nvPr/>
        </p:nvSpPr>
        <p:spPr>
          <a:xfrm>
            <a:off x="6237386" y="360269"/>
            <a:ext cx="2830781" cy="1477328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Julius AI</a:t>
            </a:r>
            <a:r>
              <a:rPr lang="hr-HR" sz="18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omogućuje analizu, interpretaciju i vizualizaciju strukturiranih podataka uključujući tablice, SQL baze podataka i CSV datoteke</a:t>
            </a:r>
            <a:endParaRPr lang="pl-PL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200DAD8A-6ED5-8AA9-6B39-6CBF62887131}"/>
              </a:ext>
            </a:extLst>
          </p:cNvPr>
          <p:cNvSpPr txBox="1"/>
          <p:nvPr/>
        </p:nvSpPr>
        <p:spPr>
          <a:xfrm>
            <a:off x="6028953" y="2381216"/>
            <a:ext cx="3045988" cy="1015663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sz="20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tvaranje složenog modela strojnog učenja u svrhu predviđanja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EC471B79-F80D-212C-BAC9-CE10DA2A5983}"/>
              </a:ext>
            </a:extLst>
          </p:cNvPr>
          <p:cNvSpPr txBox="1"/>
          <p:nvPr/>
        </p:nvSpPr>
        <p:spPr>
          <a:xfrm>
            <a:off x="5172190" y="3756147"/>
            <a:ext cx="3895977" cy="70788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Identifikacija trendova i anomalija u skupovima podataka</a:t>
            </a:r>
            <a:endParaRPr lang="hr-HR" sz="2000" dirty="0"/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D717D091-EC9C-CC9E-AD99-661F712EB061}"/>
              </a:ext>
            </a:extLst>
          </p:cNvPr>
          <p:cNvSpPr txBox="1"/>
          <p:nvPr/>
        </p:nvSpPr>
        <p:spPr>
          <a:xfrm>
            <a:off x="70781" y="283463"/>
            <a:ext cx="3553100" cy="1323439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sz="20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revodi naredbe u Python kod</a:t>
            </a:r>
          </a:p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</a:t>
            </a:r>
            <a:r>
              <a:rPr lang="hr-HR" sz="20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filtrira i  grupira podatke</a:t>
            </a:r>
          </a:p>
          <a:p>
            <a:r>
              <a:rPr lang="hr-HR" sz="20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- sortira</a:t>
            </a: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podatke</a:t>
            </a:r>
          </a:p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 </a:t>
            </a:r>
            <a:r>
              <a:rPr lang="hr-HR" sz="20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izvoz podataka</a:t>
            </a:r>
            <a:endParaRPr lang="hr-H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AC7A5DA9-644F-E19C-6C56-5197F54DD71A}"/>
              </a:ext>
            </a:extLst>
          </p:cNvPr>
          <p:cNvSpPr txBox="1"/>
          <p:nvPr/>
        </p:nvSpPr>
        <p:spPr>
          <a:xfrm>
            <a:off x="70781" y="3480146"/>
            <a:ext cx="2498399" cy="1323439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koga?</a:t>
            </a:r>
          </a:p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učenici i studenti</a:t>
            </a:r>
          </a:p>
          <a:p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znanstvenici</a:t>
            </a:r>
          </a:p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poslovna analitika</a:t>
            </a:r>
          </a:p>
        </p:txBody>
      </p:sp>
      <p:sp>
        <p:nvSpPr>
          <p:cNvPr id="39" name="Google Shape;1088;p86" descr="Timeline background shape">
            <a:extLst>
              <a:ext uri="{FF2B5EF4-FFF2-40B4-BE49-F238E27FC236}">
                <a16:creationId xmlns:a16="http://schemas.microsoft.com/office/drawing/2014/main" id="{A65EE7F4-C509-9BF5-DB57-EC1964883620}"/>
              </a:ext>
            </a:extLst>
          </p:cNvPr>
          <p:cNvSpPr/>
          <p:nvPr/>
        </p:nvSpPr>
        <p:spPr>
          <a:xfrm>
            <a:off x="4595313" y="862620"/>
            <a:ext cx="1642072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72187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8;p86" descr="Timeline background shape">
            <a:extLst>
              <a:ext uri="{FF2B5EF4-FFF2-40B4-BE49-F238E27FC236}">
                <a16:creationId xmlns:a16="http://schemas.microsoft.com/office/drawing/2014/main" id="{5027D2CD-1186-97AB-DC5D-E75DA8E35F68}"/>
              </a:ext>
            </a:extLst>
          </p:cNvPr>
          <p:cNvSpPr/>
          <p:nvPr/>
        </p:nvSpPr>
        <p:spPr>
          <a:xfrm>
            <a:off x="85798" y="69790"/>
            <a:ext cx="2589669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– novi početak</a:t>
            </a:r>
            <a:r>
              <a:rPr lang="hr-H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17" name="Google Shape;3955;p90">
            <a:extLst>
              <a:ext uri="{FF2B5EF4-FFF2-40B4-BE49-F238E27FC236}">
                <a16:creationId xmlns:a16="http://schemas.microsoft.com/office/drawing/2014/main" id="{94EFCE9C-8766-EF1F-7BEB-085BD9BFE719}"/>
              </a:ext>
            </a:extLst>
          </p:cNvPr>
          <p:cNvGrpSpPr/>
          <p:nvPr/>
        </p:nvGrpSpPr>
        <p:grpSpPr>
          <a:xfrm>
            <a:off x="2851572" y="1442720"/>
            <a:ext cx="2817707" cy="2092960"/>
            <a:chOff x="732428" y="1198513"/>
            <a:chExt cx="845921" cy="690752"/>
          </a:xfrm>
        </p:grpSpPr>
        <p:grpSp>
          <p:nvGrpSpPr>
            <p:cNvPr id="18" name="Google Shape;3956;p90">
              <a:extLst>
                <a:ext uri="{FF2B5EF4-FFF2-40B4-BE49-F238E27FC236}">
                  <a16:creationId xmlns:a16="http://schemas.microsoft.com/office/drawing/2014/main" id="{43FA9BD6-5433-851E-42B3-732EC132357A}"/>
                </a:ext>
              </a:extLst>
            </p:cNvPr>
            <p:cNvGrpSpPr/>
            <p:nvPr/>
          </p:nvGrpSpPr>
          <p:grpSpPr>
            <a:xfrm>
              <a:off x="823030" y="1198513"/>
              <a:ext cx="755319" cy="690752"/>
              <a:chOff x="823030" y="1198513"/>
              <a:chExt cx="755319" cy="690752"/>
            </a:xfrm>
          </p:grpSpPr>
          <p:sp>
            <p:nvSpPr>
              <p:cNvPr id="29" name="Google Shape;3957;p90">
                <a:extLst>
                  <a:ext uri="{FF2B5EF4-FFF2-40B4-BE49-F238E27FC236}">
                    <a16:creationId xmlns:a16="http://schemas.microsoft.com/office/drawing/2014/main" id="{BE5F14AC-7CDA-19CF-5DB0-726C85A888F7}"/>
                  </a:ext>
                </a:extLst>
              </p:cNvPr>
              <p:cNvSpPr/>
              <p:nvPr/>
            </p:nvSpPr>
            <p:spPr>
              <a:xfrm>
                <a:off x="823030" y="1198513"/>
                <a:ext cx="755319" cy="690752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42771" extrusionOk="0">
                    <a:moveTo>
                      <a:pt x="21384" y="0"/>
                    </a:moveTo>
                    <a:cubicBezTo>
                      <a:pt x="9575" y="0"/>
                      <a:pt x="0" y="9575"/>
                      <a:pt x="0" y="21386"/>
                    </a:cubicBezTo>
                    <a:cubicBezTo>
                      <a:pt x="0" y="33196"/>
                      <a:pt x="9575" y="42770"/>
                      <a:pt x="21384" y="42770"/>
                    </a:cubicBezTo>
                    <a:cubicBezTo>
                      <a:pt x="33196" y="42770"/>
                      <a:pt x="42770" y="33196"/>
                      <a:pt x="42770" y="21386"/>
                    </a:cubicBezTo>
                    <a:cubicBezTo>
                      <a:pt x="42770" y="16313"/>
                      <a:pt x="41002" y="11653"/>
                      <a:pt x="38053" y="7988"/>
                    </a:cubicBezTo>
                    <a:lnTo>
                      <a:pt x="42775" y="7988"/>
                    </a:lnTo>
                    <a:cubicBezTo>
                      <a:pt x="44970" y="7988"/>
                      <a:pt x="46769" y="6191"/>
                      <a:pt x="46769" y="3994"/>
                    </a:cubicBezTo>
                    <a:cubicBezTo>
                      <a:pt x="46769" y="1797"/>
                      <a:pt x="44972" y="0"/>
                      <a:pt x="42775" y="0"/>
                    </a:cubicBezTo>
                    <a:lnTo>
                      <a:pt x="22286" y="0"/>
                    </a:lnTo>
                    <a:cubicBezTo>
                      <a:pt x="22196" y="0"/>
                      <a:pt x="22105" y="5"/>
                      <a:pt x="22018" y="10"/>
                    </a:cubicBezTo>
                    <a:cubicBezTo>
                      <a:pt x="21807" y="3"/>
                      <a:pt x="21597" y="0"/>
                      <a:pt x="21384" y="0"/>
                    </a:cubicBezTo>
                    <a:close/>
                  </a:path>
                </a:pathLst>
              </a:custGeom>
              <a:solidFill>
                <a:srgbClr val="0B1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958;p90">
                <a:extLst>
                  <a:ext uri="{FF2B5EF4-FFF2-40B4-BE49-F238E27FC236}">
                    <a16:creationId xmlns:a16="http://schemas.microsoft.com/office/drawing/2014/main" id="{9321BC1B-5546-83F5-EEB9-B4D45A8BF06B}"/>
                  </a:ext>
                </a:extLst>
              </p:cNvPr>
              <p:cNvSpPr/>
              <p:nvPr/>
            </p:nvSpPr>
            <p:spPr>
              <a:xfrm>
                <a:off x="1470047" y="121787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1"/>
                    </a:moveTo>
                    <a:cubicBezTo>
                      <a:pt x="1231" y="1"/>
                      <a:pt x="1" y="1230"/>
                      <a:pt x="1" y="2749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9"/>
                    </a:cubicBezTo>
                    <a:cubicBezTo>
                      <a:pt x="5495" y="1230"/>
                      <a:pt x="4265" y="1"/>
                      <a:pt x="274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3959;p90">
              <a:extLst>
                <a:ext uri="{FF2B5EF4-FFF2-40B4-BE49-F238E27FC236}">
                  <a16:creationId xmlns:a16="http://schemas.microsoft.com/office/drawing/2014/main" id="{C96A4328-F94A-1056-98B4-1B158F534E91}"/>
                </a:ext>
              </a:extLst>
            </p:cNvPr>
            <p:cNvGrpSpPr/>
            <p:nvPr/>
          </p:nvGrpSpPr>
          <p:grpSpPr>
            <a:xfrm>
              <a:off x="732428" y="1239937"/>
              <a:ext cx="739912" cy="607886"/>
              <a:chOff x="732428" y="1239937"/>
              <a:chExt cx="739912" cy="607886"/>
            </a:xfrm>
          </p:grpSpPr>
          <p:sp>
            <p:nvSpPr>
              <p:cNvPr id="27" name="Google Shape;3960;p90">
                <a:extLst>
                  <a:ext uri="{FF2B5EF4-FFF2-40B4-BE49-F238E27FC236}">
                    <a16:creationId xmlns:a16="http://schemas.microsoft.com/office/drawing/2014/main" id="{91290F83-B217-0625-801D-DF5C639C53A4}"/>
                  </a:ext>
                </a:extLst>
              </p:cNvPr>
              <p:cNvSpPr/>
              <p:nvPr/>
            </p:nvSpPr>
            <p:spPr>
              <a:xfrm>
                <a:off x="732428" y="1239937"/>
                <a:ext cx="739912" cy="607886"/>
              </a:xfrm>
              <a:custGeom>
                <a:avLst/>
                <a:gdLst/>
                <a:ahLst/>
                <a:cxnLst/>
                <a:rect l="l" t="t" r="r" b="b"/>
                <a:pathLst>
                  <a:path w="45815" h="37640" extrusionOk="0">
                    <a:moveTo>
                      <a:pt x="26994" y="1"/>
                    </a:moveTo>
                    <a:cubicBezTo>
                      <a:pt x="16602" y="1"/>
                      <a:pt x="8175" y="8427"/>
                      <a:pt x="8175" y="18821"/>
                    </a:cubicBezTo>
                    <a:cubicBezTo>
                      <a:pt x="8169" y="22642"/>
                      <a:pt x="9333" y="26373"/>
                      <a:pt x="11509" y="29515"/>
                    </a:cubicBezTo>
                    <a:lnTo>
                      <a:pt x="3994" y="29515"/>
                    </a:lnTo>
                    <a:cubicBezTo>
                      <a:pt x="1797" y="29515"/>
                      <a:pt x="1" y="31311"/>
                      <a:pt x="1" y="33508"/>
                    </a:cubicBezTo>
                    <a:cubicBezTo>
                      <a:pt x="1" y="35704"/>
                      <a:pt x="1797" y="37502"/>
                      <a:pt x="3994" y="37502"/>
                    </a:cubicBezTo>
                    <a:lnTo>
                      <a:pt x="24483" y="37502"/>
                    </a:lnTo>
                    <a:cubicBezTo>
                      <a:pt x="24546" y="37502"/>
                      <a:pt x="24608" y="37500"/>
                      <a:pt x="24671" y="37497"/>
                    </a:cubicBezTo>
                    <a:cubicBezTo>
                      <a:pt x="25441" y="37592"/>
                      <a:pt x="26218" y="37640"/>
                      <a:pt x="26994" y="37640"/>
                    </a:cubicBezTo>
                    <a:cubicBezTo>
                      <a:pt x="37389" y="37640"/>
                      <a:pt x="45815" y="29214"/>
                      <a:pt x="45815" y="18821"/>
                    </a:cubicBezTo>
                    <a:cubicBezTo>
                      <a:pt x="45815" y="8427"/>
                      <a:pt x="37389" y="1"/>
                      <a:pt x="26994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61;p90">
                <a:extLst>
                  <a:ext uri="{FF2B5EF4-FFF2-40B4-BE49-F238E27FC236}">
                    <a16:creationId xmlns:a16="http://schemas.microsoft.com/office/drawing/2014/main" id="{E12C1469-5DA7-DBD0-9346-5FA9B54C86B5}"/>
                  </a:ext>
                </a:extLst>
              </p:cNvPr>
              <p:cNvSpPr/>
              <p:nvPr/>
            </p:nvSpPr>
            <p:spPr>
              <a:xfrm>
                <a:off x="751614" y="173580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7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7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3962;p90">
              <a:extLst>
                <a:ext uri="{FF2B5EF4-FFF2-40B4-BE49-F238E27FC236}">
                  <a16:creationId xmlns:a16="http://schemas.microsoft.com/office/drawing/2014/main" id="{E146E951-4CBA-6E9A-F570-4F0E050BB1BB}"/>
                </a:ext>
              </a:extLst>
            </p:cNvPr>
            <p:cNvGrpSpPr/>
            <p:nvPr/>
          </p:nvGrpSpPr>
          <p:grpSpPr>
            <a:xfrm>
              <a:off x="732428" y="1277018"/>
              <a:ext cx="702832" cy="533758"/>
              <a:chOff x="732428" y="1277018"/>
              <a:chExt cx="702832" cy="533758"/>
            </a:xfrm>
          </p:grpSpPr>
          <p:sp>
            <p:nvSpPr>
              <p:cNvPr id="25" name="Google Shape;3963;p90">
                <a:extLst>
                  <a:ext uri="{FF2B5EF4-FFF2-40B4-BE49-F238E27FC236}">
                    <a16:creationId xmlns:a16="http://schemas.microsoft.com/office/drawing/2014/main" id="{F6F2D998-1B7B-D832-3998-321C0CE091B3}"/>
                  </a:ext>
                </a:extLst>
              </p:cNvPr>
              <p:cNvSpPr/>
              <p:nvPr/>
            </p:nvSpPr>
            <p:spPr>
              <a:xfrm>
                <a:off x="732428" y="1277018"/>
                <a:ext cx="702832" cy="533758"/>
              </a:xfrm>
              <a:custGeom>
                <a:avLst/>
                <a:gdLst/>
                <a:ahLst/>
                <a:cxnLst/>
                <a:rect l="l" t="t" r="r" b="b"/>
                <a:pathLst>
                  <a:path w="43519" h="33050" extrusionOk="0">
                    <a:moveTo>
                      <a:pt x="26994" y="1"/>
                    </a:moveTo>
                    <a:cubicBezTo>
                      <a:pt x="22006" y="1"/>
                      <a:pt x="17535" y="2211"/>
                      <a:pt x="14504" y="5705"/>
                    </a:cubicBezTo>
                    <a:lnTo>
                      <a:pt x="3994" y="5705"/>
                    </a:lnTo>
                    <a:cubicBezTo>
                      <a:pt x="1797" y="5705"/>
                      <a:pt x="1" y="7501"/>
                      <a:pt x="1" y="9698"/>
                    </a:cubicBezTo>
                    <a:cubicBezTo>
                      <a:pt x="1" y="11894"/>
                      <a:pt x="1797" y="13692"/>
                      <a:pt x="3994" y="13692"/>
                    </a:cubicBezTo>
                    <a:lnTo>
                      <a:pt x="10714" y="13692"/>
                    </a:lnTo>
                    <a:cubicBezTo>
                      <a:pt x="10552" y="14627"/>
                      <a:pt x="10470" y="15575"/>
                      <a:pt x="10472" y="16525"/>
                    </a:cubicBezTo>
                    <a:cubicBezTo>
                      <a:pt x="10472" y="25651"/>
                      <a:pt x="17870" y="33049"/>
                      <a:pt x="26996" y="33049"/>
                    </a:cubicBezTo>
                    <a:cubicBezTo>
                      <a:pt x="36122" y="33049"/>
                      <a:pt x="43519" y="25651"/>
                      <a:pt x="43519" y="16525"/>
                    </a:cubicBezTo>
                    <a:cubicBezTo>
                      <a:pt x="43519" y="7399"/>
                      <a:pt x="36122" y="1"/>
                      <a:pt x="26994" y="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964;p90">
                <a:extLst>
                  <a:ext uri="{FF2B5EF4-FFF2-40B4-BE49-F238E27FC236}">
                    <a16:creationId xmlns:a16="http://schemas.microsoft.com/office/drawing/2014/main" id="{3472136D-FE6E-3242-5B3E-4EE88CB20319}"/>
                  </a:ext>
                </a:extLst>
              </p:cNvPr>
              <p:cNvSpPr/>
              <p:nvPr/>
            </p:nvSpPr>
            <p:spPr>
              <a:xfrm>
                <a:off x="751695" y="1390407"/>
                <a:ext cx="88728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5495" extrusionOk="0">
                    <a:moveTo>
                      <a:pt x="2747" y="0"/>
                    </a:moveTo>
                    <a:cubicBezTo>
                      <a:pt x="1230" y="0"/>
                      <a:pt x="1" y="1230"/>
                      <a:pt x="1" y="2748"/>
                    </a:cubicBezTo>
                    <a:cubicBezTo>
                      <a:pt x="1" y="4264"/>
                      <a:pt x="1230" y="5494"/>
                      <a:pt x="2747" y="5494"/>
                    </a:cubicBezTo>
                    <a:cubicBezTo>
                      <a:pt x="4263" y="5494"/>
                      <a:pt x="5493" y="4264"/>
                      <a:pt x="5493" y="2748"/>
                    </a:cubicBezTo>
                    <a:cubicBezTo>
                      <a:pt x="5493" y="1230"/>
                      <a:pt x="4263" y="0"/>
                      <a:pt x="2747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3965;p90">
              <a:extLst>
                <a:ext uri="{FF2B5EF4-FFF2-40B4-BE49-F238E27FC236}">
                  <a16:creationId xmlns:a16="http://schemas.microsoft.com/office/drawing/2014/main" id="{3AF4EDA5-29C1-CEFB-C775-A736EA2915EF}"/>
                </a:ext>
              </a:extLst>
            </p:cNvPr>
            <p:cNvGrpSpPr/>
            <p:nvPr/>
          </p:nvGrpSpPr>
          <p:grpSpPr>
            <a:xfrm>
              <a:off x="931170" y="1306653"/>
              <a:ext cx="647179" cy="474455"/>
              <a:chOff x="931170" y="1306653"/>
              <a:chExt cx="647179" cy="474455"/>
            </a:xfrm>
          </p:grpSpPr>
          <p:sp>
            <p:nvSpPr>
              <p:cNvPr id="23" name="Google Shape;3966;p90">
                <a:extLst>
                  <a:ext uri="{FF2B5EF4-FFF2-40B4-BE49-F238E27FC236}">
                    <a16:creationId xmlns:a16="http://schemas.microsoft.com/office/drawing/2014/main" id="{762ABB8C-1920-7681-58A5-E9AC7CAA8D63}"/>
                  </a:ext>
                </a:extLst>
              </p:cNvPr>
              <p:cNvSpPr/>
              <p:nvPr/>
            </p:nvSpPr>
            <p:spPr>
              <a:xfrm>
                <a:off x="931170" y="1306653"/>
                <a:ext cx="647179" cy="474455"/>
              </a:xfrm>
              <a:custGeom>
                <a:avLst/>
                <a:gdLst/>
                <a:ahLst/>
                <a:cxnLst/>
                <a:rect l="l" t="t" r="r" b="b"/>
                <a:pathLst>
                  <a:path w="40073" h="29378" extrusionOk="0">
                    <a:moveTo>
                      <a:pt x="14688" y="1"/>
                    </a:moveTo>
                    <a:cubicBezTo>
                      <a:pt x="6578" y="1"/>
                      <a:pt x="1" y="6578"/>
                      <a:pt x="1" y="14690"/>
                    </a:cubicBezTo>
                    <a:cubicBezTo>
                      <a:pt x="1" y="22801"/>
                      <a:pt x="6578" y="29377"/>
                      <a:pt x="14688" y="29377"/>
                    </a:cubicBezTo>
                    <a:cubicBezTo>
                      <a:pt x="19883" y="29377"/>
                      <a:pt x="24445" y="26682"/>
                      <a:pt x="27057" y="22613"/>
                    </a:cubicBezTo>
                    <a:lnTo>
                      <a:pt x="36079" y="22613"/>
                    </a:lnTo>
                    <a:cubicBezTo>
                      <a:pt x="38276" y="22613"/>
                      <a:pt x="40073" y="20817"/>
                      <a:pt x="40073" y="18620"/>
                    </a:cubicBezTo>
                    <a:cubicBezTo>
                      <a:pt x="40073" y="16424"/>
                      <a:pt x="38276" y="14626"/>
                      <a:pt x="36079" y="14626"/>
                    </a:cubicBezTo>
                    <a:lnTo>
                      <a:pt x="29376" y="14626"/>
                    </a:lnTo>
                    <a:cubicBezTo>
                      <a:pt x="29342" y="6544"/>
                      <a:pt x="22780" y="1"/>
                      <a:pt x="14688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967;p90">
                <a:extLst>
                  <a:ext uri="{FF2B5EF4-FFF2-40B4-BE49-F238E27FC236}">
                    <a16:creationId xmlns:a16="http://schemas.microsoft.com/office/drawing/2014/main" id="{2530541E-3D7F-5E7A-BFFE-023984CCA7E7}"/>
                  </a:ext>
                </a:extLst>
              </p:cNvPr>
              <p:cNvSpPr/>
              <p:nvPr/>
            </p:nvSpPr>
            <p:spPr>
              <a:xfrm>
                <a:off x="1470047" y="1560806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6"/>
                    </a:cubicBezTo>
                    <a:cubicBezTo>
                      <a:pt x="1" y="4265"/>
                      <a:pt x="1231" y="5494"/>
                      <a:pt x="2747" y="5494"/>
                    </a:cubicBezTo>
                    <a:cubicBezTo>
                      <a:pt x="4265" y="5494"/>
                      <a:pt x="5495" y="4265"/>
                      <a:pt x="5495" y="2746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3968;p90">
              <a:extLst>
                <a:ext uri="{FF2B5EF4-FFF2-40B4-BE49-F238E27FC236}">
                  <a16:creationId xmlns:a16="http://schemas.microsoft.com/office/drawing/2014/main" id="{435429F0-9F81-8195-4D39-A709633631D0}"/>
                </a:ext>
              </a:extLst>
            </p:cNvPr>
            <p:cNvSpPr/>
            <p:nvPr/>
          </p:nvSpPr>
          <p:spPr>
            <a:xfrm>
              <a:off x="986565" y="1362064"/>
              <a:ext cx="363666" cy="363650"/>
            </a:xfrm>
            <a:custGeom>
              <a:avLst/>
              <a:gdLst/>
              <a:ahLst/>
              <a:cxnLst/>
              <a:rect l="l" t="t" r="r" b="b"/>
              <a:pathLst>
                <a:path w="22518" h="22517" extrusionOk="0">
                  <a:moveTo>
                    <a:pt x="11258" y="0"/>
                  </a:moveTo>
                  <a:cubicBezTo>
                    <a:pt x="8273" y="0"/>
                    <a:pt x="5409" y="1187"/>
                    <a:pt x="3298" y="3297"/>
                  </a:cubicBezTo>
                  <a:cubicBezTo>
                    <a:pt x="1186" y="5409"/>
                    <a:pt x="1" y="8272"/>
                    <a:pt x="1" y="11259"/>
                  </a:cubicBezTo>
                  <a:cubicBezTo>
                    <a:pt x="1" y="14244"/>
                    <a:pt x="1186" y="17109"/>
                    <a:pt x="3298" y="19219"/>
                  </a:cubicBezTo>
                  <a:cubicBezTo>
                    <a:pt x="5409" y="21331"/>
                    <a:pt x="8273" y="22516"/>
                    <a:pt x="11258" y="22516"/>
                  </a:cubicBezTo>
                  <a:cubicBezTo>
                    <a:pt x="14245" y="22516"/>
                    <a:pt x="17108" y="21331"/>
                    <a:pt x="19220" y="19219"/>
                  </a:cubicBezTo>
                  <a:cubicBezTo>
                    <a:pt x="21331" y="17109"/>
                    <a:pt x="22517" y="14244"/>
                    <a:pt x="22517" y="11259"/>
                  </a:cubicBezTo>
                  <a:cubicBezTo>
                    <a:pt x="22517" y="8272"/>
                    <a:pt x="21331" y="5409"/>
                    <a:pt x="19220" y="3297"/>
                  </a:cubicBezTo>
                  <a:cubicBezTo>
                    <a:pt x="17108" y="1187"/>
                    <a:pt x="14245" y="0"/>
                    <a:pt x="112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6735;p96">
            <a:extLst>
              <a:ext uri="{FF2B5EF4-FFF2-40B4-BE49-F238E27FC236}">
                <a16:creationId xmlns:a16="http://schemas.microsoft.com/office/drawing/2014/main" id="{993F5480-BE0F-E7E6-0A71-72670FDCD232}"/>
              </a:ext>
            </a:extLst>
          </p:cNvPr>
          <p:cNvGrpSpPr/>
          <p:nvPr/>
        </p:nvGrpSpPr>
        <p:grpSpPr>
          <a:xfrm>
            <a:off x="3910982" y="2006882"/>
            <a:ext cx="851607" cy="878681"/>
            <a:chOff x="-48233050" y="3569725"/>
            <a:chExt cx="252050" cy="299475"/>
          </a:xfrm>
        </p:grpSpPr>
        <p:sp>
          <p:nvSpPr>
            <p:cNvPr id="32" name="Google Shape;6736;p96">
              <a:extLst>
                <a:ext uri="{FF2B5EF4-FFF2-40B4-BE49-F238E27FC236}">
                  <a16:creationId xmlns:a16="http://schemas.microsoft.com/office/drawing/2014/main" id="{117869D4-EE25-1C0B-882A-FA32212A8639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737;p96">
              <a:extLst>
                <a:ext uri="{FF2B5EF4-FFF2-40B4-BE49-F238E27FC236}">
                  <a16:creationId xmlns:a16="http://schemas.microsoft.com/office/drawing/2014/main" id="{5F1C8F62-CA66-40E8-328D-CFC8ED7E03DA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738;p96">
              <a:extLst>
                <a:ext uri="{FF2B5EF4-FFF2-40B4-BE49-F238E27FC236}">
                  <a16:creationId xmlns:a16="http://schemas.microsoft.com/office/drawing/2014/main" id="{9B5BE462-46A6-67A6-2FDA-80B14283E059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6481BB16-D506-8DFB-564A-EC586AEF1DF4}"/>
              </a:ext>
            </a:extLst>
          </p:cNvPr>
          <p:cNvSpPr txBox="1"/>
          <p:nvPr/>
        </p:nvSpPr>
        <p:spPr>
          <a:xfrm>
            <a:off x="134210" y="640298"/>
            <a:ext cx="2652269" cy="1323439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obrada i analiza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podataka u kraćem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vremenu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vizualizacija podataka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74341121-4541-E641-1049-5E335BF43FDC}"/>
              </a:ext>
            </a:extLst>
          </p:cNvPr>
          <p:cNvSpPr txBox="1"/>
          <p:nvPr/>
        </p:nvSpPr>
        <p:spPr>
          <a:xfrm>
            <a:off x="177355" y="3297772"/>
            <a:ext cx="2642263" cy="1015663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identificiranje trenda kretanja zadanih parametara</a:t>
            </a:r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62B2DF43-E030-699C-B56F-B4F5ED94BD7D}"/>
              </a:ext>
            </a:extLst>
          </p:cNvPr>
          <p:cNvSpPr txBox="1"/>
          <p:nvPr/>
        </p:nvSpPr>
        <p:spPr>
          <a:xfrm>
            <a:off x="5819474" y="726921"/>
            <a:ext cx="3036606" cy="163121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izradu uređaja i primjenu tehnologije u praćenju stanja u okolišu potrebno je znanje i vještine čovjeka</a:t>
            </a:r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1A4D1C22-C258-A2D0-364C-2779C13C0A51}"/>
              </a:ext>
            </a:extLst>
          </p:cNvPr>
          <p:cNvSpPr txBox="1"/>
          <p:nvPr/>
        </p:nvSpPr>
        <p:spPr>
          <a:xfrm>
            <a:off x="5853797" y="2748392"/>
            <a:ext cx="2967961" cy="1323439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obradu i analizu podataka u AI alatu, potrebno je formatirati datoteke</a:t>
            </a:r>
          </a:p>
        </p:txBody>
      </p:sp>
      <p:grpSp>
        <p:nvGrpSpPr>
          <p:cNvPr id="49" name="Google Shape;4066;p90">
            <a:extLst>
              <a:ext uri="{FF2B5EF4-FFF2-40B4-BE49-F238E27FC236}">
                <a16:creationId xmlns:a16="http://schemas.microsoft.com/office/drawing/2014/main" id="{9BF3873C-5F78-B194-C249-00CC211BBB26}"/>
              </a:ext>
            </a:extLst>
          </p:cNvPr>
          <p:cNvGrpSpPr/>
          <p:nvPr/>
        </p:nvGrpSpPr>
        <p:grpSpPr>
          <a:xfrm>
            <a:off x="4461883" y="3602522"/>
            <a:ext cx="1308371" cy="983478"/>
            <a:chOff x="7636443" y="1204989"/>
            <a:chExt cx="804565" cy="677794"/>
          </a:xfrm>
        </p:grpSpPr>
        <p:grpSp>
          <p:nvGrpSpPr>
            <p:cNvPr id="50" name="Google Shape;4067;p90">
              <a:extLst>
                <a:ext uri="{FF2B5EF4-FFF2-40B4-BE49-F238E27FC236}">
                  <a16:creationId xmlns:a16="http://schemas.microsoft.com/office/drawing/2014/main" id="{9BD7A13C-9E4E-FA62-EE5E-4E6A0F7C3D36}"/>
                </a:ext>
              </a:extLst>
            </p:cNvPr>
            <p:cNvGrpSpPr/>
            <p:nvPr/>
          </p:nvGrpSpPr>
          <p:grpSpPr>
            <a:xfrm>
              <a:off x="7636443" y="1509705"/>
              <a:ext cx="804565" cy="373078"/>
              <a:chOff x="7636443" y="1509705"/>
              <a:chExt cx="804565" cy="373078"/>
            </a:xfrm>
          </p:grpSpPr>
          <p:sp>
            <p:nvSpPr>
              <p:cNvPr id="60" name="Google Shape;4068;p90">
                <a:extLst>
                  <a:ext uri="{FF2B5EF4-FFF2-40B4-BE49-F238E27FC236}">
                    <a16:creationId xmlns:a16="http://schemas.microsoft.com/office/drawing/2014/main" id="{C170B21A-6493-04A4-77D1-6ABE31131FDF}"/>
                  </a:ext>
                </a:extLst>
              </p:cNvPr>
              <p:cNvSpPr/>
              <p:nvPr/>
            </p:nvSpPr>
            <p:spPr>
              <a:xfrm>
                <a:off x="7636443" y="1509705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069;p90">
                <a:extLst>
                  <a:ext uri="{FF2B5EF4-FFF2-40B4-BE49-F238E27FC236}">
                    <a16:creationId xmlns:a16="http://schemas.microsoft.com/office/drawing/2014/main" id="{25A7DF82-60C3-6D65-9FBA-EB653A000988}"/>
                  </a:ext>
                </a:extLst>
              </p:cNvPr>
              <p:cNvSpPr/>
              <p:nvPr/>
            </p:nvSpPr>
            <p:spPr>
              <a:xfrm>
                <a:off x="8398251" y="1667375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4070;p90">
              <a:extLst>
                <a:ext uri="{FF2B5EF4-FFF2-40B4-BE49-F238E27FC236}">
                  <a16:creationId xmlns:a16="http://schemas.microsoft.com/office/drawing/2014/main" id="{4E47596F-FCFC-81DF-3E69-046A1DA2B59C}"/>
                </a:ext>
              </a:extLst>
            </p:cNvPr>
            <p:cNvGrpSpPr/>
            <p:nvPr/>
          </p:nvGrpSpPr>
          <p:grpSpPr>
            <a:xfrm>
              <a:off x="7636443" y="1408133"/>
              <a:ext cx="804565" cy="373078"/>
              <a:chOff x="7636443" y="1408133"/>
              <a:chExt cx="804565" cy="373078"/>
            </a:xfrm>
          </p:grpSpPr>
          <p:sp>
            <p:nvSpPr>
              <p:cNvPr id="58" name="Google Shape;4071;p90">
                <a:extLst>
                  <a:ext uri="{FF2B5EF4-FFF2-40B4-BE49-F238E27FC236}">
                    <a16:creationId xmlns:a16="http://schemas.microsoft.com/office/drawing/2014/main" id="{28838F2F-43EA-FFE9-884C-5E825C5283EE}"/>
                  </a:ext>
                </a:extLst>
              </p:cNvPr>
              <p:cNvSpPr/>
              <p:nvPr/>
            </p:nvSpPr>
            <p:spPr>
              <a:xfrm>
                <a:off x="7636443" y="1408133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072;p90">
                <a:extLst>
                  <a:ext uri="{FF2B5EF4-FFF2-40B4-BE49-F238E27FC236}">
                    <a16:creationId xmlns:a16="http://schemas.microsoft.com/office/drawing/2014/main" id="{D95F31FC-0CDF-1235-AB02-0E1D7A8E9BED}"/>
                  </a:ext>
                </a:extLst>
              </p:cNvPr>
              <p:cNvSpPr/>
              <p:nvPr/>
            </p:nvSpPr>
            <p:spPr>
              <a:xfrm>
                <a:off x="8398251" y="1565802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4073;p90">
              <a:extLst>
                <a:ext uri="{FF2B5EF4-FFF2-40B4-BE49-F238E27FC236}">
                  <a16:creationId xmlns:a16="http://schemas.microsoft.com/office/drawing/2014/main" id="{960699E9-E84A-ACB6-150E-A57135E50731}"/>
                </a:ext>
              </a:extLst>
            </p:cNvPr>
            <p:cNvGrpSpPr/>
            <p:nvPr/>
          </p:nvGrpSpPr>
          <p:grpSpPr>
            <a:xfrm>
              <a:off x="7636443" y="1306560"/>
              <a:ext cx="804565" cy="373078"/>
              <a:chOff x="7636443" y="1306560"/>
              <a:chExt cx="804565" cy="373078"/>
            </a:xfrm>
          </p:grpSpPr>
          <p:sp>
            <p:nvSpPr>
              <p:cNvPr id="56" name="Google Shape;4074;p90">
                <a:extLst>
                  <a:ext uri="{FF2B5EF4-FFF2-40B4-BE49-F238E27FC236}">
                    <a16:creationId xmlns:a16="http://schemas.microsoft.com/office/drawing/2014/main" id="{2765A5F9-6B5E-EAE6-F6AF-947A3221A176}"/>
                  </a:ext>
                </a:extLst>
              </p:cNvPr>
              <p:cNvSpPr/>
              <p:nvPr/>
            </p:nvSpPr>
            <p:spPr>
              <a:xfrm>
                <a:off x="7636443" y="1306560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4075;p90">
                <a:extLst>
                  <a:ext uri="{FF2B5EF4-FFF2-40B4-BE49-F238E27FC236}">
                    <a16:creationId xmlns:a16="http://schemas.microsoft.com/office/drawing/2014/main" id="{9A6E2C53-0B81-660E-86C6-192C4CCFA6BE}"/>
                  </a:ext>
                </a:extLst>
              </p:cNvPr>
              <p:cNvSpPr/>
              <p:nvPr/>
            </p:nvSpPr>
            <p:spPr>
              <a:xfrm>
                <a:off x="8398251" y="1464230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4076;p90">
              <a:extLst>
                <a:ext uri="{FF2B5EF4-FFF2-40B4-BE49-F238E27FC236}">
                  <a16:creationId xmlns:a16="http://schemas.microsoft.com/office/drawing/2014/main" id="{EF033172-2191-EFCE-851C-2C812B693B36}"/>
                </a:ext>
              </a:extLst>
            </p:cNvPr>
            <p:cNvGrpSpPr/>
            <p:nvPr/>
          </p:nvGrpSpPr>
          <p:grpSpPr>
            <a:xfrm>
              <a:off x="7636444" y="1204989"/>
              <a:ext cx="804564" cy="373078"/>
              <a:chOff x="7636444" y="1204989"/>
              <a:chExt cx="804564" cy="373078"/>
            </a:xfrm>
          </p:grpSpPr>
          <p:sp>
            <p:nvSpPr>
              <p:cNvPr id="54" name="Google Shape;4077;p90">
                <a:extLst>
                  <a:ext uri="{FF2B5EF4-FFF2-40B4-BE49-F238E27FC236}">
                    <a16:creationId xmlns:a16="http://schemas.microsoft.com/office/drawing/2014/main" id="{99C64315-E7C4-70A6-80F5-88B9AEE01EE1}"/>
                  </a:ext>
                </a:extLst>
              </p:cNvPr>
              <p:cNvSpPr/>
              <p:nvPr/>
            </p:nvSpPr>
            <p:spPr>
              <a:xfrm>
                <a:off x="7636444" y="1204989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4078;p90">
                <a:extLst>
                  <a:ext uri="{FF2B5EF4-FFF2-40B4-BE49-F238E27FC236}">
                    <a16:creationId xmlns:a16="http://schemas.microsoft.com/office/drawing/2014/main" id="{CED76C46-8A25-7CFF-76AB-ADA15E9FD2AA}"/>
                  </a:ext>
                </a:extLst>
              </p:cNvPr>
              <p:cNvSpPr/>
              <p:nvPr/>
            </p:nvSpPr>
            <p:spPr>
              <a:xfrm>
                <a:off x="8398251" y="1362658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" name="Google Shape;4560;p91">
            <a:extLst>
              <a:ext uri="{FF2B5EF4-FFF2-40B4-BE49-F238E27FC236}">
                <a16:creationId xmlns:a16="http://schemas.microsoft.com/office/drawing/2014/main" id="{C7934ACE-C136-3D3C-65D8-3112634F6393}"/>
              </a:ext>
            </a:extLst>
          </p:cNvPr>
          <p:cNvGrpSpPr/>
          <p:nvPr/>
        </p:nvGrpSpPr>
        <p:grpSpPr>
          <a:xfrm>
            <a:off x="619756" y="2288888"/>
            <a:ext cx="1430711" cy="751237"/>
            <a:chOff x="5159450" y="1919950"/>
            <a:chExt cx="1541050" cy="862500"/>
          </a:xfrm>
        </p:grpSpPr>
        <p:sp>
          <p:nvSpPr>
            <p:cNvPr id="63" name="Google Shape;4561;p91">
              <a:extLst>
                <a:ext uri="{FF2B5EF4-FFF2-40B4-BE49-F238E27FC236}">
                  <a16:creationId xmlns:a16="http://schemas.microsoft.com/office/drawing/2014/main" id="{C44064D6-BCA4-7DCF-C9AA-69F3A7B4C8A4}"/>
                </a:ext>
              </a:extLst>
            </p:cNvPr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ln w="19050"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hr-HR"/>
            </a:p>
          </p:txBody>
        </p:sp>
        <p:grpSp>
          <p:nvGrpSpPr>
            <p:cNvPr id="64" name="Google Shape;4562;p91">
              <a:extLst>
                <a:ext uri="{FF2B5EF4-FFF2-40B4-BE49-F238E27FC236}">
                  <a16:creationId xmlns:a16="http://schemas.microsoft.com/office/drawing/2014/main" id="{468B458D-4EFF-E1A4-6805-0E5AA0AE3236}"/>
                </a:ext>
              </a:extLst>
            </p:cNvPr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65" name="Google Shape;4563;p91">
                <a:extLst>
                  <a:ext uri="{FF2B5EF4-FFF2-40B4-BE49-F238E27FC236}">
                    <a16:creationId xmlns:a16="http://schemas.microsoft.com/office/drawing/2014/main" id="{E3DA2334-81C7-9BF4-4959-97C370D84161}"/>
                  </a:ext>
                </a:extLst>
              </p:cNvPr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Google Shape;4564;p91">
                <a:extLst>
                  <a:ext uri="{FF2B5EF4-FFF2-40B4-BE49-F238E27FC236}">
                    <a16:creationId xmlns:a16="http://schemas.microsoft.com/office/drawing/2014/main" id="{5718E128-DEDE-42E2-0F81-2BCFEBC96518}"/>
                  </a:ext>
                </a:extLst>
              </p:cNvPr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Google Shape;1088;p86" descr="Timeline background shape">
            <a:extLst>
              <a:ext uri="{FF2B5EF4-FFF2-40B4-BE49-F238E27FC236}">
                <a16:creationId xmlns:a16="http://schemas.microsoft.com/office/drawing/2014/main" id="{FD5843E6-6425-8F5C-0559-5F7EAD11406A}"/>
              </a:ext>
            </a:extLst>
          </p:cNvPr>
          <p:cNvSpPr/>
          <p:nvPr/>
        </p:nvSpPr>
        <p:spPr>
          <a:xfrm>
            <a:off x="6170368" y="69790"/>
            <a:ext cx="2589669" cy="456299"/>
          </a:xfrm>
          <a:prstGeom prst="homePlate">
            <a:avLst>
              <a:gd name="adj" fmla="val 50000"/>
            </a:avLst>
          </a:prstGeom>
          <a:solidFill>
            <a:srgbClr val="DDBA09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čovjek</a:t>
            </a:r>
          </a:p>
        </p:txBody>
      </p:sp>
    </p:spTree>
    <p:extLst>
      <p:ext uri="{BB962C8B-B14F-4D97-AF65-F5344CB8AC3E}">
        <p14:creationId xmlns:p14="http://schemas.microsoft.com/office/powerpoint/2010/main" val="14544338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7"/>
          <p:cNvSpPr txBox="1">
            <a:spLocks noGrp="1"/>
          </p:cNvSpPr>
          <p:nvPr>
            <p:ph type="title"/>
          </p:nvPr>
        </p:nvSpPr>
        <p:spPr>
          <a:xfrm>
            <a:off x="189653" y="1172133"/>
            <a:ext cx="2183041" cy="10553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trenutna temperatura zraka</a:t>
            </a:r>
            <a:endParaRPr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0" name="Google Shape;330;p47"/>
          <p:cNvSpPr txBox="1">
            <a:spLocks noGrp="1"/>
          </p:cNvSpPr>
          <p:nvPr>
            <p:ph type="title" idx="2"/>
          </p:nvPr>
        </p:nvSpPr>
        <p:spPr>
          <a:xfrm rot="3229">
            <a:off x="6100151" y="2665926"/>
            <a:ext cx="638700" cy="6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1" name="Google Shape;331;p47"/>
          <p:cNvSpPr txBox="1">
            <a:spLocks noGrp="1"/>
          </p:cNvSpPr>
          <p:nvPr>
            <p:ph type="title" idx="3"/>
          </p:nvPr>
        </p:nvSpPr>
        <p:spPr>
          <a:xfrm>
            <a:off x="6099886" y="3732017"/>
            <a:ext cx="638700" cy="6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" name="Google Shape;332;p47"/>
          <p:cNvSpPr txBox="1">
            <a:spLocks noGrp="1"/>
          </p:cNvSpPr>
          <p:nvPr>
            <p:ph type="title" idx="4"/>
          </p:nvPr>
        </p:nvSpPr>
        <p:spPr>
          <a:xfrm>
            <a:off x="2468948" y="2665912"/>
            <a:ext cx="638700" cy="6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3" name="Google Shape;333;p47"/>
          <p:cNvSpPr txBox="1">
            <a:spLocks noGrp="1"/>
          </p:cNvSpPr>
          <p:nvPr>
            <p:ph type="title" idx="5"/>
          </p:nvPr>
        </p:nvSpPr>
        <p:spPr>
          <a:xfrm>
            <a:off x="371476" y="2721100"/>
            <a:ext cx="198148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vlažnost zraka</a:t>
            </a:r>
            <a:endParaRPr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4" name="Google Shape;334;p47"/>
          <p:cNvSpPr txBox="1">
            <a:spLocks noGrp="1"/>
          </p:cNvSpPr>
          <p:nvPr>
            <p:ph type="title" idx="6"/>
          </p:nvPr>
        </p:nvSpPr>
        <p:spPr>
          <a:xfrm>
            <a:off x="564357" y="3794361"/>
            <a:ext cx="1724313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tlak zraka</a:t>
            </a:r>
            <a:endParaRPr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5" name="Google Shape;335;p47"/>
          <p:cNvSpPr txBox="1">
            <a:spLocks noGrp="1"/>
          </p:cNvSpPr>
          <p:nvPr>
            <p:ph type="title" idx="7"/>
          </p:nvPr>
        </p:nvSpPr>
        <p:spPr>
          <a:xfrm>
            <a:off x="6876738" y="3787217"/>
            <a:ext cx="154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oborine</a:t>
            </a:r>
            <a:endParaRPr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6" name="Google Shape;336;p47"/>
          <p:cNvSpPr txBox="1">
            <a:spLocks noGrp="1"/>
          </p:cNvSpPr>
          <p:nvPr>
            <p:ph type="title" idx="8"/>
          </p:nvPr>
        </p:nvSpPr>
        <p:spPr>
          <a:xfrm>
            <a:off x="6876737" y="2721275"/>
            <a:ext cx="1895787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vrste oblaka</a:t>
            </a:r>
            <a:endParaRPr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" name="Google Shape;337;p47"/>
          <p:cNvSpPr txBox="1">
            <a:spLocks noGrp="1"/>
          </p:cNvSpPr>
          <p:nvPr>
            <p:ph type="title" idx="9"/>
          </p:nvPr>
        </p:nvSpPr>
        <p:spPr>
          <a:xfrm>
            <a:off x="6876738" y="1571400"/>
            <a:ext cx="154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naoblaka</a:t>
            </a:r>
            <a:endParaRPr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" name="Google Shape;338;p47"/>
          <p:cNvSpPr txBox="1">
            <a:spLocks noGrp="1"/>
          </p:cNvSpPr>
          <p:nvPr>
            <p:ph type="title" idx="13"/>
          </p:nvPr>
        </p:nvSpPr>
        <p:spPr>
          <a:xfrm rot="3229">
            <a:off x="6099722" y="1566054"/>
            <a:ext cx="638700" cy="6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" name="Google Shape;339;p47"/>
          <p:cNvSpPr txBox="1">
            <a:spLocks noGrp="1"/>
          </p:cNvSpPr>
          <p:nvPr>
            <p:ph type="title" idx="14"/>
          </p:nvPr>
        </p:nvSpPr>
        <p:spPr>
          <a:xfrm rot="1615">
            <a:off x="2469124" y="1566050"/>
            <a:ext cx="638700" cy="6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" name="Google Shape;340;p47"/>
          <p:cNvSpPr txBox="1">
            <a:spLocks noGrp="1"/>
          </p:cNvSpPr>
          <p:nvPr>
            <p:ph type="title" idx="15"/>
          </p:nvPr>
        </p:nvSpPr>
        <p:spPr>
          <a:xfrm rot="1615">
            <a:off x="2469166" y="3732017"/>
            <a:ext cx="638700" cy="6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5BA94B4-7B19-185D-58F6-17911716B2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019" y="1172133"/>
            <a:ext cx="2680251" cy="3225317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B2770EF-AF87-1FA9-BC27-65CED21383C7}"/>
              </a:ext>
            </a:extLst>
          </p:cNvPr>
          <p:cNvSpPr txBox="1"/>
          <p:nvPr/>
        </p:nvSpPr>
        <p:spPr>
          <a:xfrm>
            <a:off x="3773483" y="4370117"/>
            <a:ext cx="2187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13.00 – 14.00 sati</a:t>
            </a:r>
          </a:p>
        </p:txBody>
      </p:sp>
      <p:sp>
        <p:nvSpPr>
          <p:cNvPr id="5" name="Google Shape;1090;p86">
            <a:extLst>
              <a:ext uri="{FF2B5EF4-FFF2-40B4-BE49-F238E27FC236}">
                <a16:creationId xmlns:a16="http://schemas.microsoft.com/office/drawing/2014/main" id="{9F64C009-6E15-E3F9-8C87-1EFA830B6337}"/>
              </a:ext>
            </a:extLst>
          </p:cNvPr>
          <p:cNvSpPr/>
          <p:nvPr/>
        </p:nvSpPr>
        <p:spPr>
          <a:xfrm>
            <a:off x="1626354" y="277707"/>
            <a:ext cx="4625433" cy="879881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ATMOSFERSKA MJERENJA - GLOBE</a:t>
            </a:r>
            <a:endParaRPr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680D0A9D-AB34-9916-03D0-501BC5CE1551}"/>
              </a:ext>
            </a:extLst>
          </p:cNvPr>
          <p:cNvSpPr txBox="1"/>
          <p:nvPr/>
        </p:nvSpPr>
        <p:spPr>
          <a:xfrm>
            <a:off x="152399" y="1208782"/>
            <a:ext cx="8839201" cy="3836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Agić B., Banović T.,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Lopac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Groš A.,: Priroda 5, udžbenik iz prirode za peti razred osnovne škole, Profil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Klett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Zagreb,2019.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Agić B., Banović T.,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Lopac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Groš A. i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,: Priroda 6, udžbenik iz prirode za šesti razred osnovne škole, Profil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Klett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Zagreb,2019.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Lukić S., Marić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Zerdun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I.,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Trenčevska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N., Varga M. i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Kemija 7, udžbenik kemije u sedmom razredu osnovne škole, ŠK, Zagreb, 2020.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Lukić S., Marić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Zerdun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I., Varga M. i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Kemija 8, udžbenik kemije u osmom razredu osnovne škole, ŠK, Zagreb, 2020.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GLOBE program</a:t>
            </a:r>
          </a:p>
          <a:p>
            <a:pPr marL="228600">
              <a:spcAft>
                <a:spcPts val="800"/>
              </a:spcAft>
            </a:pPr>
            <a:r>
              <a:rPr lang="hr-HR" sz="1000" u="sng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https://www.globe.gov/web/atmosphere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(preuzeto 19.9.2022.)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 startAt="6"/>
            </a:pP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Agency</a:t>
            </a:r>
            <a:endParaRPr lang="hr-HR" sz="10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hr-HR" sz="1000" u="sng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hr-HR" sz="1000" u="sng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://www.eea.europa.eu/themes/air/air-quality-concentrations/air-quality-standards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(preuzeto 15.9.2023.)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UCAR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Science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hr-HR" sz="10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Weather Affects Air Quality</a:t>
            </a:r>
            <a:endParaRPr lang="hr-HR" sz="10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hr-HR" sz="1000" u="sng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hr-HR" sz="1000" u="sng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://scied.ucar.edu/learning-zone/air-quality/how-weather-affects-air-quality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(preuzeto 15.9.2023.)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 startAt="8"/>
              <a:tabLst>
                <a:tab pos="457200" algn="l"/>
              </a:tabLst>
            </a:pPr>
            <a:r>
              <a:rPr lang="hr-HR" sz="1000" u="sng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https://narodne-novine.nn.hr/clanci/sluzbeni/2020_07_77_1465.html</a:t>
            </a:r>
            <a:endParaRPr lang="hr-HR" sz="10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 startAt="8"/>
              <a:tabLst>
                <a:tab pos="457200" algn="l"/>
              </a:tabLst>
            </a:pP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NASA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observatory</a:t>
            </a: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Air </a:t>
            </a:r>
            <a:r>
              <a:rPr lang="hr-HR" sz="10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Pollution</a:t>
            </a:r>
            <a:endParaRPr lang="hr-HR" sz="10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hr-HR" sz="1000" u="sng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https://earthobservatory.nasa.gov/blogs/eokids/wp-content/uploads/sites/6/2018/09/AQ-PM25-09-10pm2_508.pdf</a:t>
            </a:r>
            <a:endParaRPr lang="hr-HR" sz="10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r-HR" sz="1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(preuzeto 12.9.2022.)</a:t>
            </a:r>
          </a:p>
          <a:p>
            <a:pPr>
              <a:spcAft>
                <a:spcPts val="800"/>
              </a:spcAft>
            </a:pPr>
            <a:endParaRPr lang="hr-HR" sz="1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088;p86" descr="Timeline background shape">
            <a:extLst>
              <a:ext uri="{FF2B5EF4-FFF2-40B4-BE49-F238E27FC236}">
                <a16:creationId xmlns:a16="http://schemas.microsoft.com/office/drawing/2014/main" id="{BCD0468C-A441-518F-64AB-4D132A17DF48}"/>
              </a:ext>
            </a:extLst>
          </p:cNvPr>
          <p:cNvSpPr/>
          <p:nvPr/>
        </p:nvSpPr>
        <p:spPr>
          <a:xfrm>
            <a:off x="280693" y="472170"/>
            <a:ext cx="1429174" cy="465822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Izvori  </a:t>
            </a:r>
          </a:p>
        </p:txBody>
      </p:sp>
    </p:spTree>
    <p:extLst>
      <p:ext uri="{BB962C8B-B14F-4D97-AF65-F5344CB8AC3E}">
        <p14:creationId xmlns:p14="http://schemas.microsoft.com/office/powerpoint/2010/main" val="399741445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D600758-F6D1-5234-4EE8-2B64937E4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31" y="792480"/>
            <a:ext cx="8951337" cy="3908214"/>
          </a:xfrm>
          <a:prstGeom prst="rect">
            <a:avLst/>
          </a:prstGeom>
        </p:spPr>
      </p:pic>
      <p:sp>
        <p:nvSpPr>
          <p:cNvPr id="2" name="Google Shape;1088;p86" descr="Timeline background shape">
            <a:extLst>
              <a:ext uri="{FF2B5EF4-FFF2-40B4-BE49-F238E27FC236}">
                <a16:creationId xmlns:a16="http://schemas.microsoft.com/office/drawing/2014/main" id="{1B661542-B708-B9AD-0F20-AAEE1B90AC70}"/>
              </a:ext>
            </a:extLst>
          </p:cNvPr>
          <p:cNvSpPr/>
          <p:nvPr/>
        </p:nvSpPr>
        <p:spPr>
          <a:xfrm>
            <a:off x="0" y="49064"/>
            <a:ext cx="9047667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GLOBE atmosferska mjerenja u OŠ Dubovac u Karlovcu, 2005. – 2023.</a:t>
            </a:r>
          </a:p>
        </p:txBody>
      </p:sp>
    </p:spTree>
    <p:extLst>
      <p:ext uri="{BB962C8B-B14F-4D97-AF65-F5344CB8AC3E}">
        <p14:creationId xmlns:p14="http://schemas.microsoft.com/office/powerpoint/2010/main" val="228311422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B07CA774-B87F-1438-FEB0-0ED1BAE72B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" y="360707"/>
            <a:ext cx="3160374" cy="210759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286F45D-A877-4368-CB69-1979A6A5C0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17" y="360707"/>
            <a:ext cx="3435445" cy="20716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26" name="Picture 2" descr="Brojni radovi u Karlovcu otežavaju promet, ali  uz strpljenje i razumijevanje svih ipak se  i prometuje  i gradi ">
            <a:extLst>
              <a:ext uri="{FF2B5EF4-FFF2-40B4-BE49-F238E27FC236}">
                <a16:creationId xmlns:a16="http://schemas.microsoft.com/office/drawing/2014/main" id="{51639EB0-05EE-5121-1AF9-5E6139BF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215" y="2571750"/>
            <a:ext cx="3435447" cy="207165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nas radovi na vrelovodu u Nazorovoj, sutra prekopana i Ulica kralja  Tomislava – Radio Mrežnica">
            <a:extLst>
              <a:ext uri="{FF2B5EF4-FFF2-40B4-BE49-F238E27FC236}">
                <a16:creationId xmlns:a16="http://schemas.microsoft.com/office/drawing/2014/main" id="{FCA1261A-3B6A-4CDC-7298-7AFE12E53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95" y="2571750"/>
            <a:ext cx="3121716" cy="207165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24706DE2-28D7-5A50-FCF9-07C523948568}"/>
              </a:ext>
            </a:extLst>
          </p:cNvPr>
          <p:cNvSpPr txBox="1"/>
          <p:nvPr/>
        </p:nvSpPr>
        <p:spPr>
          <a:xfrm>
            <a:off x="3733385" y="2102091"/>
            <a:ext cx="1383267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2023.</a:t>
            </a:r>
          </a:p>
          <a:p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Karlovac</a:t>
            </a:r>
          </a:p>
        </p:txBody>
      </p:sp>
      <p:grpSp>
        <p:nvGrpSpPr>
          <p:cNvPr id="36" name="Google Shape;3622;p88">
            <a:extLst>
              <a:ext uri="{FF2B5EF4-FFF2-40B4-BE49-F238E27FC236}">
                <a16:creationId xmlns:a16="http://schemas.microsoft.com/office/drawing/2014/main" id="{6561007B-A90C-67DC-A8F2-A2AA10530E8B}"/>
              </a:ext>
            </a:extLst>
          </p:cNvPr>
          <p:cNvGrpSpPr/>
          <p:nvPr/>
        </p:nvGrpSpPr>
        <p:grpSpPr>
          <a:xfrm>
            <a:off x="5103844" y="1801821"/>
            <a:ext cx="454449" cy="1432325"/>
            <a:chOff x="1056023" y="1625948"/>
            <a:chExt cx="192995" cy="576579"/>
          </a:xfrm>
        </p:grpSpPr>
        <p:sp>
          <p:nvSpPr>
            <p:cNvPr id="37" name="Google Shape;3623;p88">
              <a:extLst>
                <a:ext uri="{FF2B5EF4-FFF2-40B4-BE49-F238E27FC236}">
                  <a16:creationId xmlns:a16="http://schemas.microsoft.com/office/drawing/2014/main" id="{BF873B72-32A6-06F0-C272-C9C961DC1C59}"/>
                </a:ext>
              </a:extLst>
            </p:cNvPr>
            <p:cNvSpPr/>
            <p:nvPr/>
          </p:nvSpPr>
          <p:spPr>
            <a:xfrm>
              <a:off x="1066902" y="1914079"/>
              <a:ext cx="167456" cy="269382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40463"/>
                  </a:moveTo>
                  <a:cubicBezTo>
                    <a:pt x="19315" y="40463"/>
                    <a:pt x="14378" y="32724"/>
                    <a:pt x="12777" y="22150"/>
                  </a:cubicBezTo>
                  <a:lnTo>
                    <a:pt x="12810" y="22350"/>
                  </a:lnTo>
                  <a:cubicBezTo>
                    <a:pt x="10542" y="7606"/>
                    <a:pt x="6372" y="1"/>
                    <a:pt x="1" y="1"/>
                  </a:cubicBez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24;p88">
              <a:extLst>
                <a:ext uri="{FF2B5EF4-FFF2-40B4-BE49-F238E27FC236}">
                  <a16:creationId xmlns:a16="http://schemas.microsoft.com/office/drawing/2014/main" id="{5BA7397A-0D8E-CECA-B60E-0C34E4133801}"/>
                </a:ext>
              </a:extLst>
            </p:cNvPr>
            <p:cNvSpPr/>
            <p:nvPr/>
          </p:nvSpPr>
          <p:spPr>
            <a:xfrm>
              <a:off x="1066902" y="1645136"/>
              <a:ext cx="167456" cy="269382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0"/>
                  </a:moveTo>
                  <a:cubicBezTo>
                    <a:pt x="19315" y="0"/>
                    <a:pt x="14378" y="7706"/>
                    <a:pt x="12777" y="18313"/>
                  </a:cubicBezTo>
                  <a:lnTo>
                    <a:pt x="12810" y="18113"/>
                  </a:lnTo>
                  <a:cubicBezTo>
                    <a:pt x="10542" y="32857"/>
                    <a:pt x="6372" y="40462"/>
                    <a:pt x="1" y="40462"/>
                  </a:cubicBezTo>
                  <a:lnTo>
                    <a:pt x="1" y="40462"/>
                  </a:lnTo>
                </a:path>
              </a:pathLst>
            </a:custGeom>
            <a:noFill/>
            <a:ln w="9525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25;p88">
              <a:extLst>
                <a:ext uri="{FF2B5EF4-FFF2-40B4-BE49-F238E27FC236}">
                  <a16:creationId xmlns:a16="http://schemas.microsoft.com/office/drawing/2014/main" id="{E1885D04-C2EA-9A2E-059B-B4655638FEE3}"/>
                </a:ext>
              </a:extLst>
            </p:cNvPr>
            <p:cNvSpPr/>
            <p:nvPr/>
          </p:nvSpPr>
          <p:spPr>
            <a:xfrm>
              <a:off x="1056023" y="1893872"/>
              <a:ext cx="40644" cy="40644"/>
            </a:xfrm>
            <a:custGeom>
              <a:avLst/>
              <a:gdLst/>
              <a:ahLst/>
              <a:cxnLst/>
              <a:rect l="l" t="t" r="r" b="b"/>
              <a:pathLst>
                <a:path w="6105" h="6105" extrusionOk="0">
                  <a:moveTo>
                    <a:pt x="3069" y="0"/>
                  </a:moveTo>
                  <a:cubicBezTo>
                    <a:pt x="1368" y="0"/>
                    <a:pt x="0" y="1368"/>
                    <a:pt x="0" y="3036"/>
                  </a:cubicBezTo>
                  <a:cubicBezTo>
                    <a:pt x="0" y="4737"/>
                    <a:pt x="1368" y="6105"/>
                    <a:pt x="3069" y="6105"/>
                  </a:cubicBezTo>
                  <a:cubicBezTo>
                    <a:pt x="4737" y="6105"/>
                    <a:pt x="6105" y="4737"/>
                    <a:pt x="6105" y="3036"/>
                  </a:cubicBezTo>
                  <a:cubicBezTo>
                    <a:pt x="6105" y="1368"/>
                    <a:pt x="4737" y="0"/>
                    <a:pt x="3069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highlight>
                  <a:srgbClr val="000080"/>
                </a:highlight>
              </a:endParaRPr>
            </a:p>
          </p:txBody>
        </p:sp>
        <p:sp>
          <p:nvSpPr>
            <p:cNvPr id="40" name="Google Shape;3626;p88">
              <a:extLst>
                <a:ext uri="{FF2B5EF4-FFF2-40B4-BE49-F238E27FC236}">
                  <a16:creationId xmlns:a16="http://schemas.microsoft.com/office/drawing/2014/main" id="{A9E346AD-2728-2356-63F3-C3D76A470640}"/>
                </a:ext>
              </a:extLst>
            </p:cNvPr>
            <p:cNvSpPr/>
            <p:nvPr/>
          </p:nvSpPr>
          <p:spPr>
            <a:xfrm>
              <a:off x="1220365" y="2164199"/>
              <a:ext cx="28654" cy="38327"/>
            </a:xfrm>
            <a:custGeom>
              <a:avLst/>
              <a:gdLst/>
              <a:ahLst/>
              <a:cxnLst/>
              <a:rect l="l" t="t" r="r" b="b"/>
              <a:pathLst>
                <a:path w="4304" h="5757" extrusionOk="0">
                  <a:moveTo>
                    <a:pt x="509" y="0"/>
                  </a:moveTo>
                  <a:cubicBezTo>
                    <a:pt x="247" y="0"/>
                    <a:pt x="1" y="203"/>
                    <a:pt x="1" y="493"/>
                  </a:cubicBezTo>
                  <a:lnTo>
                    <a:pt x="1" y="5263"/>
                  </a:lnTo>
                  <a:cubicBezTo>
                    <a:pt x="1" y="5554"/>
                    <a:pt x="229" y="5757"/>
                    <a:pt x="482" y="5757"/>
                  </a:cubicBezTo>
                  <a:cubicBezTo>
                    <a:pt x="577" y="5757"/>
                    <a:pt x="676" y="5728"/>
                    <a:pt x="768" y="5664"/>
                  </a:cubicBezTo>
                  <a:lnTo>
                    <a:pt x="4003" y="3395"/>
                  </a:lnTo>
                  <a:cubicBezTo>
                    <a:pt x="4304" y="3195"/>
                    <a:pt x="4304" y="2795"/>
                    <a:pt x="4037" y="2595"/>
                  </a:cubicBezTo>
                  <a:lnTo>
                    <a:pt x="801" y="93"/>
                  </a:lnTo>
                  <a:cubicBezTo>
                    <a:pt x="710" y="29"/>
                    <a:pt x="608" y="0"/>
                    <a:pt x="5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27;p88">
              <a:extLst>
                <a:ext uri="{FF2B5EF4-FFF2-40B4-BE49-F238E27FC236}">
                  <a16:creationId xmlns:a16="http://schemas.microsoft.com/office/drawing/2014/main" id="{BD9FDEC8-ECCF-F8A1-2574-2F67AC23A203}"/>
                </a:ext>
              </a:extLst>
            </p:cNvPr>
            <p:cNvSpPr/>
            <p:nvPr/>
          </p:nvSpPr>
          <p:spPr>
            <a:xfrm>
              <a:off x="1220365" y="1625948"/>
              <a:ext cx="28654" cy="38467"/>
            </a:xfrm>
            <a:custGeom>
              <a:avLst/>
              <a:gdLst/>
              <a:ahLst/>
              <a:cxnLst/>
              <a:rect l="l" t="t" r="r" b="b"/>
              <a:pathLst>
                <a:path w="4304" h="5778" extrusionOk="0">
                  <a:moveTo>
                    <a:pt x="489" y="0"/>
                  </a:moveTo>
                  <a:cubicBezTo>
                    <a:pt x="234" y="0"/>
                    <a:pt x="1" y="207"/>
                    <a:pt x="1" y="514"/>
                  </a:cubicBezTo>
                  <a:lnTo>
                    <a:pt x="1" y="5284"/>
                  </a:lnTo>
                  <a:cubicBezTo>
                    <a:pt x="1" y="5574"/>
                    <a:pt x="229" y="5777"/>
                    <a:pt x="482" y="5777"/>
                  </a:cubicBezTo>
                  <a:cubicBezTo>
                    <a:pt x="577" y="5777"/>
                    <a:pt x="676" y="5748"/>
                    <a:pt x="768" y="5684"/>
                  </a:cubicBezTo>
                  <a:lnTo>
                    <a:pt x="4003" y="3382"/>
                  </a:lnTo>
                  <a:cubicBezTo>
                    <a:pt x="4304" y="3182"/>
                    <a:pt x="4304" y="2782"/>
                    <a:pt x="4037" y="2582"/>
                  </a:cubicBezTo>
                  <a:lnTo>
                    <a:pt x="801" y="113"/>
                  </a:lnTo>
                  <a:cubicBezTo>
                    <a:pt x="704" y="35"/>
                    <a:pt x="595" y="0"/>
                    <a:pt x="489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highlight>
                  <a:srgbClr val="FFFF00"/>
                </a:highlight>
              </a:endParaRPr>
            </a:p>
          </p:txBody>
        </p:sp>
      </p:grpSp>
      <p:grpSp>
        <p:nvGrpSpPr>
          <p:cNvPr id="52" name="Google Shape;3622;p88">
            <a:extLst>
              <a:ext uri="{FF2B5EF4-FFF2-40B4-BE49-F238E27FC236}">
                <a16:creationId xmlns:a16="http://schemas.microsoft.com/office/drawing/2014/main" id="{75EBB27B-C6E4-1CC9-AA64-058DC87C9D8E}"/>
              </a:ext>
            </a:extLst>
          </p:cNvPr>
          <p:cNvGrpSpPr/>
          <p:nvPr/>
        </p:nvGrpSpPr>
        <p:grpSpPr>
          <a:xfrm rot="10800000">
            <a:off x="3243163" y="1802518"/>
            <a:ext cx="454449" cy="1432325"/>
            <a:chOff x="1056023" y="1625948"/>
            <a:chExt cx="192995" cy="576579"/>
          </a:xfrm>
        </p:grpSpPr>
        <p:sp>
          <p:nvSpPr>
            <p:cNvPr id="53" name="Google Shape;3623;p88">
              <a:extLst>
                <a:ext uri="{FF2B5EF4-FFF2-40B4-BE49-F238E27FC236}">
                  <a16:creationId xmlns:a16="http://schemas.microsoft.com/office/drawing/2014/main" id="{38335778-96B5-488D-3C60-7D03BA95550A}"/>
                </a:ext>
              </a:extLst>
            </p:cNvPr>
            <p:cNvSpPr/>
            <p:nvPr/>
          </p:nvSpPr>
          <p:spPr>
            <a:xfrm>
              <a:off x="1066902" y="1914079"/>
              <a:ext cx="167456" cy="269382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40463"/>
                  </a:moveTo>
                  <a:cubicBezTo>
                    <a:pt x="19315" y="40463"/>
                    <a:pt x="14378" y="32724"/>
                    <a:pt x="12777" y="22150"/>
                  </a:cubicBezTo>
                  <a:lnTo>
                    <a:pt x="12810" y="22350"/>
                  </a:lnTo>
                  <a:cubicBezTo>
                    <a:pt x="10542" y="7606"/>
                    <a:pt x="6372" y="1"/>
                    <a:pt x="1" y="1"/>
                  </a:cubicBez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24;p88">
              <a:extLst>
                <a:ext uri="{FF2B5EF4-FFF2-40B4-BE49-F238E27FC236}">
                  <a16:creationId xmlns:a16="http://schemas.microsoft.com/office/drawing/2014/main" id="{8FE01DAD-8191-9BDF-843D-3DCFE717CD2F}"/>
                </a:ext>
              </a:extLst>
            </p:cNvPr>
            <p:cNvSpPr/>
            <p:nvPr/>
          </p:nvSpPr>
          <p:spPr>
            <a:xfrm>
              <a:off x="1066902" y="1645136"/>
              <a:ext cx="167456" cy="269382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0"/>
                  </a:moveTo>
                  <a:cubicBezTo>
                    <a:pt x="19315" y="0"/>
                    <a:pt x="14378" y="7706"/>
                    <a:pt x="12777" y="18313"/>
                  </a:cubicBezTo>
                  <a:lnTo>
                    <a:pt x="12810" y="18113"/>
                  </a:lnTo>
                  <a:cubicBezTo>
                    <a:pt x="10542" y="32857"/>
                    <a:pt x="6372" y="40462"/>
                    <a:pt x="1" y="40462"/>
                  </a:cubicBezTo>
                  <a:lnTo>
                    <a:pt x="1" y="40462"/>
                  </a:lnTo>
                </a:path>
              </a:pathLst>
            </a:custGeom>
            <a:noFill/>
            <a:ln w="9525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25;p88">
              <a:extLst>
                <a:ext uri="{FF2B5EF4-FFF2-40B4-BE49-F238E27FC236}">
                  <a16:creationId xmlns:a16="http://schemas.microsoft.com/office/drawing/2014/main" id="{928E986D-DB13-2F47-DC0F-5DDD7DD18126}"/>
                </a:ext>
              </a:extLst>
            </p:cNvPr>
            <p:cNvSpPr/>
            <p:nvPr/>
          </p:nvSpPr>
          <p:spPr>
            <a:xfrm>
              <a:off x="1056023" y="1893872"/>
              <a:ext cx="40644" cy="40644"/>
            </a:xfrm>
            <a:custGeom>
              <a:avLst/>
              <a:gdLst/>
              <a:ahLst/>
              <a:cxnLst/>
              <a:rect l="l" t="t" r="r" b="b"/>
              <a:pathLst>
                <a:path w="6105" h="6105" extrusionOk="0">
                  <a:moveTo>
                    <a:pt x="3069" y="0"/>
                  </a:moveTo>
                  <a:cubicBezTo>
                    <a:pt x="1368" y="0"/>
                    <a:pt x="0" y="1368"/>
                    <a:pt x="0" y="3036"/>
                  </a:cubicBezTo>
                  <a:cubicBezTo>
                    <a:pt x="0" y="4737"/>
                    <a:pt x="1368" y="6105"/>
                    <a:pt x="3069" y="6105"/>
                  </a:cubicBezTo>
                  <a:cubicBezTo>
                    <a:pt x="4737" y="6105"/>
                    <a:pt x="6105" y="4737"/>
                    <a:pt x="6105" y="3036"/>
                  </a:cubicBezTo>
                  <a:cubicBezTo>
                    <a:pt x="6105" y="1368"/>
                    <a:pt x="4737" y="0"/>
                    <a:pt x="3069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highlight>
                  <a:srgbClr val="000080"/>
                </a:highlight>
              </a:endParaRPr>
            </a:p>
          </p:txBody>
        </p:sp>
        <p:sp>
          <p:nvSpPr>
            <p:cNvPr id="56" name="Google Shape;3626;p88">
              <a:extLst>
                <a:ext uri="{FF2B5EF4-FFF2-40B4-BE49-F238E27FC236}">
                  <a16:creationId xmlns:a16="http://schemas.microsoft.com/office/drawing/2014/main" id="{64DC4632-5CBE-9593-8A91-EE882BB2B44C}"/>
                </a:ext>
              </a:extLst>
            </p:cNvPr>
            <p:cNvSpPr/>
            <p:nvPr/>
          </p:nvSpPr>
          <p:spPr>
            <a:xfrm>
              <a:off x="1220365" y="2164199"/>
              <a:ext cx="28654" cy="38327"/>
            </a:xfrm>
            <a:custGeom>
              <a:avLst/>
              <a:gdLst/>
              <a:ahLst/>
              <a:cxnLst/>
              <a:rect l="l" t="t" r="r" b="b"/>
              <a:pathLst>
                <a:path w="4304" h="5757" extrusionOk="0">
                  <a:moveTo>
                    <a:pt x="509" y="0"/>
                  </a:moveTo>
                  <a:cubicBezTo>
                    <a:pt x="247" y="0"/>
                    <a:pt x="1" y="203"/>
                    <a:pt x="1" y="493"/>
                  </a:cubicBezTo>
                  <a:lnTo>
                    <a:pt x="1" y="5263"/>
                  </a:lnTo>
                  <a:cubicBezTo>
                    <a:pt x="1" y="5554"/>
                    <a:pt x="229" y="5757"/>
                    <a:pt x="482" y="5757"/>
                  </a:cubicBezTo>
                  <a:cubicBezTo>
                    <a:pt x="577" y="5757"/>
                    <a:pt x="676" y="5728"/>
                    <a:pt x="768" y="5664"/>
                  </a:cubicBezTo>
                  <a:lnTo>
                    <a:pt x="4003" y="3395"/>
                  </a:lnTo>
                  <a:cubicBezTo>
                    <a:pt x="4304" y="3195"/>
                    <a:pt x="4304" y="2795"/>
                    <a:pt x="4037" y="2595"/>
                  </a:cubicBezTo>
                  <a:lnTo>
                    <a:pt x="801" y="93"/>
                  </a:lnTo>
                  <a:cubicBezTo>
                    <a:pt x="710" y="29"/>
                    <a:pt x="608" y="0"/>
                    <a:pt x="5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27;p88">
              <a:extLst>
                <a:ext uri="{FF2B5EF4-FFF2-40B4-BE49-F238E27FC236}">
                  <a16:creationId xmlns:a16="http://schemas.microsoft.com/office/drawing/2014/main" id="{205F3703-B97D-AD3A-0E55-09A6EBEE3AB9}"/>
                </a:ext>
              </a:extLst>
            </p:cNvPr>
            <p:cNvSpPr/>
            <p:nvPr/>
          </p:nvSpPr>
          <p:spPr>
            <a:xfrm>
              <a:off x="1220365" y="1625948"/>
              <a:ext cx="28654" cy="38467"/>
            </a:xfrm>
            <a:custGeom>
              <a:avLst/>
              <a:gdLst/>
              <a:ahLst/>
              <a:cxnLst/>
              <a:rect l="l" t="t" r="r" b="b"/>
              <a:pathLst>
                <a:path w="4304" h="5778" extrusionOk="0">
                  <a:moveTo>
                    <a:pt x="489" y="0"/>
                  </a:moveTo>
                  <a:cubicBezTo>
                    <a:pt x="234" y="0"/>
                    <a:pt x="1" y="207"/>
                    <a:pt x="1" y="514"/>
                  </a:cubicBezTo>
                  <a:lnTo>
                    <a:pt x="1" y="5284"/>
                  </a:lnTo>
                  <a:cubicBezTo>
                    <a:pt x="1" y="5574"/>
                    <a:pt x="229" y="5777"/>
                    <a:pt x="482" y="5777"/>
                  </a:cubicBezTo>
                  <a:cubicBezTo>
                    <a:pt x="577" y="5777"/>
                    <a:pt x="676" y="5748"/>
                    <a:pt x="768" y="5684"/>
                  </a:cubicBezTo>
                  <a:lnTo>
                    <a:pt x="4003" y="3382"/>
                  </a:lnTo>
                  <a:cubicBezTo>
                    <a:pt x="4304" y="3182"/>
                    <a:pt x="4304" y="2782"/>
                    <a:pt x="4037" y="2582"/>
                  </a:cubicBezTo>
                  <a:lnTo>
                    <a:pt x="801" y="113"/>
                  </a:lnTo>
                  <a:cubicBezTo>
                    <a:pt x="704" y="35"/>
                    <a:pt x="595" y="0"/>
                    <a:pt x="489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highlight>
                  <a:srgbClr val="FFFF00"/>
                </a:highlight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60;p88">
            <a:extLst>
              <a:ext uri="{FF2B5EF4-FFF2-40B4-BE49-F238E27FC236}">
                <a16:creationId xmlns:a16="http://schemas.microsoft.com/office/drawing/2014/main" id="{3D1CE711-ADFB-DE21-47E2-C22AEC56ABF9}"/>
              </a:ext>
            </a:extLst>
          </p:cNvPr>
          <p:cNvGrpSpPr/>
          <p:nvPr/>
        </p:nvGrpSpPr>
        <p:grpSpPr>
          <a:xfrm>
            <a:off x="162560" y="115147"/>
            <a:ext cx="8649547" cy="2594186"/>
            <a:chOff x="5194708" y="3484366"/>
            <a:chExt cx="2369266" cy="987304"/>
          </a:xfrm>
          <a:solidFill>
            <a:srgbClr val="002060"/>
          </a:solidFill>
        </p:grpSpPr>
        <p:grpSp>
          <p:nvGrpSpPr>
            <p:cNvPr id="4" name="Google Shape;3465;p88">
              <a:extLst>
                <a:ext uri="{FF2B5EF4-FFF2-40B4-BE49-F238E27FC236}">
                  <a16:creationId xmlns:a16="http://schemas.microsoft.com/office/drawing/2014/main" id="{06808505-C699-1DD0-EAD2-3BB1D84A7159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  <a:grpFill/>
          </p:grpSpPr>
          <p:sp>
            <p:nvSpPr>
              <p:cNvPr id="13" name="Google Shape;3466;p88">
                <a:extLst>
                  <a:ext uri="{FF2B5EF4-FFF2-40B4-BE49-F238E27FC236}">
                    <a16:creationId xmlns:a16="http://schemas.microsoft.com/office/drawing/2014/main" id="{3C12D633-36AD-B483-F890-9D216AA1C5E2}"/>
                  </a:ext>
                </a:extLst>
              </p:cNvPr>
              <p:cNvSpPr/>
              <p:nvPr/>
            </p:nvSpPr>
            <p:spPr>
              <a:xfrm>
                <a:off x="2407949" y="1679693"/>
                <a:ext cx="939270" cy="955978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Koje čestice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lebde u  zraku?</a:t>
                </a:r>
                <a:endParaRPr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3467;p88">
                <a:extLst>
                  <a:ext uri="{FF2B5EF4-FFF2-40B4-BE49-F238E27FC236}">
                    <a16:creationId xmlns:a16="http://schemas.microsoft.com/office/drawing/2014/main" id="{E9DBC3D7-EECF-9C22-6A1D-4DE601529287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468;p88">
                <a:extLst>
                  <a:ext uri="{FF2B5EF4-FFF2-40B4-BE49-F238E27FC236}">
                    <a16:creationId xmlns:a16="http://schemas.microsoft.com/office/drawing/2014/main" id="{57B6A6A6-2015-CE97-95FA-EAC1D8D9958C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3469;p88">
              <a:extLst>
                <a:ext uri="{FF2B5EF4-FFF2-40B4-BE49-F238E27FC236}">
                  <a16:creationId xmlns:a16="http://schemas.microsoft.com/office/drawing/2014/main" id="{0E06E9A3-58A4-C953-ECE7-915AA17D411C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  <a:grpFill/>
          </p:grpSpPr>
          <p:sp>
            <p:nvSpPr>
              <p:cNvPr id="10" name="Google Shape;3470;p88">
                <a:extLst>
                  <a:ext uri="{FF2B5EF4-FFF2-40B4-BE49-F238E27FC236}">
                    <a16:creationId xmlns:a16="http://schemas.microsoft.com/office/drawing/2014/main" id="{E2F92C1B-B5D6-0E29-54A1-CA1A6DACF1E2}"/>
                  </a:ext>
                </a:extLst>
              </p:cNvPr>
              <p:cNvSpPr/>
              <p:nvPr/>
            </p:nvSpPr>
            <p:spPr>
              <a:xfrm>
                <a:off x="1361023" y="1679693"/>
                <a:ext cx="939203" cy="955978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eksperiment: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čestice u zraku</a:t>
                </a:r>
              </a:p>
            </p:txBody>
          </p:sp>
          <p:sp>
            <p:nvSpPr>
              <p:cNvPr id="11" name="Google Shape;3471;p88">
                <a:extLst>
                  <a:ext uri="{FF2B5EF4-FFF2-40B4-BE49-F238E27FC236}">
                    <a16:creationId xmlns:a16="http://schemas.microsoft.com/office/drawing/2014/main" id="{F5099E35-9F1D-A70F-275E-4E6A94BD730C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472;p88">
                <a:extLst>
                  <a:ext uri="{FF2B5EF4-FFF2-40B4-BE49-F238E27FC236}">
                    <a16:creationId xmlns:a16="http://schemas.microsoft.com/office/drawing/2014/main" id="{EB25C7A4-10B3-A75B-2C05-2394CE529179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473;p88">
              <a:extLst>
                <a:ext uri="{FF2B5EF4-FFF2-40B4-BE49-F238E27FC236}">
                  <a16:creationId xmlns:a16="http://schemas.microsoft.com/office/drawing/2014/main" id="{307A971B-BEFA-D09E-8F10-1D6868A9DCA1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  <a:grpFill/>
          </p:grpSpPr>
          <p:sp>
            <p:nvSpPr>
              <p:cNvPr id="7" name="Google Shape;3474;p88">
                <a:extLst>
                  <a:ext uri="{FF2B5EF4-FFF2-40B4-BE49-F238E27FC236}">
                    <a16:creationId xmlns:a16="http://schemas.microsoft.com/office/drawing/2014/main" id="{3E17240B-C9FD-5971-6F90-862628DE04D9}"/>
                  </a:ext>
                </a:extLst>
              </p:cNvPr>
              <p:cNvSpPr/>
              <p:nvPr/>
            </p:nvSpPr>
            <p:spPr>
              <a:xfrm>
                <a:off x="319790" y="1679693"/>
                <a:ext cx="933311" cy="955978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5.r: Sastav zraka,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čestice u zraku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6. r.: Utjecaj čovjeka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stanište</a:t>
                </a:r>
                <a:endParaRPr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Google Shape;3475;p88">
                <a:extLst>
                  <a:ext uri="{FF2B5EF4-FFF2-40B4-BE49-F238E27FC236}">
                    <a16:creationId xmlns:a16="http://schemas.microsoft.com/office/drawing/2014/main" id="{72402103-F63A-C2C7-14B5-008F9A4A9187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476;p88">
                <a:extLst>
                  <a:ext uri="{FF2B5EF4-FFF2-40B4-BE49-F238E27FC236}">
                    <a16:creationId xmlns:a16="http://schemas.microsoft.com/office/drawing/2014/main" id="{1DF3F56F-7A5A-7E73-9345-1F7BDC0B234B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9" name="Picture 2" descr="Particulate Matter (PM) Basics | US EPA">
            <a:extLst>
              <a:ext uri="{FF2B5EF4-FFF2-40B4-BE49-F238E27FC236}">
                <a16:creationId xmlns:a16="http://schemas.microsoft.com/office/drawing/2014/main" id="{C000269A-0FE3-8B65-ACD3-7AD7ACC7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281" y="2762769"/>
            <a:ext cx="3048367" cy="20666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DD0FE33C-9185-F54A-FD72-EC7626D17B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474" y="2769026"/>
            <a:ext cx="2693330" cy="205410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ECA2FE8B-FCEE-3A75-20A4-4B84B2355F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83" y="2775281"/>
            <a:ext cx="2912534" cy="205410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170868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8;p86" descr="Timeline background shape">
            <a:extLst>
              <a:ext uri="{FF2B5EF4-FFF2-40B4-BE49-F238E27FC236}">
                <a16:creationId xmlns:a16="http://schemas.microsoft.com/office/drawing/2014/main" id="{CB1FF72F-D423-BD71-2C53-EB96D14FEDA6}"/>
              </a:ext>
            </a:extLst>
          </p:cNvPr>
          <p:cNvSpPr/>
          <p:nvPr/>
        </p:nvSpPr>
        <p:spPr>
          <a:xfrm>
            <a:off x="0" y="55304"/>
            <a:ext cx="9144000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GLOBE skupina učenika (5.r. – 8.r. daroviti učenici)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B3275E3-AC45-BBE7-0A26-7EEA6A1F5E2C}"/>
              </a:ext>
            </a:extLst>
          </p:cNvPr>
          <p:cNvSpPr txBox="1"/>
          <p:nvPr/>
        </p:nvSpPr>
        <p:spPr>
          <a:xfrm>
            <a:off x="0" y="639599"/>
            <a:ext cx="8805334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li u Karlovcu i u GČ Dubovac zrak čist?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Koji plinovi onečišćuju zrak? Koje čestice uzrokuju onečišćenje zraka?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96C75F3-5A91-C087-AF4A-50C93E451E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240" y="1971040"/>
            <a:ext cx="4304440" cy="27651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C25FBF2-57AE-BDE9-CC8E-2F698CD42A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26" y="1971040"/>
            <a:ext cx="4507490" cy="27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3564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D65A625-7E2D-05A9-32C4-BB1082FFD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3733" y="951731"/>
            <a:ext cx="5397250" cy="3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88;p86" descr="Timeline background shape">
            <a:extLst>
              <a:ext uri="{FF2B5EF4-FFF2-40B4-BE49-F238E27FC236}">
                <a16:creationId xmlns:a16="http://schemas.microsoft.com/office/drawing/2014/main" id="{671199B8-8BCE-65DE-C8D8-E6E358B9E6B8}"/>
              </a:ext>
            </a:extLst>
          </p:cNvPr>
          <p:cNvSpPr/>
          <p:nvPr/>
        </p:nvSpPr>
        <p:spPr>
          <a:xfrm>
            <a:off x="101601" y="57891"/>
            <a:ext cx="4470399" cy="465709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Što je to kvaliteta zraka?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4A9DB6C-8842-E4A0-7783-8259F2306046}"/>
              </a:ext>
            </a:extLst>
          </p:cNvPr>
          <p:cNvSpPr txBox="1"/>
          <p:nvPr/>
        </p:nvSpPr>
        <p:spPr>
          <a:xfrm>
            <a:off x="0" y="507999"/>
            <a:ext cx="3522132" cy="410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definira se kao kakvoća zraka koja se određuje na temelju mjerenja onečišćujućih tvari u zraku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definirane su granične vrijednosti onečišćujućih tvari u zraku obzirom na zdravlje ljudi  </a:t>
            </a:r>
          </a:p>
        </p:txBody>
      </p:sp>
    </p:spTree>
    <p:extLst>
      <p:ext uri="{BB962C8B-B14F-4D97-AF65-F5344CB8AC3E}">
        <p14:creationId xmlns:p14="http://schemas.microsoft.com/office/powerpoint/2010/main" val="289705279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742;p88">
            <a:extLst>
              <a:ext uri="{FF2B5EF4-FFF2-40B4-BE49-F238E27FC236}">
                <a16:creationId xmlns:a16="http://schemas.microsoft.com/office/drawing/2014/main" id="{37C7FA3D-F1E8-5751-DF5A-3FB654A7FF8D}"/>
              </a:ext>
            </a:extLst>
          </p:cNvPr>
          <p:cNvGrpSpPr/>
          <p:nvPr/>
        </p:nvGrpSpPr>
        <p:grpSpPr>
          <a:xfrm>
            <a:off x="1321594" y="717947"/>
            <a:ext cx="5886450" cy="3636169"/>
            <a:chOff x="2253298" y="2428317"/>
            <a:chExt cx="948701" cy="935378"/>
          </a:xfrm>
        </p:grpSpPr>
        <p:sp>
          <p:nvSpPr>
            <p:cNvPr id="3" name="Google Shape;3743;p88">
              <a:extLst>
                <a:ext uri="{FF2B5EF4-FFF2-40B4-BE49-F238E27FC236}">
                  <a16:creationId xmlns:a16="http://schemas.microsoft.com/office/drawing/2014/main" id="{E46E2C6E-4556-5DDF-9758-C24765267865}"/>
                </a:ext>
              </a:extLst>
            </p:cNvPr>
            <p:cNvSpPr/>
            <p:nvPr/>
          </p:nvSpPr>
          <p:spPr>
            <a:xfrm>
              <a:off x="2401691" y="2804483"/>
              <a:ext cx="619167" cy="193359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FFFFCC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800" dirty="0">
                  <a:solidFill>
                    <a:srgbClr val="002060"/>
                  </a:solidFill>
                </a:rPr>
                <a:t>          </a:t>
              </a:r>
              <a:r>
                <a:rPr lang="hr-HR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onečišćujuće tvari u zraku</a:t>
              </a:r>
              <a:endParaRPr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3744;p88">
              <a:extLst>
                <a:ext uri="{FF2B5EF4-FFF2-40B4-BE49-F238E27FC236}">
                  <a16:creationId xmlns:a16="http://schemas.microsoft.com/office/drawing/2014/main" id="{7D1E204D-4CD4-F780-10B9-D99906613AC9}"/>
                </a:ext>
              </a:extLst>
            </p:cNvPr>
            <p:cNvSpPr/>
            <p:nvPr/>
          </p:nvSpPr>
          <p:spPr>
            <a:xfrm>
              <a:off x="2373234" y="2761962"/>
              <a:ext cx="248482" cy="268106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46;p88">
              <a:extLst>
                <a:ext uri="{FF2B5EF4-FFF2-40B4-BE49-F238E27FC236}">
                  <a16:creationId xmlns:a16="http://schemas.microsoft.com/office/drawing/2014/main" id="{38AEC7FF-5D32-BD7C-4640-A30AB449B03F}"/>
                </a:ext>
              </a:extLst>
            </p:cNvPr>
            <p:cNvSpPr/>
            <p:nvPr/>
          </p:nvSpPr>
          <p:spPr>
            <a:xfrm>
              <a:off x="2785174" y="3024884"/>
              <a:ext cx="287220" cy="9933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47;p88">
              <a:extLst>
                <a:ext uri="{FF2B5EF4-FFF2-40B4-BE49-F238E27FC236}">
                  <a16:creationId xmlns:a16="http://schemas.microsoft.com/office/drawing/2014/main" id="{A82F5EA4-3AC4-4F38-F244-1CE65E151462}"/>
                </a:ext>
              </a:extLst>
            </p:cNvPr>
            <p:cNvSpPr/>
            <p:nvPr/>
          </p:nvSpPr>
          <p:spPr>
            <a:xfrm>
              <a:off x="2382903" y="3024884"/>
              <a:ext cx="287215" cy="99333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49;p88">
              <a:extLst>
                <a:ext uri="{FF2B5EF4-FFF2-40B4-BE49-F238E27FC236}">
                  <a16:creationId xmlns:a16="http://schemas.microsoft.com/office/drawing/2014/main" id="{0F49AFEC-7307-4813-CBC6-AC76F6155DF3}"/>
                </a:ext>
              </a:extLst>
            </p:cNvPr>
            <p:cNvSpPr/>
            <p:nvPr/>
          </p:nvSpPr>
          <p:spPr>
            <a:xfrm>
              <a:off x="2931231" y="313820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hr-HR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hr-HR" sz="2400" baseline="-25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sz="2400" baseline="-25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Google Shape;3750;p88">
              <a:extLst>
                <a:ext uri="{FF2B5EF4-FFF2-40B4-BE49-F238E27FC236}">
                  <a16:creationId xmlns:a16="http://schemas.microsoft.com/office/drawing/2014/main" id="{54790338-48CA-B737-80BF-677932A503C1}"/>
                </a:ext>
              </a:extLst>
            </p:cNvPr>
            <p:cNvSpPr/>
            <p:nvPr/>
          </p:nvSpPr>
          <p:spPr>
            <a:xfrm>
              <a:off x="2253298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hr-HR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</a:t>
              </a:r>
              <a:endParaRPr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Google Shape;3752;p88">
              <a:extLst>
                <a:ext uri="{FF2B5EF4-FFF2-40B4-BE49-F238E27FC236}">
                  <a16:creationId xmlns:a16="http://schemas.microsoft.com/office/drawing/2014/main" id="{2F387488-1FF3-0B8E-0A74-57420A95D874}"/>
                </a:ext>
              </a:extLst>
            </p:cNvPr>
            <p:cNvSpPr/>
            <p:nvPr/>
          </p:nvSpPr>
          <p:spPr>
            <a:xfrm>
              <a:off x="3062128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53;p88">
              <a:extLst>
                <a:ext uri="{FF2B5EF4-FFF2-40B4-BE49-F238E27FC236}">
                  <a16:creationId xmlns:a16="http://schemas.microsoft.com/office/drawing/2014/main" id="{6D7BA943-F9F5-0DE2-FF1E-A74DFD92FB24}"/>
                </a:ext>
              </a:extLst>
            </p:cNvPr>
            <p:cNvSpPr/>
            <p:nvPr/>
          </p:nvSpPr>
          <p:spPr>
            <a:xfrm>
              <a:off x="2375226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755;p88">
              <a:extLst>
                <a:ext uri="{FF2B5EF4-FFF2-40B4-BE49-F238E27FC236}">
                  <a16:creationId xmlns:a16="http://schemas.microsoft.com/office/drawing/2014/main" id="{D7BD3507-1B31-F399-CA6B-FB535CF8809C}"/>
                </a:ext>
              </a:extLst>
            </p:cNvPr>
            <p:cNvSpPr/>
            <p:nvPr/>
          </p:nvSpPr>
          <p:spPr>
            <a:xfrm>
              <a:off x="2777509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56;p88">
              <a:extLst>
                <a:ext uri="{FF2B5EF4-FFF2-40B4-BE49-F238E27FC236}">
                  <a16:creationId xmlns:a16="http://schemas.microsoft.com/office/drawing/2014/main" id="{F9F539A5-9AC0-4248-4C98-E9D1261F4E80}"/>
                </a:ext>
              </a:extLst>
            </p:cNvPr>
            <p:cNvSpPr/>
            <p:nvPr/>
          </p:nvSpPr>
          <p:spPr>
            <a:xfrm>
              <a:off x="2659856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58;p88">
              <a:extLst>
                <a:ext uri="{FF2B5EF4-FFF2-40B4-BE49-F238E27FC236}">
                  <a16:creationId xmlns:a16="http://schemas.microsoft.com/office/drawing/2014/main" id="{2D9B1081-BB5B-2924-7D55-1854674B8F90}"/>
                </a:ext>
              </a:extLst>
            </p:cNvPr>
            <p:cNvSpPr/>
            <p:nvPr/>
          </p:nvSpPr>
          <p:spPr>
            <a:xfrm>
              <a:off x="2785174" y="2667796"/>
              <a:ext cx="287210" cy="9933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59;p88">
              <a:extLst>
                <a:ext uri="{FF2B5EF4-FFF2-40B4-BE49-F238E27FC236}">
                  <a16:creationId xmlns:a16="http://schemas.microsoft.com/office/drawing/2014/main" id="{AEFD17E5-A6BF-8278-6694-C2B905317782}"/>
                </a:ext>
              </a:extLst>
            </p:cNvPr>
            <p:cNvSpPr/>
            <p:nvPr/>
          </p:nvSpPr>
          <p:spPr>
            <a:xfrm>
              <a:off x="2382892" y="2667796"/>
              <a:ext cx="287226" cy="9933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61;p88">
              <a:extLst>
                <a:ext uri="{FF2B5EF4-FFF2-40B4-BE49-F238E27FC236}">
                  <a16:creationId xmlns:a16="http://schemas.microsoft.com/office/drawing/2014/main" id="{88DA4D57-55C4-3DE9-37DF-61FC345ED9F0}"/>
                </a:ext>
              </a:extLst>
            </p:cNvPr>
            <p:cNvSpPr/>
            <p:nvPr/>
          </p:nvSpPr>
          <p:spPr>
            <a:xfrm>
              <a:off x="2940204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hr-HR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PM10</a:t>
              </a:r>
              <a:endParaRPr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Google Shape;3762;p88">
              <a:extLst>
                <a:ext uri="{FF2B5EF4-FFF2-40B4-BE49-F238E27FC236}">
                  <a16:creationId xmlns:a16="http://schemas.microsoft.com/office/drawing/2014/main" id="{9B1FE43C-E45A-3ACB-D9E7-786C5579D3BB}"/>
                </a:ext>
              </a:extLst>
            </p:cNvPr>
            <p:cNvSpPr/>
            <p:nvPr/>
          </p:nvSpPr>
          <p:spPr>
            <a:xfrm>
              <a:off x="2253298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7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7" y="39989"/>
                  </a:cubicBezTo>
                  <a:lnTo>
                    <a:pt x="41282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80"/>
                    <a:pt x="45697" y="1"/>
                    <a:pt x="41282" y="1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hr-HR" sz="2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PM2.5</a:t>
              </a:r>
              <a:endParaRPr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Google Shape;3764;p88">
              <a:extLst>
                <a:ext uri="{FF2B5EF4-FFF2-40B4-BE49-F238E27FC236}">
                  <a16:creationId xmlns:a16="http://schemas.microsoft.com/office/drawing/2014/main" id="{D3379D88-DB28-D320-1A0F-6546B6F24228}"/>
                </a:ext>
              </a:extLst>
            </p:cNvPr>
            <p:cNvSpPr/>
            <p:nvPr/>
          </p:nvSpPr>
          <p:spPr>
            <a:xfrm>
              <a:off x="3062128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65;p88">
              <a:extLst>
                <a:ext uri="{FF2B5EF4-FFF2-40B4-BE49-F238E27FC236}">
                  <a16:creationId xmlns:a16="http://schemas.microsoft.com/office/drawing/2014/main" id="{E4BDBF18-0DB3-D1E5-7B38-A906A3D03665}"/>
                </a:ext>
              </a:extLst>
            </p:cNvPr>
            <p:cNvSpPr/>
            <p:nvPr/>
          </p:nvSpPr>
          <p:spPr>
            <a:xfrm>
              <a:off x="2375226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67;p88">
              <a:extLst>
                <a:ext uri="{FF2B5EF4-FFF2-40B4-BE49-F238E27FC236}">
                  <a16:creationId xmlns:a16="http://schemas.microsoft.com/office/drawing/2014/main" id="{11AEACF2-B5F8-33ED-8292-41C0D45E15C8}"/>
                </a:ext>
              </a:extLst>
            </p:cNvPr>
            <p:cNvSpPr/>
            <p:nvPr/>
          </p:nvSpPr>
          <p:spPr>
            <a:xfrm>
              <a:off x="2777509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68;p88">
              <a:extLst>
                <a:ext uri="{FF2B5EF4-FFF2-40B4-BE49-F238E27FC236}">
                  <a16:creationId xmlns:a16="http://schemas.microsoft.com/office/drawing/2014/main" id="{8E1DF876-4DD0-304D-650F-B4D88B7F6BEB}"/>
                </a:ext>
              </a:extLst>
            </p:cNvPr>
            <p:cNvSpPr/>
            <p:nvPr/>
          </p:nvSpPr>
          <p:spPr>
            <a:xfrm>
              <a:off x="2659856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75;p88">
              <a:extLst>
                <a:ext uri="{FF2B5EF4-FFF2-40B4-BE49-F238E27FC236}">
                  <a16:creationId xmlns:a16="http://schemas.microsoft.com/office/drawing/2014/main" id="{2349EB34-1B15-7B28-B3C6-8352BA5ADE40}"/>
                </a:ext>
              </a:extLst>
            </p:cNvPr>
            <p:cNvSpPr/>
            <p:nvPr/>
          </p:nvSpPr>
          <p:spPr>
            <a:xfrm>
              <a:off x="2833559" y="2761962"/>
              <a:ext cx="248503" cy="268106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004168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ir Quality Index Analysis (AQI) by Slidesgo">
  <a:themeElements>
    <a:clrScheme name="Simple Light">
      <a:dk1>
        <a:srgbClr val="002930"/>
      </a:dk1>
      <a:lt1>
        <a:srgbClr val="FFFFFF"/>
      </a:lt1>
      <a:dk2>
        <a:srgbClr val="E3EAF0"/>
      </a:dk2>
      <a:lt2>
        <a:srgbClr val="C4D6DD"/>
      </a:lt2>
      <a:accent1>
        <a:srgbClr val="93B69C"/>
      </a:accent1>
      <a:accent2>
        <a:srgbClr val="ABC9AF"/>
      </a:accent2>
      <a:accent3>
        <a:srgbClr val="D6E7D1"/>
      </a:accent3>
      <a:accent4>
        <a:srgbClr val="ECF5EB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1285</Words>
  <Application>Microsoft Office PowerPoint</Application>
  <PresentationFormat>Prikaz na zaslonu (16:9)</PresentationFormat>
  <Paragraphs>204</Paragraphs>
  <Slides>30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6" baseType="lpstr">
      <vt:lpstr>Didact Gothic</vt:lpstr>
      <vt:lpstr>Calibri</vt:lpstr>
      <vt:lpstr>Roboto</vt:lpstr>
      <vt:lpstr>Poppins ExtraBold</vt:lpstr>
      <vt:lpstr>Arial</vt:lpstr>
      <vt:lpstr>Air Quality Index Analysis (AQI) by Slidesgo</vt:lpstr>
      <vt:lpstr>Monitoring kvalitete zraka u Karlovcu u  GČ Dubovac, uz NASA satelite i naše uređaje</vt:lpstr>
      <vt:lpstr>PowerPoint prezentacija</vt:lpstr>
      <vt:lpstr>trenutna temperatura zraka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INDEX ANALYSIS (AQI)</dc:title>
  <dc:creator>Korisnik</dc:creator>
  <cp:lastModifiedBy>Snježana Marković-Zoraja</cp:lastModifiedBy>
  <cp:revision>135</cp:revision>
  <dcterms:modified xsi:type="dcterms:W3CDTF">2024-03-20T10:07:13Z</dcterms:modified>
</cp:coreProperties>
</file>