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5" r:id="rId4"/>
  </p:sldMasterIdLst>
  <p:notesMasterIdLst>
    <p:notesMasterId r:id="rId15"/>
  </p:notesMasterIdLst>
  <p:sldIdLst>
    <p:sldId id="274" r:id="rId5"/>
    <p:sldId id="256" r:id="rId6"/>
    <p:sldId id="257" r:id="rId7"/>
    <p:sldId id="258" r:id="rId8"/>
    <p:sldId id="259" r:id="rId9"/>
    <p:sldId id="266" r:id="rId10"/>
    <p:sldId id="268" r:id="rId11"/>
    <p:sldId id="273" r:id="rId12"/>
    <p:sldId id="271" r:id="rId13"/>
    <p:sldId id="272" r:id="rId14"/>
  </p:sldIdLst>
  <p:sldSz cx="9144000" cy="5143500" type="screen16x9"/>
  <p:notesSz cx="6858000" cy="9144000"/>
  <p:embeddedFontLst>
    <p:embeddedFont>
      <p:font typeface="Bebas Neue" panose="020B0606020202050201" pitchFamily="34" charset="-18"/>
      <p:regular r:id="rId16"/>
    </p:embeddedFont>
    <p:embeddedFont>
      <p:font typeface="Brush Script MT" panose="03060802040406070304" pitchFamily="66" charset="0"/>
      <p: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Maven Pro" panose="020B0604020202020204" charset="-18"/>
      <p:regular r:id="rId22"/>
      <p:bold r:id="rId23"/>
    </p:embeddedFont>
    <p:embeddedFont>
      <p:font typeface="Trispace" panose="020B0604020202020204" charset="-18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6F"/>
    <a:srgbClr val="2699CB"/>
    <a:srgbClr val="DAA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26FA11-1F61-4E64-BA14-19A5DE3255B8}">
  <a:tblStyle styleId="{6926FA11-1F61-4E64-BA14-19A5DE3255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B0B5654-61C5-42ED-9D31-1927A5BE696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7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>
          <a:extLst>
            <a:ext uri="{FF2B5EF4-FFF2-40B4-BE49-F238E27FC236}">
              <a16:creationId xmlns:a16="http://schemas.microsoft.com/office/drawing/2014/main" id="{EB23E529-E938-0844-C169-3C41408AC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:notes">
            <a:extLst>
              <a:ext uri="{FF2B5EF4-FFF2-40B4-BE49-F238E27FC236}">
                <a16:creationId xmlns:a16="http://schemas.microsoft.com/office/drawing/2014/main" id="{C1725BFA-E2F3-87AE-E3C1-E674484A6F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p:notes">
            <a:extLst>
              <a:ext uri="{FF2B5EF4-FFF2-40B4-BE49-F238E27FC236}">
                <a16:creationId xmlns:a16="http://schemas.microsoft.com/office/drawing/2014/main" id="{F6FC8CFE-113E-C118-EA4F-79A0002881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05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7c793fc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27c793fce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2b5859bcbd_0_17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2b5859bcbd_0_17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2b5859bcbd_0_17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22b5859bcbd_0_17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>
          <a:extLst>
            <a:ext uri="{FF2B5EF4-FFF2-40B4-BE49-F238E27FC236}">
              <a16:creationId xmlns:a16="http://schemas.microsoft.com/office/drawing/2014/main" id="{1C6A6FB1-C513-94DE-A0B8-CCE701FA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2b5859bcbd_0_17597:notes">
            <a:extLst>
              <a:ext uri="{FF2B5EF4-FFF2-40B4-BE49-F238E27FC236}">
                <a16:creationId xmlns:a16="http://schemas.microsoft.com/office/drawing/2014/main" id="{57478949-B611-04EE-60C7-0A19D64770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22b5859bcbd_0_17597:notes">
            <a:extLst>
              <a:ext uri="{FF2B5EF4-FFF2-40B4-BE49-F238E27FC236}">
                <a16:creationId xmlns:a16="http://schemas.microsoft.com/office/drawing/2014/main" id="{0BCDAFC8-9AEB-FACC-6673-72723CFBFB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05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6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3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2" hasCustomPrompt="1"/>
          </p:nvPr>
        </p:nvSpPr>
        <p:spPr>
          <a:xfrm>
            <a:off x="1255644" y="1753825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>
            <a:off x="1255644" y="3258829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4" hasCustomPrompt="1"/>
          </p:nvPr>
        </p:nvSpPr>
        <p:spPr>
          <a:xfrm>
            <a:off x="4684638" y="1753829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5" hasCustomPrompt="1"/>
          </p:nvPr>
        </p:nvSpPr>
        <p:spPr>
          <a:xfrm>
            <a:off x="4684638" y="3258829"/>
            <a:ext cx="1044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2307450" y="1753825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6"/>
          </p:nvPr>
        </p:nvSpPr>
        <p:spPr>
          <a:xfrm>
            <a:off x="5736450" y="1753825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7"/>
          </p:nvPr>
        </p:nvSpPr>
        <p:spPr>
          <a:xfrm>
            <a:off x="2307450" y="3258824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8"/>
          </p:nvPr>
        </p:nvSpPr>
        <p:spPr>
          <a:xfrm>
            <a:off x="5736450" y="3258824"/>
            <a:ext cx="21519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713100" y="1850100"/>
            <a:ext cx="5135400" cy="20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713100" y="1244700"/>
            <a:ext cx="5135400" cy="60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0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 txBox="1">
            <a:spLocks noGrp="1"/>
          </p:cNvSpPr>
          <p:nvPr>
            <p:ph type="title" hasCustomPrompt="1"/>
          </p:nvPr>
        </p:nvSpPr>
        <p:spPr>
          <a:xfrm>
            <a:off x="1373900" y="2994097"/>
            <a:ext cx="63966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1" name="Google Shape;121;p11"/>
          <p:cNvSpPr txBox="1">
            <a:spLocks noGrp="1"/>
          </p:cNvSpPr>
          <p:nvPr>
            <p:ph type="subTitle" idx="1"/>
          </p:nvPr>
        </p:nvSpPr>
        <p:spPr>
          <a:xfrm>
            <a:off x="3180375" y="3972588"/>
            <a:ext cx="2783700" cy="6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8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6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1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4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592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61" r:id="rId20"/>
    <p:sldLayoutId id="2147483863" r:id="rId2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.facebook.com/l.php?u=https%3A%2F%2Fstatic.kuula.io%2Fshare%2F79QMS%3Ffs%3D1%26vr%3D0%26zoom%3D1%26sd%3D1%26thumbs%3D1%26lang%3Des%26chromeless%3D0%26logo%3D0%26from%3Dlbus%26fbclid%3DIwAR3w6wD-i4F4XKXRaKRxEZdzea1fkDiS4A98xOCueUVqxenqYwDfeZ7IIW4&amp;h=AT1PyEWYCjOqu1ohYuXgGRluoYKUF1tO2B4GHU3jr-A4FK-RwvncGyXEw7qvkHeuKPUNPRe5cCFfKgWoDpVQm8CATld-6O9zuRvk7ZkKkMS55ru_J1Pwn0-wrf71b8l10x0eXL3oF2q4zy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emaze.com/@ALLWOWTOR/galerija-uenikih-radova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bookcreator.com/1SL9FzZ7O-FLTSc2wmbBbcn0uUzqOSiic2wdVoXKtiw/3mD22cMWQumgg22p7rHDu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B0846CAE-5E3D-0FD5-DF58-163E902CA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ADAAFE4-ED2C-94F6-768B-B5C8F7286F4B}"/>
              </a:ext>
            </a:extLst>
          </p:cNvPr>
          <p:cNvSpPr txBox="1"/>
          <p:nvPr/>
        </p:nvSpPr>
        <p:spPr>
          <a:xfrm>
            <a:off x="5184620" y="4558725"/>
            <a:ext cx="3959380" cy="584775"/>
          </a:xfrm>
          <a:prstGeom prst="rect">
            <a:avLst/>
          </a:prstGeom>
          <a:solidFill>
            <a:srgbClr val="006F6F"/>
          </a:solidFill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tx1"/>
                </a:solidFill>
              </a:rPr>
              <a:t>Renata </a:t>
            </a:r>
            <a:r>
              <a:rPr lang="hr-HR" sz="1600" dirty="0" err="1">
                <a:solidFill>
                  <a:schemeClr val="tx1"/>
                </a:solidFill>
              </a:rPr>
              <a:t>Čeč</a:t>
            </a:r>
            <a:r>
              <a:rPr lang="hr-HR" sz="1600" dirty="0">
                <a:solidFill>
                  <a:schemeClr val="tx1"/>
                </a:solidFill>
              </a:rPr>
              <a:t>, OŠ Tenja, Tenja</a:t>
            </a:r>
          </a:p>
          <a:p>
            <a:r>
              <a:rPr lang="hr-HR" sz="1600" dirty="0">
                <a:solidFill>
                  <a:schemeClr val="tx1"/>
                </a:solidFill>
              </a:rPr>
              <a:t>Ivana Macan, OŠ Vijenac, Osijek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941E5E9-7E6D-C338-7F60-D13C71766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60"/>
            <a:ext cx="9257357" cy="523925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818ACC6-6025-BBAB-192B-57ED6EF2D8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82614"/>
            <a:ext cx="4579985" cy="1727726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327E68EE-9236-69A6-A666-01AC85EFDA0D}"/>
              </a:ext>
            </a:extLst>
          </p:cNvPr>
          <p:cNvSpPr/>
          <p:nvPr/>
        </p:nvSpPr>
        <p:spPr>
          <a:xfrm>
            <a:off x="5022476" y="57284"/>
            <a:ext cx="388103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AI, što sve možeš ti ?</a:t>
            </a:r>
          </a:p>
          <a:p>
            <a:pPr algn="ctr"/>
            <a:r>
              <a:rPr lang="hr-H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(nastavne aktivnosti uz uporabu </a:t>
            </a:r>
          </a:p>
          <a:p>
            <a:pPr algn="ctr"/>
            <a:r>
              <a:rPr lang="hr-H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slikovnoga generatora)</a:t>
            </a:r>
            <a:r>
              <a:rPr lang="hr-H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Slika 2" descr="Slika na kojoj se prikazuje električno plava, Majorelle plava, snimka zaslona, Ljudsko lice&#10;&#10;Opis je automatski generiran">
            <a:extLst>
              <a:ext uri="{FF2B5EF4-FFF2-40B4-BE49-F238E27FC236}">
                <a16:creationId xmlns:a16="http://schemas.microsoft.com/office/drawing/2014/main" id="{0B85ED29-D728-9BAA-30A8-D9EE1383706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31149" y="277133"/>
            <a:ext cx="3103167" cy="3229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1F12CFC-FB13-9965-5764-E0A4C1682C9A}"/>
              </a:ext>
            </a:extLst>
          </p:cNvPr>
          <p:cNvSpPr txBox="1"/>
          <p:nvPr/>
        </p:nvSpPr>
        <p:spPr>
          <a:xfrm>
            <a:off x="0" y="4620280"/>
            <a:ext cx="2226902" cy="523220"/>
          </a:xfrm>
          <a:prstGeom prst="rect">
            <a:avLst/>
          </a:prstGeom>
          <a:solidFill>
            <a:schemeClr val="dk1"/>
          </a:solidFill>
        </p:spPr>
        <p:txBody>
          <a:bodyPr wrap="square">
            <a:spAutoFit/>
          </a:bodyPr>
          <a:lstStyle/>
          <a:p>
            <a:r>
              <a:rPr lang="hr-HR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CUC 2024.</a:t>
            </a:r>
          </a:p>
          <a:p>
            <a:r>
              <a:rPr lang="hr-HR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Rovinj, 17. – 19.4.2024.</a:t>
            </a:r>
            <a:endParaRPr lang="hr-HR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>
          <a:extLst>
            <a:ext uri="{FF2B5EF4-FFF2-40B4-BE49-F238E27FC236}">
              <a16:creationId xmlns:a16="http://schemas.microsoft.com/office/drawing/2014/main" id="{72974A40-7C3B-D829-88D5-BC9CB3AD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Lightning GIF - Find on GIFER">
            <a:extLst>
              <a:ext uri="{FF2B5EF4-FFF2-40B4-BE49-F238E27FC236}">
                <a16:creationId xmlns:a16="http://schemas.microsoft.com/office/drawing/2014/main" id="{287C1AEB-535B-1CB4-2C03-249E8EDB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397" y="1913343"/>
            <a:ext cx="3217072" cy="321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1" name="Google Shape;811;p43">
            <a:extLst>
              <a:ext uri="{FF2B5EF4-FFF2-40B4-BE49-F238E27FC236}">
                <a16:creationId xmlns:a16="http://schemas.microsoft.com/office/drawing/2014/main" id="{F1F8A6E9-AA15-5D07-13AC-D880F6534C58}"/>
              </a:ext>
            </a:extLst>
          </p:cNvPr>
          <p:cNvSpPr txBox="1"/>
          <p:nvPr/>
        </p:nvSpPr>
        <p:spPr>
          <a:xfrm>
            <a:off x="713100" y="3873339"/>
            <a:ext cx="1491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Mercury</a:t>
            </a:r>
            <a:endParaRPr sz="2000">
              <a:solidFill>
                <a:schemeClr val="dk1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812" name="Google Shape;812;p43">
            <a:extLst>
              <a:ext uri="{FF2B5EF4-FFF2-40B4-BE49-F238E27FC236}">
                <a16:creationId xmlns:a16="http://schemas.microsoft.com/office/drawing/2014/main" id="{7D2F58AC-4306-6F8B-BE8B-3F3AEA6689C9}"/>
              </a:ext>
            </a:extLst>
          </p:cNvPr>
          <p:cNvSpPr txBox="1"/>
          <p:nvPr/>
        </p:nvSpPr>
        <p:spPr>
          <a:xfrm>
            <a:off x="713100" y="4176439"/>
            <a:ext cx="14910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Employee</a:t>
            </a:r>
            <a:endParaRPr sz="12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821" name="Google Shape;821;p43">
            <a:extLst>
              <a:ext uri="{FF2B5EF4-FFF2-40B4-BE49-F238E27FC236}">
                <a16:creationId xmlns:a16="http://schemas.microsoft.com/office/drawing/2014/main" id="{94B0BA8C-3AFF-8B2A-BD44-CA55B030A051}"/>
              </a:ext>
            </a:extLst>
          </p:cNvPr>
          <p:cNvSpPr txBox="1"/>
          <p:nvPr/>
        </p:nvSpPr>
        <p:spPr>
          <a:xfrm>
            <a:off x="1491450" y="3026847"/>
            <a:ext cx="1491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Venus</a:t>
            </a:r>
            <a:endParaRPr sz="2000">
              <a:solidFill>
                <a:schemeClr val="dk1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822" name="Google Shape;822;p43">
            <a:extLst>
              <a:ext uri="{FF2B5EF4-FFF2-40B4-BE49-F238E27FC236}">
                <a16:creationId xmlns:a16="http://schemas.microsoft.com/office/drawing/2014/main" id="{D607F9C8-E98D-BE85-E564-88FAAB9F854B}"/>
              </a:ext>
            </a:extLst>
          </p:cNvPr>
          <p:cNvSpPr txBox="1"/>
          <p:nvPr/>
        </p:nvSpPr>
        <p:spPr>
          <a:xfrm>
            <a:off x="1491450" y="3329939"/>
            <a:ext cx="14910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Manager</a:t>
            </a:r>
            <a:endParaRPr sz="12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836" name="Google Shape;836;p43">
            <a:extLst>
              <a:ext uri="{FF2B5EF4-FFF2-40B4-BE49-F238E27FC236}">
                <a16:creationId xmlns:a16="http://schemas.microsoft.com/office/drawing/2014/main" id="{EAC3CD97-3DFB-FF55-785C-8AE201B26003}"/>
              </a:ext>
            </a:extLst>
          </p:cNvPr>
          <p:cNvCxnSpPr>
            <a:stCxn id="822" idx="2"/>
            <a:endCxn id="811" idx="0"/>
          </p:cNvCxnSpPr>
          <p:nvPr/>
        </p:nvCxnSpPr>
        <p:spPr>
          <a:xfrm rot="5400000">
            <a:off x="1761750" y="3398039"/>
            <a:ext cx="172200" cy="778200"/>
          </a:xfrm>
          <a:prstGeom prst="bentConnector3">
            <a:avLst>
              <a:gd name="adj1" fmla="val 5002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50" name="Picture 6" descr="Hand Pointing PNGs for Free Download">
            <a:extLst>
              <a:ext uri="{FF2B5EF4-FFF2-40B4-BE49-F238E27FC236}">
                <a16:creationId xmlns:a16="http://schemas.microsoft.com/office/drawing/2014/main" id="{D5E96167-5285-AB83-5498-30BC9351B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" y="-453934"/>
            <a:ext cx="5597434" cy="55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I robot hand, innovation in the future of technology 27298215 PNG">
            <a:extLst>
              <a:ext uri="{FF2B5EF4-FFF2-40B4-BE49-F238E27FC236}">
                <a16:creationId xmlns:a16="http://schemas.microsoft.com/office/drawing/2014/main" id="{9C47DE89-2EE1-91F7-AA63-5862C6C7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8246" flipV="1">
            <a:off x="4068003" y="-1144931"/>
            <a:ext cx="4913059" cy="46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B96C701-BE81-F620-0F44-3853D1A1A3A4}"/>
              </a:ext>
            </a:extLst>
          </p:cNvPr>
          <p:cNvSpPr txBox="1"/>
          <p:nvPr/>
        </p:nvSpPr>
        <p:spPr>
          <a:xfrm>
            <a:off x="2677527" y="1120975"/>
            <a:ext cx="3977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solidFill>
                  <a:schemeClr val="tx1"/>
                </a:solidFill>
              </a:rPr>
              <a:t>Hvala na pozornosti!</a:t>
            </a:r>
          </a:p>
        </p:txBody>
      </p:sp>
    </p:spTree>
    <p:extLst>
      <p:ext uri="{BB962C8B-B14F-4D97-AF65-F5344CB8AC3E}">
        <p14:creationId xmlns:p14="http://schemas.microsoft.com/office/powerpoint/2010/main" val="29457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>
            <a:extLst>
              <a:ext uri="{FF2B5EF4-FFF2-40B4-BE49-F238E27FC236}">
                <a16:creationId xmlns:a16="http://schemas.microsoft.com/office/drawing/2014/main" id="{D6FC6A7D-A160-F981-2692-CDCE35187FF3}"/>
              </a:ext>
            </a:extLst>
          </p:cNvPr>
          <p:cNvSpPr/>
          <p:nvPr/>
        </p:nvSpPr>
        <p:spPr>
          <a:xfrm>
            <a:off x="5022476" y="57284"/>
            <a:ext cx="3881036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AI, što sve možeš ti ?</a:t>
            </a:r>
          </a:p>
          <a:p>
            <a:pPr algn="ctr"/>
            <a:r>
              <a:rPr lang="hr-H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(nastavne aktivnosti uz uporabu </a:t>
            </a:r>
          </a:p>
          <a:p>
            <a:pPr algn="ctr"/>
            <a:r>
              <a:rPr lang="hr-H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slikovnoga generatora)</a:t>
            </a:r>
            <a:r>
              <a:rPr lang="hr-H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Slika 2" descr="Slika na kojoj se prikazuje električno plava, Majorelle plava, snimka zaslona, Ljudsko lice&#10;&#10;Opis je automatski generiran">
            <a:extLst>
              <a:ext uri="{FF2B5EF4-FFF2-40B4-BE49-F238E27FC236}">
                <a16:creationId xmlns:a16="http://schemas.microsoft.com/office/drawing/2014/main" id="{A55E989C-875E-13DE-CD03-CEF54D48EA3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31149" y="277133"/>
            <a:ext cx="3103167" cy="3229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B9EF9F8-A043-F26C-AC2A-0F4E165B047F}"/>
              </a:ext>
            </a:extLst>
          </p:cNvPr>
          <p:cNvSpPr txBox="1"/>
          <p:nvPr/>
        </p:nvSpPr>
        <p:spPr>
          <a:xfrm>
            <a:off x="5003254" y="2209456"/>
            <a:ext cx="4121523" cy="1323439"/>
          </a:xfrm>
          <a:prstGeom prst="rect">
            <a:avLst/>
          </a:prstGeom>
          <a:solidFill>
            <a:srgbClr val="006F6F"/>
          </a:solidFill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tx1"/>
                </a:solidFill>
              </a:rPr>
              <a:t>TEMA: </a:t>
            </a:r>
          </a:p>
          <a:p>
            <a:r>
              <a:rPr lang="hr-HR" sz="1600" dirty="0">
                <a:solidFill>
                  <a:schemeClr val="tx1"/>
                </a:solidFill>
              </a:rPr>
              <a:t>Tehnologija u nastajanju za nastavnike i ravnatelje</a:t>
            </a:r>
          </a:p>
          <a:p>
            <a:r>
              <a:rPr lang="hr-HR" sz="1600" dirty="0">
                <a:solidFill>
                  <a:schemeClr val="tx1"/>
                </a:solidFill>
              </a:rPr>
              <a:t>Transformacija obrazovanja u eri umjetne inteligencije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C592B45-4DEB-C0DC-D249-FEF24A927C08}"/>
              </a:ext>
            </a:extLst>
          </p:cNvPr>
          <p:cNvSpPr txBox="1"/>
          <p:nvPr/>
        </p:nvSpPr>
        <p:spPr>
          <a:xfrm>
            <a:off x="0" y="4620280"/>
            <a:ext cx="2226902" cy="523220"/>
          </a:xfrm>
          <a:prstGeom prst="rect">
            <a:avLst/>
          </a:prstGeom>
          <a:solidFill>
            <a:schemeClr val="dk1"/>
          </a:solidFill>
        </p:spPr>
        <p:txBody>
          <a:bodyPr wrap="square">
            <a:spAutoFit/>
          </a:bodyPr>
          <a:lstStyle/>
          <a:p>
            <a:r>
              <a:rPr lang="hr-HR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CUC 2024.</a:t>
            </a:r>
          </a:p>
          <a:p>
            <a:r>
              <a:rPr lang="hr-HR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Rovinj, 17. – 19.4.2024.</a:t>
            </a:r>
            <a:endParaRPr lang="hr-HR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B45736F-D7D2-C656-5744-53B10F7B8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84" y="3493452"/>
            <a:ext cx="4398616" cy="165930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4059FF3-5BDF-C4F3-460D-DE7BD5A797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284"/>
            <a:ext cx="9096526" cy="514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slikanje, crtež, Moderna umjetnost, Slikarska boja&#10;&#10;Opis je automatski generiran">
            <a:hlinkClick r:id="rId3"/>
            <a:extLst>
              <a:ext uri="{FF2B5EF4-FFF2-40B4-BE49-F238E27FC236}">
                <a16:creationId xmlns:a16="http://schemas.microsoft.com/office/drawing/2014/main" id="{41C681A5-F0FD-AC9F-BD9A-2A7B8AF5D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171" y="324234"/>
            <a:ext cx="3772938" cy="4495031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635000"/>
          </a:effectLst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813E0A2F-7D4D-EBB4-AA38-A045E6DA9191}"/>
              </a:ext>
            </a:extLst>
          </p:cNvPr>
          <p:cNvSpPr/>
          <p:nvPr/>
        </p:nvSpPr>
        <p:spPr>
          <a:xfrm>
            <a:off x="228006" y="2345216"/>
            <a:ext cx="497283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ideja povezivanja AI i nastave</a:t>
            </a:r>
          </a:p>
          <a:p>
            <a:pPr algn="just"/>
            <a:r>
              <a:rPr lang="hr-H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ljudska kreativnost i AI kreacija</a:t>
            </a:r>
          </a:p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uporaba AI mrežnih generatora</a:t>
            </a:r>
          </a:p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slikovnih sadržaja</a:t>
            </a:r>
          </a:p>
          <a:p>
            <a:pPr algn="just"/>
            <a:r>
              <a:rPr lang="hr-H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učenici </a:t>
            </a: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kreatori i AI suradnici.</a:t>
            </a:r>
            <a:endParaRPr lang="hr-HR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just"/>
            <a:r>
              <a:rPr lang="hr-H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9FDAE88D-C081-8813-AF6F-0ADDF6959BD3}"/>
              </a:ext>
            </a:extLst>
          </p:cNvPr>
          <p:cNvSpPr/>
          <p:nvPr/>
        </p:nvSpPr>
        <p:spPr>
          <a:xfrm>
            <a:off x="243891" y="1332845"/>
            <a:ext cx="47756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Kako je sve počelo?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0"/>
          <p:cNvSpPr txBox="1">
            <a:spLocks noGrp="1"/>
          </p:cNvSpPr>
          <p:nvPr>
            <p:ph type="subTitle" idx="8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demo</a:t>
            </a:r>
            <a:endParaRPr/>
          </a:p>
        </p:txBody>
      </p:sp>
      <p:pic>
        <p:nvPicPr>
          <p:cNvPr id="2050" name="Picture 2" descr="AI robot hand, innovation in the future of technology 27298198 PNG">
            <a:extLst>
              <a:ext uri="{FF2B5EF4-FFF2-40B4-BE49-F238E27FC236}">
                <a16:creationId xmlns:a16="http://schemas.microsoft.com/office/drawing/2014/main" id="{E5046663-E938-727D-C02A-1AD602FD4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699"/>
            <a:ext cx="4415793" cy="44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id="{0E68172B-D5CD-E7A3-A1C9-17E370F5E9EF}"/>
              </a:ext>
            </a:extLst>
          </p:cNvPr>
          <p:cNvSpPr/>
          <p:nvPr/>
        </p:nvSpPr>
        <p:spPr>
          <a:xfrm>
            <a:off x="3026649" y="424563"/>
            <a:ext cx="5929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sadržaji učeničkih radova</a:t>
            </a:r>
          </a:p>
        </p:txBody>
      </p:sp>
      <p:grpSp>
        <p:nvGrpSpPr>
          <p:cNvPr id="2052" name="Grupa 2051">
            <a:extLst>
              <a:ext uri="{FF2B5EF4-FFF2-40B4-BE49-F238E27FC236}">
                <a16:creationId xmlns:a16="http://schemas.microsoft.com/office/drawing/2014/main" id="{4CA2E53B-624B-8983-77EC-589A1FC2CE3E}"/>
              </a:ext>
            </a:extLst>
          </p:cNvPr>
          <p:cNvGrpSpPr/>
          <p:nvPr/>
        </p:nvGrpSpPr>
        <p:grpSpPr>
          <a:xfrm>
            <a:off x="3921265" y="1176572"/>
            <a:ext cx="2724816" cy="2831958"/>
            <a:chOff x="3951318" y="1481082"/>
            <a:chExt cx="2724815" cy="2724815"/>
          </a:xfrm>
        </p:grpSpPr>
        <p:pic>
          <p:nvPicPr>
            <p:cNvPr id="20" name="Slika 19">
              <a:extLst>
                <a:ext uri="{FF2B5EF4-FFF2-40B4-BE49-F238E27FC236}">
                  <a16:creationId xmlns:a16="http://schemas.microsoft.com/office/drawing/2014/main" id="{485685DB-A1F6-832B-631A-1B5AD67A0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951318" y="1481082"/>
              <a:ext cx="2724815" cy="2724815"/>
            </a:xfrm>
            <a:prstGeom prst="rect">
              <a:avLst/>
            </a:prstGeom>
          </p:spPr>
        </p:pic>
        <p:sp>
          <p:nvSpPr>
            <p:cNvPr id="30" name="Pravokutnik: zaobljeni kutovi 29">
              <a:extLst>
                <a:ext uri="{FF2B5EF4-FFF2-40B4-BE49-F238E27FC236}">
                  <a16:creationId xmlns:a16="http://schemas.microsoft.com/office/drawing/2014/main" id="{045C7286-6C16-86C0-2A4F-4B5E813FAAA6}"/>
                </a:ext>
              </a:extLst>
            </p:cNvPr>
            <p:cNvSpPr/>
            <p:nvPr/>
          </p:nvSpPr>
          <p:spPr>
            <a:xfrm>
              <a:off x="4208267" y="2289101"/>
              <a:ext cx="2210918" cy="1015662"/>
            </a:xfrm>
            <a:prstGeom prst="round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4" name="TekstniOkvir 23">
              <a:extLst>
                <a:ext uri="{FF2B5EF4-FFF2-40B4-BE49-F238E27FC236}">
                  <a16:creationId xmlns:a16="http://schemas.microsoft.com/office/drawing/2014/main" id="{51B70667-16B0-C52B-A02B-0DC392342D88}"/>
                </a:ext>
              </a:extLst>
            </p:cNvPr>
            <p:cNvSpPr txBox="1"/>
            <p:nvPr/>
          </p:nvSpPr>
          <p:spPr>
            <a:xfrm>
              <a:off x="4238020" y="2418366"/>
              <a:ext cx="21515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pjesničke slike, </a:t>
              </a:r>
            </a:p>
            <a:p>
              <a:pPr algn="ctr"/>
              <a:r>
                <a:rPr lang="hr-HR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haige</a:t>
              </a:r>
              <a:endPara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3" name="Grupa 2052">
            <a:extLst>
              <a:ext uri="{FF2B5EF4-FFF2-40B4-BE49-F238E27FC236}">
                <a16:creationId xmlns:a16="http://schemas.microsoft.com/office/drawing/2014/main" id="{C1E228F9-8CF9-51ED-026D-0D0A8882A700}"/>
              </a:ext>
            </a:extLst>
          </p:cNvPr>
          <p:cNvGrpSpPr/>
          <p:nvPr/>
        </p:nvGrpSpPr>
        <p:grpSpPr>
          <a:xfrm>
            <a:off x="6448811" y="427798"/>
            <a:ext cx="2724815" cy="2724815"/>
            <a:chOff x="6448811" y="427798"/>
            <a:chExt cx="2724815" cy="2724815"/>
          </a:xfrm>
        </p:grpSpPr>
        <p:pic>
          <p:nvPicPr>
            <p:cNvPr id="19" name="Slika 18">
              <a:extLst>
                <a:ext uri="{FF2B5EF4-FFF2-40B4-BE49-F238E27FC236}">
                  <a16:creationId xmlns:a16="http://schemas.microsoft.com/office/drawing/2014/main" id="{0CA71421-0D6F-B735-0971-BF2AE324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448811" y="427798"/>
              <a:ext cx="2724815" cy="2724815"/>
            </a:xfrm>
            <a:prstGeom prst="rect">
              <a:avLst/>
            </a:prstGeom>
          </p:spPr>
        </p:pic>
        <p:sp>
          <p:nvSpPr>
            <p:cNvPr id="31" name="Pravokutnik: zaobljeni kutovi 30">
              <a:extLst>
                <a:ext uri="{FF2B5EF4-FFF2-40B4-BE49-F238E27FC236}">
                  <a16:creationId xmlns:a16="http://schemas.microsoft.com/office/drawing/2014/main" id="{65E085B7-8407-A876-7C29-60CBB8F83C95}"/>
                </a:ext>
              </a:extLst>
            </p:cNvPr>
            <p:cNvSpPr/>
            <p:nvPr/>
          </p:nvSpPr>
          <p:spPr>
            <a:xfrm>
              <a:off x="6730410" y="1273439"/>
              <a:ext cx="2210918" cy="1015662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6" name="TekstniOkvir 25">
              <a:extLst>
                <a:ext uri="{FF2B5EF4-FFF2-40B4-BE49-F238E27FC236}">
                  <a16:creationId xmlns:a16="http://schemas.microsoft.com/office/drawing/2014/main" id="{3C28FCC7-C4CE-1E2C-CA8A-194EA8CF27DB}"/>
                </a:ext>
              </a:extLst>
            </p:cNvPr>
            <p:cNvSpPr txBox="1"/>
            <p:nvPr/>
          </p:nvSpPr>
          <p:spPr>
            <a:xfrm>
              <a:off x="6835469" y="1328540"/>
              <a:ext cx="20060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1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književni portret, </a:t>
              </a:r>
            </a:p>
            <a:p>
              <a:pPr algn="ctr"/>
              <a:r>
                <a:rPr lang="hr-H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oživotvorenje književnog lika</a:t>
              </a:r>
            </a:p>
          </p:txBody>
        </p:sp>
      </p:grpSp>
      <p:grpSp>
        <p:nvGrpSpPr>
          <p:cNvPr id="2054" name="Grupa 2053">
            <a:extLst>
              <a:ext uri="{FF2B5EF4-FFF2-40B4-BE49-F238E27FC236}">
                <a16:creationId xmlns:a16="http://schemas.microsoft.com/office/drawing/2014/main" id="{71212F69-4673-21C5-C5A8-A2D75DC90A4E}"/>
              </a:ext>
            </a:extLst>
          </p:cNvPr>
          <p:cNvGrpSpPr/>
          <p:nvPr/>
        </p:nvGrpSpPr>
        <p:grpSpPr>
          <a:xfrm>
            <a:off x="2318803" y="2837761"/>
            <a:ext cx="2724815" cy="2724815"/>
            <a:chOff x="2318803" y="2837761"/>
            <a:chExt cx="2724815" cy="2724815"/>
          </a:xfrm>
        </p:grpSpPr>
        <p:pic>
          <p:nvPicPr>
            <p:cNvPr id="22" name="Slika 21">
              <a:extLst>
                <a:ext uri="{FF2B5EF4-FFF2-40B4-BE49-F238E27FC236}">
                  <a16:creationId xmlns:a16="http://schemas.microsoft.com/office/drawing/2014/main" id="{13C4D924-4445-8600-1661-820C2A84F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318803" y="2837761"/>
              <a:ext cx="2724815" cy="2724815"/>
            </a:xfrm>
            <a:prstGeom prst="rect">
              <a:avLst/>
            </a:prstGeom>
          </p:spPr>
        </p:pic>
        <p:sp>
          <p:nvSpPr>
            <p:cNvPr id="2049" name="Pravokutnik: zaobljeni kutovi 2048">
              <a:extLst>
                <a:ext uri="{FF2B5EF4-FFF2-40B4-BE49-F238E27FC236}">
                  <a16:creationId xmlns:a16="http://schemas.microsoft.com/office/drawing/2014/main" id="{AC86E553-B30A-CAA5-B164-A11B259EF460}"/>
                </a:ext>
              </a:extLst>
            </p:cNvPr>
            <p:cNvSpPr/>
            <p:nvPr/>
          </p:nvSpPr>
          <p:spPr>
            <a:xfrm>
              <a:off x="2549975" y="3682169"/>
              <a:ext cx="2210918" cy="1015662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8" name="TekstniOkvir 27">
              <a:extLst>
                <a:ext uri="{FF2B5EF4-FFF2-40B4-BE49-F238E27FC236}">
                  <a16:creationId xmlns:a16="http://schemas.microsoft.com/office/drawing/2014/main" id="{1AC936D8-6A12-31B9-D7FC-430F8C19C8F6}"/>
                </a:ext>
              </a:extLst>
            </p:cNvPr>
            <p:cNvSpPr txBox="1"/>
            <p:nvPr/>
          </p:nvSpPr>
          <p:spPr>
            <a:xfrm>
              <a:off x="2621706" y="3707830"/>
              <a:ext cx="210949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opis otvorenoga </a:t>
              </a:r>
              <a:br>
                <a:rPr lang="hr-HR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hr-HR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zatvorenoga prostora</a:t>
              </a:r>
              <a:endPara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5" name="Grupa 2054">
            <a:extLst>
              <a:ext uri="{FF2B5EF4-FFF2-40B4-BE49-F238E27FC236}">
                <a16:creationId xmlns:a16="http://schemas.microsoft.com/office/drawing/2014/main" id="{C860E034-F63B-960E-CA64-A39FB9E8A920}"/>
              </a:ext>
            </a:extLst>
          </p:cNvPr>
          <p:cNvGrpSpPr/>
          <p:nvPr/>
        </p:nvGrpSpPr>
        <p:grpSpPr>
          <a:xfrm>
            <a:off x="6419185" y="2801906"/>
            <a:ext cx="2724815" cy="2724815"/>
            <a:chOff x="6419185" y="2801906"/>
            <a:chExt cx="2724815" cy="2724815"/>
          </a:xfrm>
        </p:grpSpPr>
        <p:pic>
          <p:nvPicPr>
            <p:cNvPr id="21" name="Slika 20">
              <a:extLst>
                <a:ext uri="{FF2B5EF4-FFF2-40B4-BE49-F238E27FC236}">
                  <a16:creationId xmlns:a16="http://schemas.microsoft.com/office/drawing/2014/main" id="{1981D4B4-CF87-6D44-E63D-52489BE23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419185" y="2801906"/>
              <a:ext cx="2724815" cy="2724815"/>
            </a:xfrm>
            <a:prstGeom prst="rect">
              <a:avLst/>
            </a:prstGeom>
          </p:spPr>
        </p:pic>
        <p:sp>
          <p:nvSpPr>
            <p:cNvPr id="2048" name="Pravokutnik: zaobljeni kutovi 2047">
              <a:extLst>
                <a:ext uri="{FF2B5EF4-FFF2-40B4-BE49-F238E27FC236}">
                  <a16:creationId xmlns:a16="http://schemas.microsoft.com/office/drawing/2014/main" id="{9595CCF0-E4B1-6399-60E4-321A3DC3B514}"/>
                </a:ext>
              </a:extLst>
            </p:cNvPr>
            <p:cNvSpPr/>
            <p:nvPr/>
          </p:nvSpPr>
          <p:spPr>
            <a:xfrm>
              <a:off x="6684398" y="3651509"/>
              <a:ext cx="2210918" cy="1015662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9" name="TekstniOkvir 28">
              <a:extLst>
                <a:ext uri="{FF2B5EF4-FFF2-40B4-BE49-F238E27FC236}">
                  <a16:creationId xmlns:a16="http://schemas.microsoft.com/office/drawing/2014/main" id="{3B4F7386-3EF3-43E9-BB91-A7417565046F}"/>
                </a:ext>
              </a:extLst>
            </p:cNvPr>
            <p:cNvSpPr txBox="1"/>
            <p:nvPr/>
          </p:nvSpPr>
          <p:spPr>
            <a:xfrm>
              <a:off x="6812400" y="3774410"/>
              <a:ext cx="19827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pisani sastavak </a:t>
              </a:r>
            </a:p>
            <a:p>
              <a:pPr algn="ctr"/>
              <a:r>
                <a:rPr lang="hr-HR" sz="2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 AI slikovnica</a:t>
              </a:r>
              <a:endParaRPr lang="hr-H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2D9C0A71-B375-5EA7-4499-D8C5C1F89B3E}"/>
              </a:ext>
            </a:extLst>
          </p:cNvPr>
          <p:cNvSpPr/>
          <p:nvPr/>
        </p:nvSpPr>
        <p:spPr>
          <a:xfrm>
            <a:off x="588740" y="1280817"/>
            <a:ext cx="341130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mrežni generatori</a:t>
            </a:r>
          </a:p>
          <a:p>
            <a:pPr algn="ctr"/>
            <a:r>
              <a:rPr lang="hr-H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slike</a:t>
            </a:r>
            <a:r>
              <a:rPr lang="hr-H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aplikacije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C0CB2A9-4B9E-C2DD-9A27-1C05B588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393" y="-906806"/>
            <a:ext cx="6465941" cy="6465941"/>
          </a:xfrm>
          <a:prstGeom prst="rect">
            <a:avLst/>
          </a:prstGeom>
        </p:spPr>
      </p:pic>
      <p:pic>
        <p:nvPicPr>
          <p:cNvPr id="3074" name="Picture 2" descr="Imagine AI Affiliate Program - Post Affiliate Pro">
            <a:extLst>
              <a:ext uri="{FF2B5EF4-FFF2-40B4-BE49-F238E27FC236}">
                <a16:creationId xmlns:a16="http://schemas.microsoft.com/office/drawing/2014/main" id="{7B591391-7C78-7E1E-61D9-F53B2122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90" y="390058"/>
            <a:ext cx="663520" cy="663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EF83ED31-2893-A152-BA94-A2E127D9D83A}"/>
              </a:ext>
            </a:extLst>
          </p:cNvPr>
          <p:cNvSpPr/>
          <p:nvPr/>
        </p:nvSpPr>
        <p:spPr>
          <a:xfrm>
            <a:off x="4904509" y="1053578"/>
            <a:ext cx="172745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Imagine.AI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6E8084D-1CB0-74B6-461A-0C12C387C3E3}"/>
              </a:ext>
            </a:extLst>
          </p:cNvPr>
          <p:cNvGrpSpPr/>
          <p:nvPr/>
        </p:nvGrpSpPr>
        <p:grpSpPr>
          <a:xfrm>
            <a:off x="5705698" y="1618548"/>
            <a:ext cx="1540416" cy="449324"/>
            <a:chOff x="5364494" y="1625829"/>
            <a:chExt cx="1849183" cy="514090"/>
          </a:xfrm>
        </p:grpSpPr>
        <p:sp>
          <p:nvSpPr>
            <p:cNvPr id="9" name="Pravokutnik: zaobljeni kutovi 8">
              <a:extLst>
                <a:ext uri="{FF2B5EF4-FFF2-40B4-BE49-F238E27FC236}">
                  <a16:creationId xmlns:a16="http://schemas.microsoft.com/office/drawing/2014/main" id="{EDF05FC6-F4CE-4632-3622-71E88186FA64}"/>
                </a:ext>
              </a:extLst>
            </p:cNvPr>
            <p:cNvSpPr/>
            <p:nvPr/>
          </p:nvSpPr>
          <p:spPr>
            <a:xfrm>
              <a:off x="5364494" y="1625829"/>
              <a:ext cx="1849183" cy="49237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3078" name="Picture 6" descr="Is Pixlr Really Safe to Use? Everything You Need To Know">
              <a:extLst>
                <a:ext uri="{FF2B5EF4-FFF2-40B4-BE49-F238E27FC236}">
                  <a16:creationId xmlns:a16="http://schemas.microsoft.com/office/drawing/2014/main" id="{85B79208-CAB8-A358-6F94-86437C582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5598" y="1717098"/>
              <a:ext cx="1666973" cy="4228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473761D3-9844-A0C3-002F-6D32A959C6EC}"/>
              </a:ext>
            </a:extLst>
          </p:cNvPr>
          <p:cNvGrpSpPr/>
          <p:nvPr/>
        </p:nvGrpSpPr>
        <p:grpSpPr>
          <a:xfrm>
            <a:off x="5396573" y="2712959"/>
            <a:ext cx="1299673" cy="446502"/>
            <a:chOff x="5504684" y="3137852"/>
            <a:chExt cx="1392915" cy="431291"/>
          </a:xfrm>
        </p:grpSpPr>
        <p:sp>
          <p:nvSpPr>
            <p:cNvPr id="12" name="Pravokutnik: zaobljeni kutovi 11">
              <a:extLst>
                <a:ext uri="{FF2B5EF4-FFF2-40B4-BE49-F238E27FC236}">
                  <a16:creationId xmlns:a16="http://schemas.microsoft.com/office/drawing/2014/main" id="{7437C79F-727A-1EE0-D869-4BF5FE28FFAF}"/>
                </a:ext>
              </a:extLst>
            </p:cNvPr>
            <p:cNvSpPr/>
            <p:nvPr/>
          </p:nvSpPr>
          <p:spPr>
            <a:xfrm>
              <a:off x="5504684" y="3137852"/>
              <a:ext cx="1392915" cy="43129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17E907FC-B12D-7715-20F4-F22C78101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7472" y="3202741"/>
              <a:ext cx="1317608" cy="299550"/>
            </a:xfrm>
            <a:prstGeom prst="rect">
              <a:avLst/>
            </a:prstGeom>
          </p:spPr>
        </p:pic>
      </p:grpSp>
      <p:pic>
        <p:nvPicPr>
          <p:cNvPr id="3" name="Slika 2">
            <a:extLst>
              <a:ext uri="{FF2B5EF4-FFF2-40B4-BE49-F238E27FC236}">
                <a16:creationId xmlns:a16="http://schemas.microsoft.com/office/drawing/2014/main" id="{8D676D23-1800-945A-E88B-4AE03A4F1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850" y="2181558"/>
            <a:ext cx="1727450" cy="47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3E80F0F-F13F-FF8B-F0F9-FBB9DBBB3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918" y="3871460"/>
            <a:ext cx="1906642" cy="521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9E9EA34-2BF2-71EF-1B43-F42020D94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9888" y="461846"/>
            <a:ext cx="784164" cy="770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id="{0D208D34-958A-7A4E-B9F3-058E50AC2F80}"/>
              </a:ext>
            </a:extLst>
          </p:cNvPr>
          <p:cNvSpPr/>
          <p:nvPr/>
        </p:nvSpPr>
        <p:spPr>
          <a:xfrm>
            <a:off x="5968696" y="1240893"/>
            <a:ext cx="172745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 Vinci </a:t>
            </a:r>
            <a:r>
              <a:rPr lang="hr-HR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art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9509DF2D-6BEC-7040-9890-2DF92B16DD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8874" y="3226639"/>
            <a:ext cx="1554803" cy="608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4104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7"/>
          </a:xfrm>
          <a:prstGeom prst="rect">
            <a:avLst/>
          </a:prstGeom>
        </p:spPr>
      </p:pic>
      <p:pic>
        <p:nvPicPr>
          <p:cNvPr id="4107" name="Picture 4106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Premium Photo | Human hand connect to robot hand Connection concept">
            <a:extLst>
              <a:ext uri="{FF2B5EF4-FFF2-40B4-BE49-F238E27FC236}">
                <a16:creationId xmlns:a16="http://schemas.microsoft.com/office/drawing/2014/main" id="{685185C5-86A5-B63A-3479-307B7FA80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7EFDE8EF-A7FA-FA1D-4770-D6A091875F13}"/>
              </a:ext>
            </a:extLst>
          </p:cNvPr>
          <p:cNvSpPr/>
          <p:nvPr/>
        </p:nvSpPr>
        <p:spPr>
          <a:xfrm>
            <a:off x="2352342" y="208000"/>
            <a:ext cx="5250606" cy="1368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kern="1200" cap="all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  <a:hlinkClick r:id="rId6"/>
              </a:rPr>
              <a:t>AI GALERIJA</a:t>
            </a:r>
            <a:endParaRPr lang="en-US" sz="6000" b="0" kern="1200" cap="all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039EC03B-97A7-75C6-53C0-A05647CAFA13}"/>
              </a:ext>
            </a:extLst>
          </p:cNvPr>
          <p:cNvSpPr/>
          <p:nvPr/>
        </p:nvSpPr>
        <p:spPr>
          <a:xfrm>
            <a:off x="650544" y="941529"/>
            <a:ext cx="81868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Učenički sastavci kao            inspiracija</a:t>
            </a:r>
          </a:p>
        </p:txBody>
      </p:sp>
      <p:pic>
        <p:nvPicPr>
          <p:cNvPr id="7" name="Slika 6">
            <a:hlinkClick r:id="rId3"/>
            <a:extLst>
              <a:ext uri="{FF2B5EF4-FFF2-40B4-BE49-F238E27FC236}">
                <a16:creationId xmlns:a16="http://schemas.microsoft.com/office/drawing/2014/main" id="{E59BD3AE-B454-8C1C-ADA7-3730FD76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72" y="1322245"/>
            <a:ext cx="6425616" cy="3373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Slika 8" descr="Slika na kojoj se prikazuje krug, tama, šarenilo, noć&#10;&#10;Opis je automatski generiran">
            <a:extLst>
              <a:ext uri="{FF2B5EF4-FFF2-40B4-BE49-F238E27FC236}">
                <a16:creationId xmlns:a16="http://schemas.microsoft.com/office/drawing/2014/main" id="{98377662-8CC9-5858-A5D7-28C822958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597" y="671412"/>
            <a:ext cx="1391800" cy="1042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7C2FAD5D-A002-3DC4-E42D-F7BCB7605AF8}"/>
              </a:ext>
            </a:extLst>
          </p:cNvPr>
          <p:cNvSpPr/>
          <p:nvPr/>
        </p:nvSpPr>
        <p:spPr>
          <a:xfrm>
            <a:off x="3908246" y="891632"/>
            <a:ext cx="45191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Naša postignuća…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DEE71643-6518-D767-6019-B57F08A15DA2}"/>
              </a:ext>
            </a:extLst>
          </p:cNvPr>
          <p:cNvSpPr/>
          <p:nvPr/>
        </p:nvSpPr>
        <p:spPr>
          <a:xfrm>
            <a:off x="1813896" y="2811081"/>
            <a:ext cx="72491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AI aplikacije u službi poticanja mašte</a:t>
            </a:r>
          </a:p>
          <a:p>
            <a:pPr algn="just"/>
            <a:r>
              <a:rPr lang="hr-H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razvijanje učeničkog stvaralaštva i kreativnosti</a:t>
            </a:r>
          </a:p>
          <a:p>
            <a:pPr algn="just"/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riješeno pitanje autorskih prava</a:t>
            </a:r>
          </a:p>
          <a:p>
            <a:pPr algn="just"/>
            <a:r>
              <a:rPr lang="hr-H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iskustvo: prednosti i nedostatci AI aplikacija</a:t>
            </a: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hr-HR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just"/>
            <a:r>
              <a:rPr lang="hr-HR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B5A29CD-14AB-990B-D0B3-66FE078E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3" y="1483501"/>
            <a:ext cx="2130274" cy="31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3"/>
          <p:cNvSpPr txBox="1"/>
          <p:nvPr/>
        </p:nvSpPr>
        <p:spPr>
          <a:xfrm>
            <a:off x="3826500" y="1333864"/>
            <a:ext cx="1491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Sun</a:t>
            </a:r>
            <a:endParaRPr sz="2000">
              <a:solidFill>
                <a:schemeClr val="dk1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811" name="Google Shape;811;p43"/>
          <p:cNvSpPr txBox="1"/>
          <p:nvPr/>
        </p:nvSpPr>
        <p:spPr>
          <a:xfrm>
            <a:off x="713100" y="3873339"/>
            <a:ext cx="1491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Mercury</a:t>
            </a:r>
            <a:endParaRPr sz="2000">
              <a:solidFill>
                <a:schemeClr val="dk1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812" name="Google Shape;812;p43"/>
          <p:cNvSpPr txBox="1"/>
          <p:nvPr/>
        </p:nvSpPr>
        <p:spPr>
          <a:xfrm>
            <a:off x="713100" y="4176439"/>
            <a:ext cx="14910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Employee</a:t>
            </a:r>
            <a:endParaRPr sz="12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819" name="Google Shape;819;p43"/>
          <p:cNvSpPr txBox="1"/>
          <p:nvPr/>
        </p:nvSpPr>
        <p:spPr>
          <a:xfrm>
            <a:off x="6939900" y="3873339"/>
            <a:ext cx="1491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rispace"/>
                <a:ea typeface="Trispace"/>
                <a:cs typeface="Trispace"/>
                <a:sym typeface="Trispace"/>
              </a:rPr>
              <a:t>Pluto</a:t>
            </a:r>
            <a:endParaRPr sz="2000">
              <a:solidFill>
                <a:schemeClr val="dk1"/>
              </a:solidFill>
              <a:latin typeface="Trispace"/>
              <a:ea typeface="Trispace"/>
              <a:cs typeface="Trispace"/>
              <a:sym typeface="Trispace"/>
            </a:endParaRPr>
          </a:p>
        </p:txBody>
      </p:sp>
      <p:sp>
        <p:nvSpPr>
          <p:cNvPr id="820" name="Google Shape;820;p43"/>
          <p:cNvSpPr txBox="1"/>
          <p:nvPr/>
        </p:nvSpPr>
        <p:spPr>
          <a:xfrm>
            <a:off x="6939900" y="4176439"/>
            <a:ext cx="14910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Employee</a:t>
            </a:r>
            <a:endParaRPr sz="12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cxnSp>
        <p:nvCxnSpPr>
          <p:cNvPr id="836" name="Google Shape;836;p43"/>
          <p:cNvCxnSpPr>
            <a:cxnSpLocks/>
            <a:endCxn id="811" idx="0"/>
          </p:cNvCxnSpPr>
          <p:nvPr/>
        </p:nvCxnSpPr>
        <p:spPr>
          <a:xfrm rot="5400000">
            <a:off x="1761750" y="3398039"/>
            <a:ext cx="172200" cy="778200"/>
          </a:xfrm>
          <a:prstGeom prst="bentConnector3">
            <a:avLst>
              <a:gd name="adj1" fmla="val 5002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Pravokutnik 1">
            <a:extLst>
              <a:ext uri="{FF2B5EF4-FFF2-40B4-BE49-F238E27FC236}">
                <a16:creationId xmlns:a16="http://schemas.microsoft.com/office/drawing/2014/main" id="{0280FF54-7C96-9C57-2AC4-A63D434CAABD}"/>
              </a:ext>
            </a:extLst>
          </p:cNvPr>
          <p:cNvSpPr/>
          <p:nvPr/>
        </p:nvSpPr>
        <p:spPr>
          <a:xfrm>
            <a:off x="486754" y="1442461"/>
            <a:ext cx="80554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Svijet stvarnosti ima svoje granice,</a:t>
            </a:r>
          </a:p>
          <a:p>
            <a:pPr algn="ctr"/>
            <a:r>
              <a:rPr lang="hr-HR" sz="4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svijet mašte je bezgraničan.</a:t>
            </a:r>
            <a:endParaRPr lang="hr-HR" sz="4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7EB8A66E-600B-4CD3-9DDD-9205DC41BDE3}"/>
              </a:ext>
            </a:extLst>
          </p:cNvPr>
          <p:cNvSpPr/>
          <p:nvPr/>
        </p:nvSpPr>
        <p:spPr>
          <a:xfrm>
            <a:off x="6619644" y="3701039"/>
            <a:ext cx="20233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J.J.Rousseau</a:t>
            </a:r>
            <a:endParaRPr lang="hr-H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ush Script MT" panose="030608020404060703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sparavanje">
  <a:themeElements>
    <a:clrScheme name="Isparavanj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Isparavanj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sparavanj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18A51BAE5CF24EB53D54C6F47F8DA1" ma:contentTypeVersion="38" ma:contentTypeDescription="Create a new document." ma:contentTypeScope="" ma:versionID="b206cecd83668ed988685c7bf0c9fa83">
  <xsd:schema xmlns:xsd="http://www.w3.org/2001/XMLSchema" xmlns:xs="http://www.w3.org/2001/XMLSchema" xmlns:p="http://schemas.microsoft.com/office/2006/metadata/properties" xmlns:ns3="41a68943-6721-478c-8c0e-6c969a54981a" xmlns:ns4="5f51d39f-e41f-4a36-8da7-c3d9be1b3858" targetNamespace="http://schemas.microsoft.com/office/2006/metadata/properties" ma:root="true" ma:fieldsID="44662657677f7c4c1958158b00146e7e" ns3:_="" ns4:_="">
    <xsd:import namespace="41a68943-6721-478c-8c0e-6c969a54981a"/>
    <xsd:import namespace="5f51d39f-e41f-4a36-8da7-c3d9be1b3858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TeamsChannelId" minOccurs="0"/>
                <xsd:element ref="ns3:Math_Settings" minOccurs="0"/>
                <xsd:element ref="ns3:Templates" minOccurs="0"/>
                <xsd:element ref="ns3:Distribution_Groups" minOccurs="0"/>
                <xsd:element ref="ns3:LMS_Mappings" minOccurs="0"/>
                <xsd:element ref="ns3:IsNotebookLocke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Teams_Channel_Section_Locatio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OCR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68943-6721-478c-8c0e-6c969a54981a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2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9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35" nillable="true" ma:displayName="Teams Channel Section Location" ma:internalName="Teams_Channel_Section_Location">
      <xsd:simpleType>
        <xsd:restriction base="dms:Text"/>
      </xsd:simpleType>
    </xsd:element>
    <xsd:element name="MediaServiceAutoTags" ma:index="36" nillable="true" ma:displayName="Tags" ma:internalName="MediaServiceAutoTags" ma:readOnly="true">
      <xsd:simpleType>
        <xsd:restriction base="dms:Text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4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4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4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1d39f-e41f-4a36-8da7-c3d9be1b3858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41a68943-6721-478c-8c0e-6c969a54981a" xsi:nil="true"/>
    <Owner xmlns="41a68943-6721-478c-8c0e-6c969a54981a">
      <UserInfo>
        <DisplayName/>
        <AccountId xsi:nil="true"/>
        <AccountType/>
      </UserInfo>
    </Owner>
    <Student_Groups xmlns="41a68943-6721-478c-8c0e-6c969a54981a">
      <UserInfo>
        <DisplayName/>
        <AccountId xsi:nil="true"/>
        <AccountType/>
      </UserInfo>
    </Student_Groups>
    <Invited_Students xmlns="41a68943-6721-478c-8c0e-6c969a54981a" xsi:nil="true"/>
    <LMS_Mappings xmlns="41a68943-6721-478c-8c0e-6c969a54981a" xsi:nil="true"/>
    <Has_Teacher_Only_SectionGroup xmlns="41a68943-6721-478c-8c0e-6c969a54981a" xsi:nil="true"/>
    <Templates xmlns="41a68943-6721-478c-8c0e-6c969a54981a" xsi:nil="true"/>
    <CultureName xmlns="41a68943-6721-478c-8c0e-6c969a54981a" xsi:nil="true"/>
    <AppVersion xmlns="41a68943-6721-478c-8c0e-6c969a54981a" xsi:nil="true"/>
    <DefaultSectionNames xmlns="41a68943-6721-478c-8c0e-6c969a54981a" xsi:nil="true"/>
    <Is_Collaboration_Space_Locked xmlns="41a68943-6721-478c-8c0e-6c969a54981a" xsi:nil="true"/>
    <Teams_Channel_Section_Location xmlns="41a68943-6721-478c-8c0e-6c969a54981a" xsi:nil="true"/>
    <Self_Registration_Enabled xmlns="41a68943-6721-478c-8c0e-6c969a54981a" xsi:nil="true"/>
    <Math_Settings xmlns="41a68943-6721-478c-8c0e-6c969a54981a" xsi:nil="true"/>
    <Teachers xmlns="41a68943-6721-478c-8c0e-6c969a54981a">
      <UserInfo>
        <DisplayName/>
        <AccountId xsi:nil="true"/>
        <AccountType/>
      </UserInfo>
    </Teachers>
    <IsNotebookLocked xmlns="41a68943-6721-478c-8c0e-6c969a54981a" xsi:nil="true"/>
    <_activity xmlns="41a68943-6721-478c-8c0e-6c969a54981a" xsi:nil="true"/>
    <Distribution_Groups xmlns="41a68943-6721-478c-8c0e-6c969a54981a" xsi:nil="true"/>
    <TeamsChannelId xmlns="41a68943-6721-478c-8c0e-6c969a54981a" xsi:nil="true"/>
    <NotebookType xmlns="41a68943-6721-478c-8c0e-6c969a54981a" xsi:nil="true"/>
    <FolderType xmlns="41a68943-6721-478c-8c0e-6c969a54981a" xsi:nil="true"/>
    <Students xmlns="41a68943-6721-478c-8c0e-6c969a54981a">
      <UserInfo>
        <DisplayName/>
        <AccountId xsi:nil="true"/>
        <AccountType/>
      </UserInfo>
    </Students>
  </documentManagement>
</p:properties>
</file>

<file path=customXml/itemProps1.xml><?xml version="1.0" encoding="utf-8"?>
<ds:datastoreItem xmlns:ds="http://schemas.openxmlformats.org/officeDocument/2006/customXml" ds:itemID="{82AB9798-5EBD-4236-B216-6AA775B141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AAE553-D548-447E-A6FD-74D63C175F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a68943-6721-478c-8c0e-6c969a54981a"/>
    <ds:schemaRef ds:uri="5f51d39f-e41f-4a36-8da7-c3d9be1b38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8BA483-44D9-4324-8770-389F9738C3A6}">
  <ds:schemaRefs>
    <ds:schemaRef ds:uri="http://schemas.microsoft.com/office/2006/documentManagement/types"/>
    <ds:schemaRef ds:uri="http://schemas.microsoft.com/office/2006/metadata/properties"/>
    <ds:schemaRef ds:uri="41a68943-6721-478c-8c0e-6c969a54981a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  <ds:schemaRef ds:uri="5f51d39f-e41f-4a36-8da7-c3d9be1b385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220</Words>
  <Application>Microsoft Office PowerPoint</Application>
  <PresentationFormat>Prikaz na zaslonu (16:9)</PresentationFormat>
  <Paragraphs>56</Paragraphs>
  <Slides>10</Slides>
  <Notes>9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7" baseType="lpstr">
      <vt:lpstr>Trispace</vt:lpstr>
      <vt:lpstr>Arial</vt:lpstr>
      <vt:lpstr>Bebas Neue</vt:lpstr>
      <vt:lpstr>Maven Pro</vt:lpstr>
      <vt:lpstr>Century Gothic</vt:lpstr>
      <vt:lpstr>Brush Script MT</vt:lpstr>
      <vt:lpstr>Isparavanje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cp:lastModifiedBy>Ivana Macan</cp:lastModifiedBy>
  <cp:revision>8</cp:revision>
  <dcterms:modified xsi:type="dcterms:W3CDTF">2024-03-17T15:00:29Z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0x010100FE18A51BAE5CF24EB53D54C6F47F8DA1</vt:lpwstr>
  </property>
</Properties>
</file>