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57" r:id="rId4"/>
    <p:sldId id="268" r:id="rId5"/>
    <p:sldId id="269" r:id="rId6"/>
    <p:sldId id="260" r:id="rId7"/>
    <p:sldId id="261" r:id="rId8"/>
    <p:sldId id="262" r:id="rId9"/>
    <p:sldId id="263" r:id="rId10"/>
    <p:sldId id="271" r:id="rId1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03789-09D8-40D5-B335-B4F408BAC262}" v="1" dt="2024-03-31T19:32:11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9146" autoAdjust="0"/>
  </p:normalViewPr>
  <p:slideViewPr>
    <p:cSldViewPr snapToGrid="0" snapToObjects="1">
      <p:cViewPr varScale="1">
        <p:scale>
          <a:sx n="57" d="100"/>
          <a:sy n="57" d="100"/>
        </p:scale>
        <p:origin x="12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4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9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50471" y="16704"/>
            <a:ext cx="14630400" cy="8233767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33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05907" y="601028"/>
            <a:ext cx="7504986" cy="32780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453"/>
              </a:lnSpc>
              <a:buNone/>
            </a:pPr>
            <a:r>
              <a:rPr lang="hr-HR" sz="5163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Digitalni udžbenici u nastavi mit ili potreba?</a:t>
            </a:r>
            <a:endParaRPr lang="en-US" sz="5163" dirty="0"/>
          </a:p>
        </p:txBody>
      </p:sp>
      <p:sp>
        <p:nvSpPr>
          <p:cNvPr id="7" name="Shape 3"/>
          <p:cNvSpPr/>
          <p:nvPr/>
        </p:nvSpPr>
        <p:spPr>
          <a:xfrm>
            <a:off x="6305907" y="7266623"/>
            <a:ext cx="349687" cy="349687"/>
          </a:xfrm>
          <a:prstGeom prst="roundRect">
            <a:avLst>
              <a:gd name="adj" fmla="val 26146484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907" y="6928009"/>
            <a:ext cx="334447" cy="33444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655594" y="6653333"/>
            <a:ext cx="4085712" cy="11827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12"/>
              </a:lnSpc>
              <a:buNone/>
            </a:pPr>
            <a:r>
              <a:rPr lang="en-US" sz="2151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215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Melita Milić</a:t>
            </a:r>
            <a:endParaRPr lang="hr-HR" sz="2151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3012"/>
              </a:lnSpc>
              <a:buNone/>
            </a:pPr>
            <a:r>
              <a:rPr lang="hr-HR" sz="2151" dirty="0">
                <a:solidFill>
                  <a:srgbClr val="454240"/>
                </a:solidFill>
                <a:latin typeface="DM Sans" pitchFamily="34" charset="0"/>
              </a:rPr>
              <a:t> melita.milic@profil-klett.hr</a:t>
            </a:r>
            <a:endParaRPr lang="en-US" sz="215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2"/>
          <p:cNvSpPr/>
          <p:nvPr/>
        </p:nvSpPr>
        <p:spPr>
          <a:xfrm>
            <a:off x="1861498" y="1017067"/>
            <a:ext cx="7504986" cy="38420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53"/>
              </a:lnSpc>
              <a:buNone/>
            </a:pPr>
            <a:endParaRPr lang="hr-HR" sz="1721" dirty="0">
              <a:solidFill>
                <a:srgbClr val="454240"/>
              </a:solidFill>
              <a:latin typeface="DM Sans" pitchFamily="34" charset="0"/>
            </a:endParaRPr>
          </a:p>
          <a:p>
            <a:pPr marL="0" indent="0">
              <a:lnSpc>
                <a:spcPts val="2753"/>
              </a:lnSpc>
              <a:buNone/>
            </a:pPr>
            <a:endParaRPr lang="en-US" sz="1721" dirty="0"/>
          </a:p>
        </p:txBody>
      </p:sp>
      <p:sp>
        <p:nvSpPr>
          <p:cNvPr id="7" name="Shape 3"/>
          <p:cNvSpPr/>
          <p:nvPr/>
        </p:nvSpPr>
        <p:spPr>
          <a:xfrm>
            <a:off x="6305907" y="7266623"/>
            <a:ext cx="349687" cy="349687"/>
          </a:xfrm>
          <a:prstGeom prst="roundRect">
            <a:avLst>
              <a:gd name="adj" fmla="val 26146484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4" name="Picture 3" descr="A message in a bottle floating in water&#10;&#10;Description automatically generated">
            <a:extLst>
              <a:ext uri="{FF2B5EF4-FFF2-40B4-BE49-F238E27FC236}">
                <a16:creationId xmlns:a16="http://schemas.microsoft.com/office/drawing/2014/main" id="{A7055AFA-1904-CEBD-0F07-13DFA385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87862" cy="8229600"/>
          </a:xfrm>
          <a:prstGeom prst="rect">
            <a:avLst/>
          </a:prstGeom>
        </p:spPr>
      </p:pic>
      <p:sp>
        <p:nvSpPr>
          <p:cNvPr id="5" name="Text 4">
            <a:extLst>
              <a:ext uri="{FF2B5EF4-FFF2-40B4-BE49-F238E27FC236}">
                <a16:creationId xmlns:a16="http://schemas.microsoft.com/office/drawing/2014/main" id="{E74D625B-0C65-6129-F221-70446F510C9F}"/>
              </a:ext>
            </a:extLst>
          </p:cNvPr>
          <p:cNvSpPr/>
          <p:nvPr/>
        </p:nvSpPr>
        <p:spPr>
          <a:xfrm>
            <a:off x="9366484" y="3523436"/>
            <a:ext cx="4085712" cy="11827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12"/>
              </a:lnSpc>
              <a:buNone/>
            </a:pPr>
            <a:r>
              <a:rPr lang="en-US" sz="2151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endParaRPr lang="hr-HR" sz="2151" b="1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3012"/>
              </a:lnSpc>
              <a:buNone/>
            </a:pPr>
            <a:r>
              <a:rPr lang="hr-HR" sz="2151" dirty="0">
                <a:solidFill>
                  <a:srgbClr val="454240"/>
                </a:solidFill>
                <a:latin typeface="DM Sans" pitchFamily="34" charset="0"/>
              </a:rPr>
              <a:t> melita.milic@profil-klett.hr</a:t>
            </a:r>
            <a:endParaRPr lang="en-US" sz="2151" dirty="0"/>
          </a:p>
        </p:txBody>
      </p:sp>
    </p:spTree>
    <p:extLst>
      <p:ext uri="{BB962C8B-B14F-4D97-AF65-F5344CB8AC3E}">
        <p14:creationId xmlns:p14="http://schemas.microsoft.com/office/powerpoint/2010/main" val="138050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aerial view of a small island&#10;&#10;Description automatically generated">
            <a:extLst>
              <a:ext uri="{FF2B5EF4-FFF2-40B4-BE49-F238E27FC236}">
                <a16:creationId xmlns:a16="http://schemas.microsoft.com/office/drawing/2014/main" id="{074F101B-8F7F-C886-296A-E42F2E18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18512" y="2644746"/>
            <a:ext cx="7504986" cy="38420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Što su digitalni udžbenici… a što digitalni materijali?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Koji </a:t>
            </a:r>
            <a:r>
              <a:rPr lang="en-US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faktor</a:t>
            </a:r>
            <a:r>
              <a:rPr lang="hr-HR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utječu na uspješnu integraciju digitalnih </a:t>
            </a:r>
            <a:r>
              <a:rPr lang="hr-HR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udžbenika?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Trebaju li nam digitalni udžbenici u nastavi?</a:t>
            </a:r>
          </a:p>
          <a:p>
            <a:pPr marL="0" indent="0">
              <a:lnSpc>
                <a:spcPts val="2753"/>
              </a:lnSpc>
              <a:buNone/>
            </a:pPr>
            <a:endParaRPr lang="hr-HR" sz="1721" dirty="0">
              <a:solidFill>
                <a:schemeClr val="bg1"/>
              </a:solidFill>
              <a:latin typeface="DM Sans" pitchFamily="34" charset="0"/>
            </a:endParaRPr>
          </a:p>
          <a:p>
            <a:pPr marL="0" indent="0">
              <a:lnSpc>
                <a:spcPts val="2753"/>
              </a:lnSpc>
              <a:buNone/>
            </a:pPr>
            <a:endParaRPr lang="en-US" sz="1721" dirty="0"/>
          </a:p>
        </p:txBody>
      </p:sp>
    </p:spTree>
    <p:extLst>
      <p:ext uri="{BB962C8B-B14F-4D97-AF65-F5344CB8AC3E}">
        <p14:creationId xmlns:p14="http://schemas.microsoft.com/office/powerpoint/2010/main" val="39995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 dirty="0"/>
          </a:p>
        </p:txBody>
      </p:sp>
      <p:sp>
        <p:nvSpPr>
          <p:cNvPr id="4" name="Text 1"/>
          <p:cNvSpPr/>
          <p:nvPr/>
        </p:nvSpPr>
        <p:spPr>
          <a:xfrm>
            <a:off x="907394" y="739682"/>
            <a:ext cx="12577112" cy="124468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864"/>
              </a:lnSpc>
              <a:buNone/>
            </a:pPr>
            <a:r>
              <a:rPr lang="hr-HR" sz="389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Pojmovi</a:t>
            </a:r>
            <a:endParaRPr lang="en-US" sz="3891" dirty="0"/>
          </a:p>
        </p:txBody>
      </p:sp>
      <p:sp>
        <p:nvSpPr>
          <p:cNvPr id="5" name="Text 2"/>
          <p:cNvSpPr/>
          <p:nvPr/>
        </p:nvSpPr>
        <p:spPr>
          <a:xfrm>
            <a:off x="907335" y="2646042"/>
            <a:ext cx="3745688" cy="6174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32"/>
              </a:lnSpc>
              <a:buNone/>
            </a:pP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Digitalni obrazovni materijali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42704" y="3543774"/>
            <a:ext cx="2807970" cy="34785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Nestrukturirani</a:t>
            </a:r>
          </a:p>
          <a:p>
            <a:endParaRPr lang="hr-HR" sz="2400" dirty="0">
              <a:solidFill>
                <a:srgbClr val="0D0D0D"/>
              </a:solidFill>
              <a:latin typeface="Söh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potpora i obogaćivanje tradicionalne nastave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samostalno učenje i istraživanje</a:t>
            </a:r>
          </a:p>
        </p:txBody>
      </p:sp>
      <p:sp>
        <p:nvSpPr>
          <p:cNvPr id="7" name="Text 4"/>
          <p:cNvSpPr/>
          <p:nvPr/>
        </p:nvSpPr>
        <p:spPr>
          <a:xfrm>
            <a:off x="7767914" y="2646042"/>
            <a:ext cx="3373712" cy="3087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32"/>
              </a:lnSpc>
              <a:buNone/>
            </a:pP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Digitalni udžbenici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767914" y="3473513"/>
            <a:ext cx="5895642" cy="44336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ts val="249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Strukturirani</a:t>
            </a:r>
          </a:p>
          <a:p>
            <a:pPr marL="285750" indent="-285750">
              <a:lnSpc>
                <a:spcPts val="2490"/>
              </a:lnSpc>
              <a:buFont typeface="Arial" panose="020B0604020202020204" pitchFamily="34" charset="0"/>
              <a:buChar char="•"/>
            </a:pPr>
            <a:endParaRPr lang="hr-HR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Zaokruženi – prate raspored tema i sadržaj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fleksibilnost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i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pristupačnost</a:t>
            </a:r>
            <a:endParaRPr lang="hr-HR" dirty="0">
              <a:solidFill>
                <a:srgbClr val="454240"/>
              </a:solidFill>
              <a:latin typeface="DM Sans" pitchFamily="34" charset="0"/>
            </a:endParaRPr>
          </a:p>
          <a:p>
            <a:pPr indent="-285750">
              <a:lnSpc>
                <a:spcPts val="249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ekološki prihvatljiviji, jeftiniji i </a:t>
            </a:r>
            <a:r>
              <a:rPr lang="hr-HR" dirty="0" err="1">
                <a:solidFill>
                  <a:srgbClr val="454240"/>
                </a:solidFill>
                <a:latin typeface="DM Sans" pitchFamily="34" charset="0"/>
              </a:rPr>
              <a:t>prenosiviji</a:t>
            </a:r>
            <a:endParaRPr lang="hr-HR" dirty="0">
              <a:solidFill>
                <a:srgbClr val="454240"/>
              </a:solidFill>
              <a:latin typeface="DM Sans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alati za personalizaciju i prilagodbu učenju</a:t>
            </a:r>
          </a:p>
          <a:p>
            <a:pPr marL="285750" indent="-285750">
              <a:lnSpc>
                <a:spcPts val="2490"/>
              </a:lnSpc>
              <a:buFont typeface="Arial" panose="020B0604020202020204" pitchFamily="34" charset="0"/>
              <a:buChar char="•"/>
            </a:pPr>
            <a:endParaRPr lang="hr-HR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algn="l"/>
            <a:endParaRPr lang="hr-HR" dirty="0">
              <a:solidFill>
                <a:srgbClr val="454240"/>
              </a:solidFill>
              <a:latin typeface="DM Sans" pitchFamily="34" charset="0"/>
            </a:endParaRPr>
          </a:p>
          <a:p>
            <a:pPr indent="-28440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interaktivno i angažirano učenje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Omogućuju bolje praćenje napretka učenika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</a:rPr>
              <a:t>prilagodba sadržaja potrebama učenika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hr-HR" sz="16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216033" y="3397090"/>
            <a:ext cx="2807970" cy="41924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0"/>
              </a:lnSpc>
              <a:buNone/>
            </a:pPr>
            <a:endParaRPr lang="en-US" sz="1556" dirty="0"/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72B232CC-B5C3-064E-2BDC-1824F2782F18}"/>
              </a:ext>
            </a:extLst>
          </p:cNvPr>
          <p:cNvSpPr/>
          <p:nvPr/>
        </p:nvSpPr>
        <p:spPr>
          <a:xfrm>
            <a:off x="3480466" y="2694513"/>
            <a:ext cx="4132162" cy="4678560"/>
          </a:xfrm>
          <a:prstGeom prst="irregularSeal2">
            <a:avLst/>
          </a:prstGeom>
          <a:solidFill>
            <a:srgbClr val="003469"/>
          </a:solidFill>
          <a:ln>
            <a:solidFill>
              <a:srgbClr val="0034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29FB3E7B-8E46-0198-5BA3-5FAE1DD8F122}"/>
              </a:ext>
            </a:extLst>
          </p:cNvPr>
          <p:cNvSpPr/>
          <p:nvPr/>
        </p:nvSpPr>
        <p:spPr>
          <a:xfrm>
            <a:off x="4507230" y="4114800"/>
            <a:ext cx="2807970" cy="20433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hr-HR" b="0" i="0" dirty="0">
                <a:solidFill>
                  <a:schemeClr val="bg1"/>
                </a:solidFill>
                <a:effectLst/>
                <a:latin typeface="Söhne"/>
              </a:rPr>
              <a:t>multimedijski sadržaji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chemeClr val="bg1"/>
                </a:solidFill>
                <a:effectLst/>
                <a:latin typeface="Söhne"/>
              </a:rPr>
              <a:t>videozapisi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chemeClr val="bg1"/>
                </a:solidFill>
                <a:effectLst/>
                <a:latin typeface="Söhne"/>
              </a:rPr>
              <a:t>animacije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chemeClr val="bg1"/>
                </a:solidFill>
                <a:effectLst/>
                <a:latin typeface="Söhne"/>
              </a:rPr>
              <a:t>simulacije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chemeClr val="bg1"/>
                </a:solidFill>
                <a:effectLst/>
                <a:latin typeface="Söhne"/>
              </a:rPr>
              <a:t>prezentacije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chemeClr val="bg1"/>
                </a:solidFill>
                <a:effectLst/>
                <a:latin typeface="Söhne"/>
              </a:rPr>
              <a:t>interaktivne vježbe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4" name="Text 1"/>
          <p:cNvSpPr/>
          <p:nvPr/>
        </p:nvSpPr>
        <p:spPr>
          <a:xfrm>
            <a:off x="6719602" y="802757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SWOT analiza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3786641" y="2619960"/>
            <a:ext cx="5038223" cy="3876871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 3"/>
          <p:cNvSpPr/>
          <p:nvPr/>
        </p:nvSpPr>
        <p:spPr>
          <a:xfrm>
            <a:off x="3895380" y="2786594"/>
            <a:ext cx="3265289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-HR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Snaga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3855003" y="3300414"/>
            <a:ext cx="3907090" cy="30922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praktičan i učinkovit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bez obuke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povećava aktivnost učenika unutar razreda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posebno učinkovit u uvođenju novih sadržaja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poboljšani ishodi učenja sustavnom primjenom</a:t>
            </a:r>
          </a:p>
        </p:txBody>
      </p:sp>
      <p:sp>
        <p:nvSpPr>
          <p:cNvPr id="8" name="Shape 5"/>
          <p:cNvSpPr/>
          <p:nvPr/>
        </p:nvSpPr>
        <p:spPr>
          <a:xfrm>
            <a:off x="8975590" y="2619959"/>
            <a:ext cx="5166122" cy="3876871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9" name="Text 6"/>
          <p:cNvSpPr/>
          <p:nvPr/>
        </p:nvSpPr>
        <p:spPr>
          <a:xfrm>
            <a:off x="8975590" y="2788444"/>
            <a:ext cx="331077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-HR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Slabosti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8975590" y="3261147"/>
            <a:ext cx="4808248" cy="28905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problemi s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disciplinom</a:t>
            </a:r>
            <a:endParaRPr lang="hr-HR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opadanje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zanimanja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učenika</a:t>
            </a:r>
            <a:endParaRPr lang="hr-HR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kori</a:t>
            </a:r>
            <a:r>
              <a:rPr lang="hr-HR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štenje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tijekom nastave</a:t>
            </a:r>
            <a:endParaRPr lang="hr-HR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pozna</a:t>
            </a:r>
            <a:r>
              <a:rPr lang="hr-HR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vanje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učinkovito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kori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š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</a:t>
            </a:r>
            <a:r>
              <a:rPr lang="hr-HR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enje</a:t>
            </a:r>
            <a:endParaRPr lang="hr-HR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FEDDCB45-BB73-8E29-3CB2-CE2368780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6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4" name="Text 1"/>
          <p:cNvSpPr/>
          <p:nvPr/>
        </p:nvSpPr>
        <p:spPr>
          <a:xfrm>
            <a:off x="5221031" y="803815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SWOT analiza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174469" y="2480405"/>
            <a:ext cx="5166122" cy="4945380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8" name="Shape 5"/>
          <p:cNvSpPr/>
          <p:nvPr/>
        </p:nvSpPr>
        <p:spPr>
          <a:xfrm>
            <a:off x="5504854" y="2480404"/>
            <a:ext cx="5247348" cy="4945381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2" name="Text 9"/>
          <p:cNvSpPr/>
          <p:nvPr/>
        </p:nvSpPr>
        <p:spPr>
          <a:xfrm>
            <a:off x="338732" y="2673800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-HR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Prilike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338732" y="3128618"/>
            <a:ext cx="4706541" cy="39857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poboljšati aktivnost izvan razreda (učenje kod kuće)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dostupnost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obrazovne vlasti podržavaju nabavu digitalnih udžbenika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pozitivan stav učenika prema tehnologiji</a:t>
            </a:r>
          </a:p>
        </p:txBody>
      </p:sp>
      <p:sp>
        <p:nvSpPr>
          <p:cNvPr id="15" name="Text 12"/>
          <p:cNvSpPr/>
          <p:nvPr/>
        </p:nvSpPr>
        <p:spPr>
          <a:xfrm>
            <a:off x="5664551" y="2588038"/>
            <a:ext cx="336268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-HR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Prijetnje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5664551" y="3001555"/>
            <a:ext cx="4706541" cy="41543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nedostatak pristupa odgovarajućoj tehnologiji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loša tehnologija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anksioznost povezana s tehnologijom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kontinuirano ažuriranje korisničkog sučelja i korisničkog iskustva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upotreba nije uvijek usmjerena na učenika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varijacije u kvaliteti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ograničena dostupnost obuke nastavnika za učinkovito korištenje</a:t>
            </a:r>
          </a:p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B0575C2A-FC3F-09CB-1055-67B1CA7E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899" y="0"/>
            <a:ext cx="3657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4" name="Text 1"/>
          <p:cNvSpPr/>
          <p:nvPr/>
        </p:nvSpPr>
        <p:spPr>
          <a:xfrm>
            <a:off x="2037992" y="757476"/>
            <a:ext cx="10992207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Koje</a:t>
            </a:r>
            <a:r>
              <a:rPr lang="en-US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 </a:t>
            </a:r>
            <a:r>
              <a:rPr lang="en-US" sz="4374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najveće</a:t>
            </a:r>
            <a:r>
              <a:rPr lang="en-US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374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prednosti</a:t>
            </a: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korištenja?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037993" y="276415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 3"/>
          <p:cNvSpPr/>
          <p:nvPr/>
        </p:nvSpPr>
        <p:spPr>
          <a:xfrm>
            <a:off x="2213610" y="2805827"/>
            <a:ext cx="148709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2760107" y="2840474"/>
            <a:ext cx="347710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Individualizacija nastave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2760107" y="3320891"/>
            <a:ext cx="4444008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Digitalni udžbenici omogućuju prilagodbu sadržaja i aktivnosti individualnim potrebama i sposobnostima učenika. To potiče uključenost učenika i poboljšava njihovo razumijevanje gradiva.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7426285" y="276415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0" name="Text 7"/>
          <p:cNvSpPr/>
          <p:nvPr/>
        </p:nvSpPr>
        <p:spPr>
          <a:xfrm>
            <a:off x="7573566" y="2805827"/>
            <a:ext cx="205383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24" dirty="0"/>
          </a:p>
        </p:txBody>
      </p:sp>
      <p:sp>
        <p:nvSpPr>
          <p:cNvPr id="11" name="Text 8"/>
          <p:cNvSpPr/>
          <p:nvPr/>
        </p:nvSpPr>
        <p:spPr>
          <a:xfrm>
            <a:off x="8148399" y="284047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Praćenje napretka</a:t>
            </a:r>
            <a:endParaRPr lang="en-US" sz="2187" dirty="0"/>
          </a:p>
        </p:txBody>
      </p:sp>
      <p:sp>
        <p:nvSpPr>
          <p:cNvPr id="12" name="Text 9"/>
          <p:cNvSpPr/>
          <p:nvPr/>
        </p:nvSpPr>
        <p:spPr>
          <a:xfrm>
            <a:off x="8148399" y="3320891"/>
            <a:ext cx="4444008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Ugrađeni alati za praćenje napretka u digitalnim udžbenicima pružaju nastavnicima i učenicima uvid u napredak, olakšavajući prilagodbu poučavanja i učenja.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2037993" y="5493663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4" name="Text 11"/>
          <p:cNvSpPr/>
          <p:nvPr/>
        </p:nvSpPr>
        <p:spPr>
          <a:xfrm>
            <a:off x="2185273" y="5535335"/>
            <a:ext cx="205383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24" dirty="0"/>
          </a:p>
        </p:txBody>
      </p:sp>
      <p:sp>
        <p:nvSpPr>
          <p:cNvPr id="15" name="Text 12"/>
          <p:cNvSpPr/>
          <p:nvPr/>
        </p:nvSpPr>
        <p:spPr>
          <a:xfrm>
            <a:off x="2760107" y="5569982"/>
            <a:ext cx="28626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Dostupnost sadržaja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2760107" y="6050399"/>
            <a:ext cx="444400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Digitalni udžbenici su lako dostupni i mogu se koristiti na različitim uređajima, olakšavajući pristup obrazovnim materijalima u bilo kojem trenutku.</a:t>
            </a:r>
            <a:endParaRPr lang="en-US" dirty="0"/>
          </a:p>
        </p:txBody>
      </p:sp>
      <p:sp>
        <p:nvSpPr>
          <p:cNvPr id="17" name="Shape 14"/>
          <p:cNvSpPr/>
          <p:nvPr/>
        </p:nvSpPr>
        <p:spPr>
          <a:xfrm>
            <a:off x="7426285" y="5493663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8" name="Text 15"/>
          <p:cNvSpPr/>
          <p:nvPr/>
        </p:nvSpPr>
        <p:spPr>
          <a:xfrm>
            <a:off x="7578685" y="5535335"/>
            <a:ext cx="195024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624" dirty="0"/>
          </a:p>
        </p:txBody>
      </p:sp>
      <p:sp>
        <p:nvSpPr>
          <p:cNvPr id="19" name="Text 16"/>
          <p:cNvSpPr/>
          <p:nvPr/>
        </p:nvSpPr>
        <p:spPr>
          <a:xfrm>
            <a:off x="8148399" y="556998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Interaktivnost</a:t>
            </a:r>
            <a:endParaRPr lang="en-US" sz="2187" dirty="0"/>
          </a:p>
        </p:txBody>
      </p:sp>
      <p:sp>
        <p:nvSpPr>
          <p:cNvPr id="20" name="Text 17"/>
          <p:cNvSpPr/>
          <p:nvPr/>
        </p:nvSpPr>
        <p:spPr>
          <a:xfrm>
            <a:off x="8148399" y="6050399"/>
            <a:ext cx="444400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Digitalni udžbenici pružaju interaktivne značajke poput simulacija, animacija i kvizova, što povećava angažman učenika i poboljšava razumijevanje gradiva.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4" name="Text 1"/>
          <p:cNvSpPr/>
          <p:nvPr/>
        </p:nvSpPr>
        <p:spPr>
          <a:xfrm>
            <a:off x="2037993" y="725567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Koje su najveće p</a:t>
            </a:r>
            <a:r>
              <a:rPr lang="en-US" sz="4374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repreke</a:t>
            </a:r>
            <a:r>
              <a:rPr lang="en-US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korištenju</a:t>
            </a: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? 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037993" y="2558653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 3"/>
          <p:cNvSpPr/>
          <p:nvPr/>
        </p:nvSpPr>
        <p:spPr>
          <a:xfrm>
            <a:off x="2267783" y="2788444"/>
            <a:ext cx="3265289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Nedostatak tehnologije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267783" y="3268861"/>
            <a:ext cx="470654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Ograničen pristup tehnologiji, uključujući računala, tablete ili internetsku vezu, može predstavljati značajnu prepreku za korištenje u učionicama.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6285" y="2558653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9" name="Text 6"/>
          <p:cNvSpPr/>
          <p:nvPr/>
        </p:nvSpPr>
        <p:spPr>
          <a:xfrm>
            <a:off x="7656076" y="2788444"/>
            <a:ext cx="331077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Digitalne kompetencije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7656076" y="3268861"/>
            <a:ext cx="470654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Nedostatak digitalnih kompetencija kod nastavnika ili učenika može otežati uspješno korištenje digitalnih obrazovnih materijala i tehnologija.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2037993" y="5142428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2" name="Text 9"/>
          <p:cNvSpPr/>
          <p:nvPr/>
        </p:nvSpPr>
        <p:spPr>
          <a:xfrm>
            <a:off x="2267783" y="5372219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Disciplina učenika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2267783" y="5852636"/>
            <a:ext cx="470654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Uporaba digitalnih uređaja u učionici može dovesti do problema s disciplinom i pažnjom učenika, ako se digitalni alati ne koriste na odgovarajući način.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426285" y="5142428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5" name="Text 12"/>
          <p:cNvSpPr/>
          <p:nvPr/>
        </p:nvSpPr>
        <p:spPr>
          <a:xfrm>
            <a:off x="7656076" y="5372219"/>
            <a:ext cx="336268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Integracija u kurikulum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7656076" y="5852636"/>
            <a:ext cx="470654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Izazov predstavlja i uspješno integriranje digitalnih obrazovnih materijala u postojeći nastavni plan i program te njihovo usklađivanje s nastavnim ciljevima.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4" name="Text 1"/>
          <p:cNvSpPr/>
          <p:nvPr/>
        </p:nvSpPr>
        <p:spPr>
          <a:xfrm>
            <a:off x="2037993" y="1380887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-HR" sz="4374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Najvažniji čimbenici koji utječu na korištenje</a:t>
            </a:r>
            <a:endParaRPr lang="en-US" sz="4374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93" y="3213973"/>
            <a:ext cx="444341" cy="4443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37993" y="3880485"/>
            <a:ext cx="238863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Kvaliteta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037993" y="4360902"/>
            <a:ext cx="2388632" cy="320894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Kvaliteta digitalnih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obrazovnih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materijala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/digitalnih udžbenika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ključna je za njihovu uspješnu primjenu. </a:t>
            </a:r>
            <a:endParaRPr lang="en-US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881" y="3213973"/>
            <a:ext cx="444341" cy="44434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759881" y="3880485"/>
            <a:ext cx="238863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Inovativnost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4759881" y="4360902"/>
            <a:ext cx="2388632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Digitalni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obrazovni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materijali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/digitalni udžbenici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trebaju poticati inovativne pristupe poučavanju, a ne samo reproducirati tradicionalne metode u digitalnom obliku.</a:t>
            </a:r>
            <a:endParaRPr lang="en-US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768" y="3213973"/>
            <a:ext cx="444341" cy="44434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81768" y="3880485"/>
            <a:ext cx="238863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Prilagodba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7481768" y="4360902"/>
            <a:ext cx="2388632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Digitalni 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udžbenici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moraju biti prilagodljivi i omogućiti personalizaciju prema potrebama i preferencijama učenika.</a:t>
            </a:r>
            <a:endParaRPr lang="en-US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3656" y="3213973"/>
            <a:ext cx="444341" cy="44434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203656" y="3880485"/>
            <a:ext cx="238875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Podrška</a:t>
            </a:r>
            <a:endParaRPr lang="en-US" sz="2187" dirty="0"/>
          </a:p>
        </p:txBody>
      </p:sp>
      <p:sp>
        <p:nvSpPr>
          <p:cNvPr id="16" name="Text 9"/>
          <p:cNvSpPr/>
          <p:nvPr/>
        </p:nvSpPr>
        <p:spPr>
          <a:xfrm>
            <a:off x="10203656" y="4360902"/>
            <a:ext cx="238875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Nastavnici trebaju imati odgovarajuću podršku i edukaciju za učinkovito korištenje digitalnih 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udžbenika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u nastavi.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1029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hr-HR"/>
          </a:p>
        </p:txBody>
      </p:sp>
      <p:sp>
        <p:nvSpPr>
          <p:cNvPr id="5" name="Text 1"/>
          <p:cNvSpPr/>
          <p:nvPr/>
        </p:nvSpPr>
        <p:spPr>
          <a:xfrm>
            <a:off x="787956" y="577810"/>
            <a:ext cx="9396889" cy="13132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171"/>
              </a:lnSpc>
              <a:buNone/>
            </a:pPr>
            <a:r>
              <a:rPr lang="en-US" sz="4137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Budućnost digitalnih </a:t>
            </a:r>
            <a:r>
              <a:rPr lang="hr-HR" sz="4137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udžbenika</a:t>
            </a:r>
            <a:endParaRPr lang="en-US" sz="4137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56" y="2206228"/>
            <a:ext cx="1050608" cy="188297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153722" y="2416254"/>
            <a:ext cx="2626638" cy="3282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85"/>
              </a:lnSpc>
              <a:buNone/>
            </a:pPr>
            <a:r>
              <a:rPr lang="en-US" sz="2068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Personalizacija</a:t>
            </a:r>
            <a:endParaRPr lang="en-US" sz="2068" dirty="0"/>
          </a:p>
        </p:txBody>
      </p:sp>
      <p:sp>
        <p:nvSpPr>
          <p:cNvPr id="8" name="Text 3"/>
          <p:cNvSpPr/>
          <p:nvPr/>
        </p:nvSpPr>
        <p:spPr>
          <a:xfrm>
            <a:off x="2153722" y="2870478"/>
            <a:ext cx="8031123" cy="10086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47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Digitalni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udžbeni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omogućit će još veću personalizaciju učenja, prilagođavajući se individualnim potrebama i sposobnostima svakog učenika.</a:t>
            </a:r>
            <a:endParaRPr lang="en-US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6" y="4089202"/>
            <a:ext cx="1050608" cy="168104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153722" y="4299228"/>
            <a:ext cx="2626638" cy="3282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85"/>
              </a:lnSpc>
              <a:buNone/>
            </a:pPr>
            <a:r>
              <a:rPr lang="en-US" sz="2068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Inovativne metode</a:t>
            </a:r>
            <a:endParaRPr lang="en-US" sz="2068" dirty="0"/>
          </a:p>
        </p:txBody>
      </p:sp>
      <p:sp>
        <p:nvSpPr>
          <p:cNvPr id="11" name="Text 5"/>
          <p:cNvSpPr/>
          <p:nvPr/>
        </p:nvSpPr>
        <p:spPr>
          <a:xfrm>
            <a:off x="2153722" y="4753451"/>
            <a:ext cx="8031123" cy="6724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47"/>
              </a:lnSpc>
              <a:buNone/>
            </a:pP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Njihova kontinuirana primjena,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poticat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će inovativne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pristupe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poučavanju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56" y="5770245"/>
            <a:ext cx="1050608" cy="188297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153722" y="5980271"/>
            <a:ext cx="2626638" cy="3282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85"/>
              </a:lnSpc>
              <a:buNone/>
            </a:pPr>
            <a:r>
              <a:rPr lang="en-US" sz="2068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Praćenje napretka</a:t>
            </a:r>
            <a:endParaRPr lang="en-US" sz="2068" dirty="0"/>
          </a:p>
        </p:txBody>
      </p:sp>
      <p:sp>
        <p:nvSpPr>
          <p:cNvPr id="14" name="Text 7"/>
          <p:cNvSpPr/>
          <p:nvPr/>
        </p:nvSpPr>
        <p:spPr>
          <a:xfrm>
            <a:off x="2153722" y="6434495"/>
            <a:ext cx="8031123" cy="10086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47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Napredne analitike i alati za praćenje napretka u digitalnim </a:t>
            </a:r>
            <a:r>
              <a:rPr lang="hr-HR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udžbenicima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omogućit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će još bolje uvide u učenje i veću prilagodbu poučavanja potrebama učenika.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570</Words>
  <Application>Microsoft Office PowerPoint</Application>
  <PresentationFormat>Custom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DM Sans</vt:lpstr>
      <vt:lpstr>Libre Baskerville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Melita Milić</cp:lastModifiedBy>
  <cp:revision>4</cp:revision>
  <dcterms:created xsi:type="dcterms:W3CDTF">2024-03-31T13:21:55Z</dcterms:created>
  <dcterms:modified xsi:type="dcterms:W3CDTF">2024-03-31T19:38:46Z</dcterms:modified>
</cp:coreProperties>
</file>