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6"/>
  </p:notesMasterIdLst>
  <p:sldIdLst>
    <p:sldId id="256" r:id="rId5"/>
    <p:sldId id="261" r:id="rId6"/>
    <p:sldId id="263" r:id="rId7"/>
    <p:sldId id="299" r:id="rId8"/>
    <p:sldId id="298" r:id="rId9"/>
    <p:sldId id="294" r:id="rId10"/>
    <p:sldId id="295" r:id="rId11"/>
    <p:sldId id="296" r:id="rId12"/>
    <p:sldId id="297" r:id="rId13"/>
    <p:sldId id="262" r:id="rId14"/>
    <p:sldId id="260" r:id="rId15"/>
  </p:sldIdLst>
  <p:sldSz cx="12192000" cy="6858000"/>
  <p:notesSz cx="6858000" cy="9144000"/>
  <p:defaultTextStyle>
    <a:defPPr>
      <a:defRPr lang="en-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02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1EE971-CAD8-4E0A-99ED-E93BB53861DD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AA290AE-CABA-4D46-B3D0-92BE836B5576}">
      <dgm:prSet/>
      <dgm:spPr/>
      <dgm:t>
        <a:bodyPr/>
        <a:lstStyle/>
        <a:p>
          <a:r>
            <a:rPr lang="hr-HR" dirty="0"/>
            <a:t>Tokenizacija (engl. Tokenisation)</a:t>
          </a:r>
          <a:endParaRPr lang="en-US" dirty="0"/>
        </a:p>
      </dgm:t>
    </dgm:pt>
    <dgm:pt modelId="{C7786749-67DF-4E60-9787-6C727E80F6CA}" type="parTrans" cxnId="{7C9EC1C0-362C-4646-999A-46BE2AE06CD9}">
      <dgm:prSet/>
      <dgm:spPr/>
      <dgm:t>
        <a:bodyPr/>
        <a:lstStyle/>
        <a:p>
          <a:endParaRPr lang="en-US"/>
        </a:p>
      </dgm:t>
    </dgm:pt>
    <dgm:pt modelId="{822F4A91-F0EA-4BFA-A03F-A6B2DC26A292}" type="sibTrans" cxnId="{7C9EC1C0-362C-4646-999A-46BE2AE06CD9}">
      <dgm:prSet/>
      <dgm:spPr/>
      <dgm:t>
        <a:bodyPr/>
        <a:lstStyle/>
        <a:p>
          <a:endParaRPr lang="en-US"/>
        </a:p>
      </dgm:t>
    </dgm:pt>
    <dgm:pt modelId="{2E8CA5C9-5A29-4451-A53B-7C9C17347937}">
      <dgm:prSet/>
      <dgm:spPr/>
      <dgm:t>
        <a:bodyPr/>
        <a:lstStyle/>
        <a:p>
          <a:r>
            <a:rPr lang="hr-HR"/>
            <a:t>Ugrađivanje (engl. </a:t>
          </a:r>
          <a:r>
            <a:rPr lang="hr-HR" err="1"/>
            <a:t>Embedding</a:t>
          </a:r>
          <a:r>
            <a:rPr lang="hr-HR"/>
            <a:t>)</a:t>
          </a:r>
          <a:endParaRPr lang="en-US"/>
        </a:p>
      </dgm:t>
    </dgm:pt>
    <dgm:pt modelId="{2B60E37B-8934-49E4-BA9B-07EF74964D80}" type="parTrans" cxnId="{0D57CF6A-C86A-47C5-84E7-E88AB77E82A7}">
      <dgm:prSet/>
      <dgm:spPr/>
      <dgm:t>
        <a:bodyPr/>
        <a:lstStyle/>
        <a:p>
          <a:endParaRPr lang="en-US"/>
        </a:p>
      </dgm:t>
    </dgm:pt>
    <dgm:pt modelId="{7206C7EC-F9EC-4C98-9DF6-7140ACB38A73}" type="sibTrans" cxnId="{0D57CF6A-C86A-47C5-84E7-E88AB77E82A7}">
      <dgm:prSet/>
      <dgm:spPr/>
      <dgm:t>
        <a:bodyPr/>
        <a:lstStyle/>
        <a:p>
          <a:endParaRPr lang="en-US"/>
        </a:p>
      </dgm:t>
    </dgm:pt>
    <dgm:pt modelId="{5686E63A-652E-4E49-BC29-60EB25551E89}">
      <dgm:prSet/>
      <dgm:spPr/>
      <dgm:t>
        <a:bodyPr/>
        <a:lstStyle/>
        <a:p>
          <a:r>
            <a:rPr lang="hr-HR"/>
            <a:t>Generiranje odgovora (engl. </a:t>
          </a:r>
          <a:r>
            <a:rPr lang="hr-HR" err="1"/>
            <a:t>Completion</a:t>
          </a:r>
          <a:r>
            <a:rPr lang="hr-HR"/>
            <a:t>)</a:t>
          </a:r>
          <a:endParaRPr lang="en-US"/>
        </a:p>
      </dgm:t>
    </dgm:pt>
    <dgm:pt modelId="{EF6967C6-F1CD-49E4-838E-41C94699CAAC}" type="parTrans" cxnId="{53B694D7-6120-4ABA-96B8-13F1226F6E7C}">
      <dgm:prSet/>
      <dgm:spPr/>
      <dgm:t>
        <a:bodyPr/>
        <a:lstStyle/>
        <a:p>
          <a:endParaRPr lang="en-US"/>
        </a:p>
      </dgm:t>
    </dgm:pt>
    <dgm:pt modelId="{74ED2807-3A0F-421B-92C0-DB589FE35BDA}" type="sibTrans" cxnId="{53B694D7-6120-4ABA-96B8-13F1226F6E7C}">
      <dgm:prSet/>
      <dgm:spPr/>
      <dgm:t>
        <a:bodyPr/>
        <a:lstStyle/>
        <a:p>
          <a:endParaRPr lang="en-US"/>
        </a:p>
      </dgm:t>
    </dgm:pt>
    <dgm:pt modelId="{A1147A0D-F350-4884-B354-6059E8A6AD3F}">
      <dgm:prSet/>
      <dgm:spPr/>
      <dgm:t>
        <a:bodyPr/>
        <a:lstStyle/>
        <a:p>
          <a:r>
            <a:rPr lang="hr-HR"/>
            <a:t>Mreža pozornosti (engl. </a:t>
          </a:r>
          <a:r>
            <a:rPr lang="hr-HR" err="1"/>
            <a:t>Attention</a:t>
          </a:r>
          <a:r>
            <a:rPr lang="hr-HR"/>
            <a:t>)</a:t>
          </a:r>
          <a:endParaRPr lang="en-US"/>
        </a:p>
      </dgm:t>
    </dgm:pt>
    <dgm:pt modelId="{11642B2C-93B9-4A28-BBCB-0EEB06DC77A0}" type="parTrans" cxnId="{CFAAF8D1-1049-4BF0-B125-87DA2B3C956F}">
      <dgm:prSet/>
      <dgm:spPr/>
      <dgm:t>
        <a:bodyPr/>
        <a:lstStyle/>
        <a:p>
          <a:endParaRPr lang="hr-HR"/>
        </a:p>
      </dgm:t>
    </dgm:pt>
    <dgm:pt modelId="{35DE29C3-9A0C-43CC-A53B-5E60DC724D46}" type="sibTrans" cxnId="{CFAAF8D1-1049-4BF0-B125-87DA2B3C956F}">
      <dgm:prSet/>
      <dgm:spPr/>
      <dgm:t>
        <a:bodyPr/>
        <a:lstStyle/>
        <a:p>
          <a:endParaRPr lang="en-US"/>
        </a:p>
      </dgm:t>
    </dgm:pt>
    <dgm:pt modelId="{B0125E02-EA26-4034-BDEF-036B59153510}" type="pres">
      <dgm:prSet presAssocID="{681EE971-CAD8-4E0A-99ED-E93BB53861DD}" presName="outerComposite" presStyleCnt="0">
        <dgm:presLayoutVars>
          <dgm:chMax val="5"/>
          <dgm:dir/>
          <dgm:resizeHandles val="exact"/>
        </dgm:presLayoutVars>
      </dgm:prSet>
      <dgm:spPr/>
    </dgm:pt>
    <dgm:pt modelId="{7AF9E4FC-0372-49F4-A2FB-DE84797069DB}" type="pres">
      <dgm:prSet presAssocID="{681EE971-CAD8-4E0A-99ED-E93BB53861DD}" presName="dummyMaxCanvas" presStyleCnt="0">
        <dgm:presLayoutVars/>
      </dgm:prSet>
      <dgm:spPr/>
    </dgm:pt>
    <dgm:pt modelId="{3C561335-D4BB-45AF-8558-5FC1D6EB66C7}" type="pres">
      <dgm:prSet presAssocID="{681EE971-CAD8-4E0A-99ED-E93BB53861DD}" presName="FourNodes_1" presStyleLbl="node1" presStyleIdx="0" presStyleCnt="4">
        <dgm:presLayoutVars>
          <dgm:bulletEnabled val="1"/>
        </dgm:presLayoutVars>
      </dgm:prSet>
      <dgm:spPr/>
    </dgm:pt>
    <dgm:pt modelId="{BECDFC56-0B13-4CAF-8767-8722DF18073A}" type="pres">
      <dgm:prSet presAssocID="{681EE971-CAD8-4E0A-99ED-E93BB53861DD}" presName="FourNodes_2" presStyleLbl="node1" presStyleIdx="1" presStyleCnt="4">
        <dgm:presLayoutVars>
          <dgm:bulletEnabled val="1"/>
        </dgm:presLayoutVars>
      </dgm:prSet>
      <dgm:spPr/>
    </dgm:pt>
    <dgm:pt modelId="{E06F5381-6A3A-44D8-B6FC-9E4BDEAC9D28}" type="pres">
      <dgm:prSet presAssocID="{681EE971-CAD8-4E0A-99ED-E93BB53861DD}" presName="FourNodes_3" presStyleLbl="node1" presStyleIdx="2" presStyleCnt="4">
        <dgm:presLayoutVars>
          <dgm:bulletEnabled val="1"/>
        </dgm:presLayoutVars>
      </dgm:prSet>
      <dgm:spPr/>
    </dgm:pt>
    <dgm:pt modelId="{2187F1F1-AFF5-4DAC-B7DD-6EA5685CFB13}" type="pres">
      <dgm:prSet presAssocID="{681EE971-CAD8-4E0A-99ED-E93BB53861DD}" presName="FourNodes_4" presStyleLbl="node1" presStyleIdx="3" presStyleCnt="4">
        <dgm:presLayoutVars>
          <dgm:bulletEnabled val="1"/>
        </dgm:presLayoutVars>
      </dgm:prSet>
      <dgm:spPr/>
    </dgm:pt>
    <dgm:pt modelId="{43609188-88C0-42EB-B2C2-987648AC9A8C}" type="pres">
      <dgm:prSet presAssocID="{681EE971-CAD8-4E0A-99ED-E93BB53861DD}" presName="FourConn_1-2" presStyleLbl="fgAccFollowNode1" presStyleIdx="0" presStyleCnt="3">
        <dgm:presLayoutVars>
          <dgm:bulletEnabled val="1"/>
        </dgm:presLayoutVars>
      </dgm:prSet>
      <dgm:spPr/>
    </dgm:pt>
    <dgm:pt modelId="{3B679405-3858-43B9-91EE-2C8EC38C6983}" type="pres">
      <dgm:prSet presAssocID="{681EE971-CAD8-4E0A-99ED-E93BB53861DD}" presName="FourConn_2-3" presStyleLbl="fgAccFollowNode1" presStyleIdx="1" presStyleCnt="3">
        <dgm:presLayoutVars>
          <dgm:bulletEnabled val="1"/>
        </dgm:presLayoutVars>
      </dgm:prSet>
      <dgm:spPr/>
    </dgm:pt>
    <dgm:pt modelId="{7232AFF8-A764-46CF-9BEF-34201922B23C}" type="pres">
      <dgm:prSet presAssocID="{681EE971-CAD8-4E0A-99ED-E93BB53861DD}" presName="FourConn_3-4" presStyleLbl="fgAccFollowNode1" presStyleIdx="2" presStyleCnt="3">
        <dgm:presLayoutVars>
          <dgm:bulletEnabled val="1"/>
        </dgm:presLayoutVars>
      </dgm:prSet>
      <dgm:spPr/>
    </dgm:pt>
    <dgm:pt modelId="{F20773F1-188E-4E77-AC3B-01108E7E0708}" type="pres">
      <dgm:prSet presAssocID="{681EE971-CAD8-4E0A-99ED-E93BB53861DD}" presName="FourNodes_1_text" presStyleLbl="node1" presStyleIdx="3" presStyleCnt="4">
        <dgm:presLayoutVars>
          <dgm:bulletEnabled val="1"/>
        </dgm:presLayoutVars>
      </dgm:prSet>
      <dgm:spPr/>
    </dgm:pt>
    <dgm:pt modelId="{466F0ED7-95F1-40C7-BB80-11A330AC7144}" type="pres">
      <dgm:prSet presAssocID="{681EE971-CAD8-4E0A-99ED-E93BB53861DD}" presName="FourNodes_2_text" presStyleLbl="node1" presStyleIdx="3" presStyleCnt="4">
        <dgm:presLayoutVars>
          <dgm:bulletEnabled val="1"/>
        </dgm:presLayoutVars>
      </dgm:prSet>
      <dgm:spPr/>
    </dgm:pt>
    <dgm:pt modelId="{8A8C2E3A-E16C-44CE-ACE1-A98C0E9D49F9}" type="pres">
      <dgm:prSet presAssocID="{681EE971-CAD8-4E0A-99ED-E93BB53861DD}" presName="FourNodes_3_text" presStyleLbl="node1" presStyleIdx="3" presStyleCnt="4">
        <dgm:presLayoutVars>
          <dgm:bulletEnabled val="1"/>
        </dgm:presLayoutVars>
      </dgm:prSet>
      <dgm:spPr/>
    </dgm:pt>
    <dgm:pt modelId="{F13FA518-8A1B-4DEF-90C5-5A90A5E62943}" type="pres">
      <dgm:prSet presAssocID="{681EE971-CAD8-4E0A-99ED-E93BB53861DD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69BB4A06-3637-4EC7-9CC8-8B90CC2B2BA9}" type="presOf" srcId="{7206C7EC-F9EC-4C98-9DF6-7140ACB38A73}" destId="{3B679405-3858-43B9-91EE-2C8EC38C6983}" srcOrd="0" destOrd="0" presId="urn:microsoft.com/office/officeart/2005/8/layout/vProcess5"/>
    <dgm:cxn modelId="{15908B0A-19A8-4EE5-8C26-507E58D35916}" type="presOf" srcId="{8AA290AE-CABA-4D46-B3D0-92BE836B5576}" destId="{F20773F1-188E-4E77-AC3B-01108E7E0708}" srcOrd="1" destOrd="0" presId="urn:microsoft.com/office/officeart/2005/8/layout/vProcess5"/>
    <dgm:cxn modelId="{2BAF460C-F32C-4954-AE97-CF12E0948FAF}" type="presOf" srcId="{5686E63A-652E-4E49-BC29-60EB25551E89}" destId="{F13FA518-8A1B-4DEF-90C5-5A90A5E62943}" srcOrd="1" destOrd="0" presId="urn:microsoft.com/office/officeart/2005/8/layout/vProcess5"/>
    <dgm:cxn modelId="{8F013125-FB73-4854-9445-BD4E3E0DFEBC}" type="presOf" srcId="{35DE29C3-9A0C-43CC-A53B-5E60DC724D46}" destId="{7232AFF8-A764-46CF-9BEF-34201922B23C}" srcOrd="0" destOrd="0" presId="urn:microsoft.com/office/officeart/2005/8/layout/vProcess5"/>
    <dgm:cxn modelId="{0D57CF6A-C86A-47C5-84E7-E88AB77E82A7}" srcId="{681EE971-CAD8-4E0A-99ED-E93BB53861DD}" destId="{2E8CA5C9-5A29-4451-A53B-7C9C17347937}" srcOrd="1" destOrd="0" parTransId="{2B60E37B-8934-49E4-BA9B-07EF74964D80}" sibTransId="{7206C7EC-F9EC-4C98-9DF6-7140ACB38A73}"/>
    <dgm:cxn modelId="{9625074C-0D96-4B55-94A7-ABDDB6D3B515}" type="presOf" srcId="{A1147A0D-F350-4884-B354-6059E8A6AD3F}" destId="{E06F5381-6A3A-44D8-B6FC-9E4BDEAC9D28}" srcOrd="0" destOrd="0" presId="urn:microsoft.com/office/officeart/2005/8/layout/vProcess5"/>
    <dgm:cxn modelId="{212D794C-2461-4B22-991F-8D7DE46E9A84}" type="presOf" srcId="{2E8CA5C9-5A29-4451-A53B-7C9C17347937}" destId="{466F0ED7-95F1-40C7-BB80-11A330AC7144}" srcOrd="1" destOrd="0" presId="urn:microsoft.com/office/officeart/2005/8/layout/vProcess5"/>
    <dgm:cxn modelId="{FFE90B55-9E66-46DD-8BC4-B595630680F8}" type="presOf" srcId="{5686E63A-652E-4E49-BC29-60EB25551E89}" destId="{2187F1F1-AFF5-4DAC-B7DD-6EA5685CFB13}" srcOrd="0" destOrd="0" presId="urn:microsoft.com/office/officeart/2005/8/layout/vProcess5"/>
    <dgm:cxn modelId="{32E98578-E33B-49B0-AA5C-141DD4D2E980}" type="presOf" srcId="{A1147A0D-F350-4884-B354-6059E8A6AD3F}" destId="{8A8C2E3A-E16C-44CE-ACE1-A98C0E9D49F9}" srcOrd="1" destOrd="0" presId="urn:microsoft.com/office/officeart/2005/8/layout/vProcess5"/>
    <dgm:cxn modelId="{8F114981-DA7E-4DA3-9D35-0E422F992437}" type="presOf" srcId="{2E8CA5C9-5A29-4451-A53B-7C9C17347937}" destId="{BECDFC56-0B13-4CAF-8767-8722DF18073A}" srcOrd="0" destOrd="0" presId="urn:microsoft.com/office/officeart/2005/8/layout/vProcess5"/>
    <dgm:cxn modelId="{D5A2D284-4B7A-4E35-BB5C-58FC98BA8FA2}" type="presOf" srcId="{8AA290AE-CABA-4D46-B3D0-92BE836B5576}" destId="{3C561335-D4BB-45AF-8558-5FC1D6EB66C7}" srcOrd="0" destOrd="0" presId="urn:microsoft.com/office/officeart/2005/8/layout/vProcess5"/>
    <dgm:cxn modelId="{C1DE9CA6-B362-458D-8EBD-8542A863A656}" type="presOf" srcId="{822F4A91-F0EA-4BFA-A03F-A6B2DC26A292}" destId="{43609188-88C0-42EB-B2C2-987648AC9A8C}" srcOrd="0" destOrd="0" presId="urn:microsoft.com/office/officeart/2005/8/layout/vProcess5"/>
    <dgm:cxn modelId="{7C9EC1C0-362C-4646-999A-46BE2AE06CD9}" srcId="{681EE971-CAD8-4E0A-99ED-E93BB53861DD}" destId="{8AA290AE-CABA-4D46-B3D0-92BE836B5576}" srcOrd="0" destOrd="0" parTransId="{C7786749-67DF-4E60-9787-6C727E80F6CA}" sibTransId="{822F4A91-F0EA-4BFA-A03F-A6B2DC26A292}"/>
    <dgm:cxn modelId="{CFAAF8D1-1049-4BF0-B125-87DA2B3C956F}" srcId="{681EE971-CAD8-4E0A-99ED-E93BB53861DD}" destId="{A1147A0D-F350-4884-B354-6059E8A6AD3F}" srcOrd="2" destOrd="0" parTransId="{11642B2C-93B9-4A28-BBCB-0EEB06DC77A0}" sibTransId="{35DE29C3-9A0C-43CC-A53B-5E60DC724D46}"/>
    <dgm:cxn modelId="{53B694D7-6120-4ABA-96B8-13F1226F6E7C}" srcId="{681EE971-CAD8-4E0A-99ED-E93BB53861DD}" destId="{5686E63A-652E-4E49-BC29-60EB25551E89}" srcOrd="3" destOrd="0" parTransId="{EF6967C6-F1CD-49E4-838E-41C94699CAAC}" sibTransId="{74ED2807-3A0F-421B-92C0-DB589FE35BDA}"/>
    <dgm:cxn modelId="{E9DAEDF2-1E28-443D-B920-F17D7EE4DA1E}" type="presOf" srcId="{681EE971-CAD8-4E0A-99ED-E93BB53861DD}" destId="{B0125E02-EA26-4034-BDEF-036B59153510}" srcOrd="0" destOrd="0" presId="urn:microsoft.com/office/officeart/2005/8/layout/vProcess5"/>
    <dgm:cxn modelId="{93E664FF-0F1D-4B73-A455-864471A0D06E}" type="presParOf" srcId="{B0125E02-EA26-4034-BDEF-036B59153510}" destId="{7AF9E4FC-0372-49F4-A2FB-DE84797069DB}" srcOrd="0" destOrd="0" presId="urn:microsoft.com/office/officeart/2005/8/layout/vProcess5"/>
    <dgm:cxn modelId="{CB7400EE-8B69-4B1B-8115-210969AA8C6E}" type="presParOf" srcId="{B0125E02-EA26-4034-BDEF-036B59153510}" destId="{3C561335-D4BB-45AF-8558-5FC1D6EB66C7}" srcOrd="1" destOrd="0" presId="urn:microsoft.com/office/officeart/2005/8/layout/vProcess5"/>
    <dgm:cxn modelId="{C207B7BA-98D8-44AB-9431-67DFBDC2349B}" type="presParOf" srcId="{B0125E02-EA26-4034-BDEF-036B59153510}" destId="{BECDFC56-0B13-4CAF-8767-8722DF18073A}" srcOrd="2" destOrd="0" presId="urn:microsoft.com/office/officeart/2005/8/layout/vProcess5"/>
    <dgm:cxn modelId="{89AAAEC5-C1E0-4D24-8621-7E302EBC50E0}" type="presParOf" srcId="{B0125E02-EA26-4034-BDEF-036B59153510}" destId="{E06F5381-6A3A-44D8-B6FC-9E4BDEAC9D28}" srcOrd="3" destOrd="0" presId="urn:microsoft.com/office/officeart/2005/8/layout/vProcess5"/>
    <dgm:cxn modelId="{69604B5B-4AAD-4B2B-862E-6BFFFA48D9BD}" type="presParOf" srcId="{B0125E02-EA26-4034-BDEF-036B59153510}" destId="{2187F1F1-AFF5-4DAC-B7DD-6EA5685CFB13}" srcOrd="4" destOrd="0" presId="urn:microsoft.com/office/officeart/2005/8/layout/vProcess5"/>
    <dgm:cxn modelId="{B2D02B25-C32A-4251-9B75-6AD2EEB1D1E4}" type="presParOf" srcId="{B0125E02-EA26-4034-BDEF-036B59153510}" destId="{43609188-88C0-42EB-B2C2-987648AC9A8C}" srcOrd="5" destOrd="0" presId="urn:microsoft.com/office/officeart/2005/8/layout/vProcess5"/>
    <dgm:cxn modelId="{F2071C5C-2524-47BF-BD38-C2DBB2930B1E}" type="presParOf" srcId="{B0125E02-EA26-4034-BDEF-036B59153510}" destId="{3B679405-3858-43B9-91EE-2C8EC38C6983}" srcOrd="6" destOrd="0" presId="urn:microsoft.com/office/officeart/2005/8/layout/vProcess5"/>
    <dgm:cxn modelId="{83A170D9-ED7E-44FC-BF7B-36A18A98D6D6}" type="presParOf" srcId="{B0125E02-EA26-4034-BDEF-036B59153510}" destId="{7232AFF8-A764-46CF-9BEF-34201922B23C}" srcOrd="7" destOrd="0" presId="urn:microsoft.com/office/officeart/2005/8/layout/vProcess5"/>
    <dgm:cxn modelId="{26B37FD0-B1F0-4A55-B1FF-111E2564AFE3}" type="presParOf" srcId="{B0125E02-EA26-4034-BDEF-036B59153510}" destId="{F20773F1-188E-4E77-AC3B-01108E7E0708}" srcOrd="8" destOrd="0" presId="urn:microsoft.com/office/officeart/2005/8/layout/vProcess5"/>
    <dgm:cxn modelId="{B0A9E284-206E-4612-A186-8F899DBD48B1}" type="presParOf" srcId="{B0125E02-EA26-4034-BDEF-036B59153510}" destId="{466F0ED7-95F1-40C7-BB80-11A330AC7144}" srcOrd="9" destOrd="0" presId="urn:microsoft.com/office/officeart/2005/8/layout/vProcess5"/>
    <dgm:cxn modelId="{2F3082DE-7FA1-4325-9651-A50E7F7992B4}" type="presParOf" srcId="{B0125E02-EA26-4034-BDEF-036B59153510}" destId="{8A8C2E3A-E16C-44CE-ACE1-A98C0E9D49F9}" srcOrd="10" destOrd="0" presId="urn:microsoft.com/office/officeart/2005/8/layout/vProcess5"/>
    <dgm:cxn modelId="{72A8F458-E4D6-436A-B5C4-A13173DDD0C0}" type="presParOf" srcId="{B0125E02-EA26-4034-BDEF-036B59153510}" destId="{F13FA518-8A1B-4DEF-90C5-5A90A5E62943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561335-D4BB-45AF-8558-5FC1D6EB66C7}">
      <dsp:nvSpPr>
        <dsp:cNvPr id="0" name=""/>
        <dsp:cNvSpPr/>
      </dsp:nvSpPr>
      <dsp:spPr>
        <a:xfrm>
          <a:off x="0" y="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 dirty="0"/>
            <a:t>Tokenizacija (engl. Tokenisation)</a:t>
          </a:r>
          <a:endParaRPr lang="en-US" sz="2900" kern="1200" dirty="0"/>
        </a:p>
      </dsp:txBody>
      <dsp:txXfrm>
        <a:off x="24396" y="24396"/>
        <a:ext cx="7077531" cy="784145"/>
      </dsp:txXfrm>
    </dsp:sp>
    <dsp:sp modelId="{BECDFC56-0B13-4CAF-8767-8722DF18073A}">
      <dsp:nvSpPr>
        <dsp:cNvPr id="0" name=""/>
        <dsp:cNvSpPr/>
      </dsp:nvSpPr>
      <dsp:spPr>
        <a:xfrm>
          <a:off x="673912" y="984380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2147871"/>
            <a:satOff val="-6164"/>
            <a:lumOff val="-987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Ugrađivanje (engl. </a:t>
          </a:r>
          <a:r>
            <a:rPr lang="hr-HR" sz="2900" kern="1200" err="1"/>
            <a:t>Embedding</a:t>
          </a:r>
          <a:r>
            <a:rPr lang="hr-HR" sz="2900" kern="1200"/>
            <a:t>)</a:t>
          </a:r>
          <a:endParaRPr lang="en-US" sz="2900" kern="1200"/>
        </a:p>
      </dsp:txBody>
      <dsp:txXfrm>
        <a:off x="698308" y="1008776"/>
        <a:ext cx="6782605" cy="784145"/>
      </dsp:txXfrm>
    </dsp:sp>
    <dsp:sp modelId="{E06F5381-6A3A-44D8-B6FC-9E4BDEAC9D28}">
      <dsp:nvSpPr>
        <dsp:cNvPr id="0" name=""/>
        <dsp:cNvSpPr/>
      </dsp:nvSpPr>
      <dsp:spPr>
        <a:xfrm>
          <a:off x="1337767" y="1968761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4295743"/>
            <a:satOff val="-12329"/>
            <a:lumOff val="-1973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Mreža pozornosti (engl. </a:t>
          </a:r>
          <a:r>
            <a:rPr lang="hr-HR" sz="2900" kern="1200" err="1"/>
            <a:t>Attention</a:t>
          </a:r>
          <a:r>
            <a:rPr lang="hr-HR" sz="2900" kern="1200"/>
            <a:t>)</a:t>
          </a:r>
          <a:endParaRPr lang="en-US" sz="2900" kern="1200"/>
        </a:p>
      </dsp:txBody>
      <dsp:txXfrm>
        <a:off x="1362163" y="1993157"/>
        <a:ext cx="6792664" cy="784145"/>
      </dsp:txXfrm>
    </dsp:sp>
    <dsp:sp modelId="{2187F1F1-AFF5-4DAC-B7DD-6EA5685CFB13}">
      <dsp:nvSpPr>
        <dsp:cNvPr id="0" name=""/>
        <dsp:cNvSpPr/>
      </dsp:nvSpPr>
      <dsp:spPr>
        <a:xfrm>
          <a:off x="2011680" y="2953142"/>
          <a:ext cx="8046720" cy="832937"/>
        </a:xfrm>
        <a:prstGeom prst="roundRect">
          <a:avLst>
            <a:gd name="adj" fmla="val 10000"/>
          </a:avLst>
        </a:prstGeom>
        <a:solidFill>
          <a:schemeClr val="accent2">
            <a:hueOff val="6443614"/>
            <a:satOff val="-18493"/>
            <a:lumOff val="-2960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r-HR" sz="2900" kern="1200"/>
            <a:t>Generiranje odgovora (engl. </a:t>
          </a:r>
          <a:r>
            <a:rPr lang="hr-HR" sz="2900" kern="1200" err="1"/>
            <a:t>Completion</a:t>
          </a:r>
          <a:r>
            <a:rPr lang="hr-HR" sz="2900" kern="1200"/>
            <a:t>)</a:t>
          </a:r>
          <a:endParaRPr lang="en-US" sz="2900" kern="1200"/>
        </a:p>
      </dsp:txBody>
      <dsp:txXfrm>
        <a:off x="2036076" y="2977538"/>
        <a:ext cx="6782605" cy="784145"/>
      </dsp:txXfrm>
    </dsp:sp>
    <dsp:sp modelId="{43609188-88C0-42EB-B2C2-987648AC9A8C}">
      <dsp:nvSpPr>
        <dsp:cNvPr id="0" name=""/>
        <dsp:cNvSpPr/>
      </dsp:nvSpPr>
      <dsp:spPr>
        <a:xfrm>
          <a:off x="7505310" y="637954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7627127" y="637954"/>
        <a:ext cx="297775" cy="407410"/>
      </dsp:txXfrm>
    </dsp:sp>
    <dsp:sp modelId="{3B679405-3858-43B9-91EE-2C8EC38C6983}">
      <dsp:nvSpPr>
        <dsp:cNvPr id="0" name=""/>
        <dsp:cNvSpPr/>
      </dsp:nvSpPr>
      <dsp:spPr>
        <a:xfrm>
          <a:off x="8179223" y="1622335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3367359"/>
            <a:satOff val="-31116"/>
            <a:lumOff val="-3508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3367359"/>
              <a:satOff val="-31116"/>
              <a:lumOff val="-350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301040" y="1622335"/>
        <a:ext cx="297775" cy="407410"/>
      </dsp:txXfrm>
    </dsp:sp>
    <dsp:sp modelId="{7232AFF8-A764-46CF-9BEF-34201922B23C}">
      <dsp:nvSpPr>
        <dsp:cNvPr id="0" name=""/>
        <dsp:cNvSpPr/>
      </dsp:nvSpPr>
      <dsp:spPr>
        <a:xfrm>
          <a:off x="8843077" y="2606716"/>
          <a:ext cx="541409" cy="541409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6734718"/>
            <a:satOff val="-62232"/>
            <a:lumOff val="-7015"/>
            <a:alphaOff val="0"/>
          </a:schemeClr>
        </a:solidFill>
        <a:ln w="19050" cap="flat" cmpd="sng" algn="ctr">
          <a:solidFill>
            <a:schemeClr val="accent2">
              <a:tint val="40000"/>
              <a:alpha val="90000"/>
              <a:hueOff val="6734718"/>
              <a:satOff val="-62232"/>
              <a:lumOff val="-70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/>
        </a:p>
      </dsp:txBody>
      <dsp:txXfrm>
        <a:off x="8964894" y="2606716"/>
        <a:ext cx="297775" cy="4074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4F3CC-F85F-4F08-B5D3-8887A72C0986}" type="datetimeFigureOut">
              <a:t>4/9/2024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08C556-256E-42D6-B372-33E34FFE820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16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2C63F-6B70-DCB7-7104-4CEE6E8561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E7B773-9FDB-9742-42BC-2292B8E287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1A0E05-B496-19AC-7EAF-0B9465C83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19D04A-5925-D6FA-1971-444578FE8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74AFEF-9182-7A14-04D2-8EC985FBF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6719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1DE0F-E3CC-61CE-0419-A00520AB7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E9252A2-7F49-CA92-0F34-897562D3A6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0CCCE-CBAA-D474-45A3-2DA50602D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CCA1-C1E7-73BC-52CA-2D4E6D7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033D9-5B92-DFD4-FAE3-45F98C936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36894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15B82-C300-DF42-0E29-A2D8ADD8E1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32918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FFA83-CB09-4858-0B35-1EF7DD08A2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045C7-FFDE-BB81-05BC-B43CF023F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DB3DE-0BD0-1F7A-1E3C-FE00CD3B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66554-BFB1-3314-41FB-62A1E400C0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15078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83EBC-D5F9-5595-C464-30A5CF7CF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D08BC-30DA-BB58-8FD2-AA4F82BEA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0BB0A1-34C5-CFFD-9A8B-BE28FC38F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E2069-4911-6B97-B417-3C51DA729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8C35B-9DA5-64EA-5930-EF10246B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121231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431BD-683F-A070-DF22-CBC68454C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D693F6-F566-C0DE-3FD1-34FCB8FAB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C9B29B-30DA-A808-3F86-8A3E47E1F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1D71B-6E44-F41B-D5E0-AE5F30C00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94039-12AA-A4B3-A0F6-B8164909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4954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FFA5C-34F9-3F00-75A5-708613869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ED48A-4AA5-275F-482E-82F3956AB8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1BDB7E-D4B6-7F25-5C80-5498CEA6FA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88188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D2D5B8-72F1-7132-ACEE-4FD5974AA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19EF82-C5E5-95CC-9582-D8ECE3A15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E7E32-FECC-A934-1B94-FC864A223A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171610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2DEB18-FB2F-8F39-00A7-E2D40CFD25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214292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ABDFC0-6A9D-A29D-875E-82125D39B1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F2B2CB-9470-2177-E907-154FE506F2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C3335C-2285-CEB0-A82D-780796E49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488188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E2A817-5EF0-CA29-00ED-A86C75C9D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488188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0E3EE6-A072-A41D-1BE2-B6298756E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16933-77CA-92C0-33BA-50A2BE3A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321928-37AD-A362-A5C7-BFF065E2C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1941618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BC7C4-F6D4-8AFB-39D3-B57AE4B0B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72E405-8FA7-4EB9-39A0-0E4FE0A60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070212-AFC2-A351-4824-5B5AC4206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F4F44F-45DC-4C2C-5503-35781F6B8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32964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E27C63B-03DE-7FAC-DCD6-1ED6C4F70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B675D9-313C-BE91-EE5C-F14585F60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6E0957-5957-46B1-7F9D-F92DD3410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297278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979F13-36DE-B8E0-FC40-9BE23F956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CCFB6-7337-52D2-6098-E0504B286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587089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1F2D8-537F-6877-1728-183C1BA84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06A01-7698-5200-DE2A-20CEAC4229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09155C-10B8-FD88-D911-51A1B6719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3812D3-B721-473D-2377-9981109D3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04779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EC856-A305-BF71-A4A4-E6CA2D081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62FF1EC-277C-975D-94A8-625298AE27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587089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FAEA52-F30B-9BD1-C4DB-753E873236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7B9B1A-05EB-1824-42D8-4F5B28DD2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721C8-3E2E-9945-BE7D-8E2DF1E04DE5}" type="datetimeFigureOut">
              <a:rPr lang="en-HR" smtClean="0"/>
              <a:t>04/09/2024</a:t>
            </a:fld>
            <a:endParaRPr lang="en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E9F2C-F820-1A1A-1635-B88C5447E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C39522-C59A-3D8D-72EC-FA13DFEF4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E55BB-A97C-9E44-A255-E814C4EBA4BF}" type="slidenum">
              <a:rPr lang="en-HR" smtClean="0"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411220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F18847-EB4B-161B-DF72-8CEB5013C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158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4C6519-9598-AC45-1FFC-8520E8DD0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21588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C1DB6-5CC4-009E-C0AE-AD3342AFD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458720" y="6356350"/>
            <a:ext cx="1122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FA8721C8-3E2E-9945-BE7D-8E2DF1E04DE5}" type="datetimeFigureOut">
              <a:rPr lang="en-HR" smtClean="0"/>
              <a:pPr/>
              <a:t>04/09/2024</a:t>
            </a:fld>
            <a:endParaRPr lang="en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7B1B4-5422-E5AB-2CBC-8F0078B04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endParaRPr lang="en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4ADC1F-D845-AB88-B344-A379995AF8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443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48CE55BB-A97C-9E44-A255-E814C4EBA4BF}" type="slidenum">
              <a:rPr lang="en-HR" smtClean="0"/>
              <a:pPr/>
              <a:t>‹#›</a:t>
            </a:fld>
            <a:endParaRPr lang="en-HR"/>
          </a:p>
        </p:txBody>
      </p:sp>
    </p:spTree>
    <p:extLst>
      <p:ext uri="{BB962C8B-B14F-4D97-AF65-F5344CB8AC3E}">
        <p14:creationId xmlns:p14="http://schemas.microsoft.com/office/powerpoint/2010/main" val="335180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H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economist.com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4E52E5-9DF9-3E84-8287-4004BC072C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>
                <a:latin typeface="Open Sans"/>
                <a:ea typeface="Open Sans"/>
                <a:cs typeface="Open Sans"/>
              </a:rPr>
              <a:t>Kako koristiti AI na siguran način?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2CAB91-5239-63C0-A1F1-2593CED74F4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fontScale="77500" lnSpcReduction="20000"/>
          </a:bodyPr>
          <a:lstStyle/>
          <a:p>
            <a:endParaRPr lang="hr-HR">
              <a:latin typeface="Open Sans"/>
              <a:ea typeface="Open Sans"/>
              <a:cs typeface="Open Sans"/>
            </a:endParaRPr>
          </a:p>
          <a:p>
            <a:endParaRPr lang="hr-HR">
              <a:latin typeface="Open Sans"/>
              <a:ea typeface="Open Sans"/>
              <a:cs typeface="Open Sans"/>
            </a:endParaRPr>
          </a:p>
          <a:p>
            <a:r>
              <a:rPr lang="hr-HR">
                <a:latin typeface="Open Sans"/>
                <a:ea typeface="Open Sans"/>
                <a:cs typeface="Open Sans"/>
              </a:rPr>
              <a:t>Žaklina Šupica</a:t>
            </a:r>
            <a:endParaRPr lang="hr-HR"/>
          </a:p>
          <a:p>
            <a:r>
              <a:rPr lang="hr-HR">
                <a:latin typeface="Open Sans"/>
                <a:ea typeface="Open Sans"/>
                <a:cs typeface="Open Sans"/>
              </a:rPr>
              <a:t>Jakov Kiš</a:t>
            </a:r>
          </a:p>
          <a:p>
            <a:r>
              <a:rPr lang="hr-HR">
                <a:latin typeface="Open Sans"/>
                <a:ea typeface="Open Sans"/>
                <a:cs typeface="Open Sans"/>
              </a:rPr>
              <a:t>CARNET; Sektor – Nacionalni CERT</a:t>
            </a:r>
          </a:p>
        </p:txBody>
      </p:sp>
      <p:pic>
        <p:nvPicPr>
          <p:cNvPr id="5" name="Picture 4" descr="A white letter on a black background&#10;&#10;Description automatically generated">
            <a:extLst>
              <a:ext uri="{FF2B5EF4-FFF2-40B4-BE49-F238E27FC236}">
                <a16:creationId xmlns:a16="http://schemas.microsoft.com/office/drawing/2014/main" id="{94DDA8AA-8334-342C-E311-196DD321C8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9460" y="5735637"/>
            <a:ext cx="1593079" cy="308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750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E0D3965-5004-D9BA-99F5-3CFE4544D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4509452" cy="1600200"/>
          </a:xfrm>
        </p:spPr>
        <p:txBody>
          <a:bodyPr/>
          <a:lstStyle/>
          <a:p>
            <a:r>
              <a:rPr lang="hr-HR"/>
              <a:t>Hvala vam na pažnji!</a:t>
            </a:r>
            <a:endParaRPr lang="en-HR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163144D-C0E4-2DCD-E687-DFCC04D3FB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49082"/>
            <a:ext cx="4861151" cy="3319906"/>
          </a:xfrm>
        </p:spPr>
        <p:txBody>
          <a:bodyPr/>
          <a:lstStyle/>
          <a:p>
            <a:r>
              <a:rPr lang="hr-HR"/>
              <a:t>Za najnovije informacije o najboljim praksama u korištenju umjetne inteligencije, pratite objave Nacionalnog CERT-a. </a:t>
            </a:r>
          </a:p>
          <a:p>
            <a:endParaRPr lang="hr-HR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cert.hr/tag/</a:t>
            </a:r>
            <a:r>
              <a:rPr lang="hr-HR" err="1"/>
              <a:t>ai</a:t>
            </a:r>
            <a:r>
              <a:rPr lang="hr-HR"/>
              <a:t>/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facebook.com/CERT.hr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hr-HR"/>
              <a:t>twitter.com/HRCERT</a:t>
            </a:r>
          </a:p>
        </p:txBody>
      </p:sp>
      <p:pic>
        <p:nvPicPr>
          <p:cNvPr id="3" name="Picture 2" descr="A screenshot of a phone&#10;&#10;Description automatically generated">
            <a:extLst>
              <a:ext uri="{FF2B5EF4-FFF2-40B4-BE49-F238E27FC236}">
                <a16:creationId xmlns:a16="http://schemas.microsoft.com/office/drawing/2014/main" id="{3282B0D9-2C8E-83F5-FCCE-2BC2ACCE53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3796" y="2059604"/>
            <a:ext cx="4007751" cy="417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305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9D57561-68D8-4F6C-44D9-1ABB6DAC61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199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CEBF4-4426-275D-39DC-36DBCDCFC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latin typeface="Open Sans"/>
                <a:ea typeface="Open Sans"/>
                <a:cs typeface="Open Sans"/>
              </a:rPr>
              <a:t>Sadržaj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F4188-F9C4-DCB5-546C-1D482B519B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hr-HR" dirty="0">
                <a:latin typeface="Open Sans"/>
                <a:ea typeface="Open Sans"/>
                <a:cs typeface="Open Sans"/>
              </a:rPr>
              <a:t>Nacionalni CERT </a:t>
            </a:r>
            <a:endParaRPr lang="hr-HR" dirty="0"/>
          </a:p>
          <a:p>
            <a:r>
              <a:rPr lang="hr-HR" dirty="0">
                <a:latin typeface="Open Sans"/>
                <a:ea typeface="Open Sans"/>
                <a:cs typeface="Open Sans"/>
              </a:rPr>
              <a:t>Što je AI?</a:t>
            </a:r>
          </a:p>
          <a:p>
            <a:r>
              <a:rPr lang="hr-HR" dirty="0">
                <a:latin typeface="Open Sans"/>
                <a:ea typeface="Open Sans"/>
                <a:cs typeface="Open Sans"/>
              </a:rPr>
              <a:t>Primjer - ChatGPT</a:t>
            </a:r>
          </a:p>
          <a:p>
            <a:r>
              <a:rPr lang="hr-HR" dirty="0">
                <a:latin typeface="Open Sans"/>
                <a:ea typeface="Open Sans"/>
                <a:cs typeface="Open Sans"/>
              </a:rPr>
              <a:t>Rizici korištenja AI-a</a:t>
            </a:r>
            <a:endParaRPr lang="hr-HR" dirty="0"/>
          </a:p>
          <a:p>
            <a:r>
              <a:rPr lang="hr-HR" dirty="0">
                <a:latin typeface="Open Sans"/>
                <a:ea typeface="Open Sans"/>
                <a:cs typeface="Open Sans"/>
              </a:rPr>
              <a:t>10 savjeta za sigurno korištenje AI-a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10132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1F1E7-9CA2-2177-CE7B-9ADE0C607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Nacionalni CERT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14B380-052B-15A4-F910-6A41025C4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441"/>
            <a:ext cx="10215880" cy="4351338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z="1700" dirty="0">
                <a:latin typeface="Open Sans"/>
                <a:ea typeface="Open Sans"/>
                <a:cs typeface="Open Sans"/>
              </a:rPr>
              <a:t>2007. osnovan u skladu sa Zakonom o informacijskoj sigurnosti ​</a:t>
            </a:r>
          </a:p>
          <a:p>
            <a:r>
              <a:rPr lang="hr-HR" sz="1700" dirty="0">
                <a:latin typeface="Open Sans"/>
                <a:ea typeface="Open Sans"/>
                <a:cs typeface="Open Sans"/>
              </a:rPr>
              <a:t>Sektor Hrvatske akademske i istraživačke mreže – CARNET​</a:t>
            </a:r>
          </a:p>
          <a:p>
            <a:endParaRPr lang="hr-HR" sz="1700" dirty="0"/>
          </a:p>
          <a:p>
            <a:r>
              <a:rPr lang="hr-HR" sz="1700" dirty="0">
                <a:latin typeface="Open Sans"/>
                <a:ea typeface="Open Sans"/>
                <a:cs typeface="Open Sans"/>
              </a:rPr>
              <a:t>Nacionalni CERT je nadležni CSIRT* za pet sektora temeljem novog Zakona o kibernetičkoj sigurnosti (NN 14/24):​</a:t>
            </a:r>
          </a:p>
          <a:p>
            <a:pPr lvl="1"/>
            <a:r>
              <a:rPr lang="hr-HR" sz="1700" dirty="0">
                <a:latin typeface="Open Sans"/>
                <a:ea typeface="Open Sans"/>
                <a:cs typeface="Open Sans"/>
              </a:rPr>
              <a:t>Bankarstvo, Infrastruktura financijskog tržišta, Digitalna infrastruktura (za Registar naziva vršne nacionalne internetske domene), Istraživanje te Sustav obrazovanja​</a:t>
            </a:r>
          </a:p>
          <a:p>
            <a:endParaRPr lang="hr-HR" sz="1700" dirty="0"/>
          </a:p>
          <a:p>
            <a:r>
              <a:rPr lang="hr-HR" sz="1700" dirty="0">
                <a:latin typeface="Open Sans"/>
                <a:ea typeface="Open Sans"/>
                <a:cs typeface="Open Sans"/>
              </a:rPr>
              <a:t> Glavna zadaća CERT.hr-a: </a:t>
            </a:r>
            <a:endParaRPr lang="hr-HR" sz="1700" dirty="0"/>
          </a:p>
          <a:p>
            <a:pPr lvl="1"/>
            <a:r>
              <a:rPr lang="hr-HR" sz="1700" dirty="0">
                <a:latin typeface="Open Sans"/>
                <a:ea typeface="Open Sans"/>
                <a:cs typeface="Open Sans"/>
              </a:rPr>
              <a:t>obrada incidenata ako je jedna od strana u .hr domeni ili u hrvatskom IP adresnom prostoru (osim tijela državne uprave→ ZSIS CERT)​</a:t>
            </a:r>
          </a:p>
          <a:p>
            <a:endParaRPr lang="hr-HR" sz="1700" dirty="0"/>
          </a:p>
          <a:p>
            <a:r>
              <a:rPr lang="hr-HR" sz="1700" dirty="0">
                <a:latin typeface="Open Sans"/>
                <a:ea typeface="Open Sans"/>
                <a:cs typeface="Open Sans"/>
              </a:rPr>
              <a:t>Misija CERT.hr-a: </a:t>
            </a:r>
          </a:p>
          <a:p>
            <a:pPr lvl="1"/>
            <a:r>
              <a:rPr lang="hr-HR" sz="1700" dirty="0">
                <a:latin typeface="Open Sans"/>
                <a:ea typeface="Open Sans"/>
                <a:cs typeface="Open Sans"/>
              </a:rPr>
              <a:t>prevencija i zaštita od računalnih ugroza sigurnosti javnih informacijskih sustava u Republici Hrvatskoj</a:t>
            </a:r>
            <a:endParaRPr lang="hr-HR" sz="17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49B79C-65FE-1812-03D8-315BAFBBEA17}"/>
              </a:ext>
            </a:extLst>
          </p:cNvPr>
          <p:cNvSpPr txBox="1"/>
          <p:nvPr/>
        </p:nvSpPr>
        <p:spPr>
          <a:xfrm>
            <a:off x="4365171" y="6481989"/>
            <a:ext cx="5900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dirty="0">
                <a:solidFill>
                  <a:schemeClr val="bg1"/>
                </a:solidFill>
              </a:rPr>
              <a:t>*</a:t>
            </a:r>
            <a:r>
              <a:rPr lang="en-US" sz="1400" dirty="0">
                <a:solidFill>
                  <a:schemeClr val="bg1"/>
                </a:solidFill>
              </a:rPr>
              <a:t>Computer Security Incident Response Team</a:t>
            </a:r>
          </a:p>
        </p:txBody>
      </p:sp>
    </p:spTree>
    <p:extLst>
      <p:ext uri="{BB962C8B-B14F-4D97-AF65-F5344CB8AC3E}">
        <p14:creationId xmlns:p14="http://schemas.microsoft.com/office/powerpoint/2010/main" val="1377209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6CA7-6CFC-3819-6ADA-23574CECCC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Što je AI?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0BBCF-55EF-792F-8E08-38BEAD18B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759036" cy="4351338"/>
          </a:xfrm>
        </p:spPr>
        <p:txBody>
          <a:bodyPr>
            <a:normAutofit/>
          </a:bodyPr>
          <a:lstStyle/>
          <a:p>
            <a:r>
              <a:rPr lang="en-US" sz="2000" dirty="0"/>
              <a:t>AI (</a:t>
            </a:r>
            <a:r>
              <a:rPr lang="hr-HR" sz="2000" dirty="0"/>
              <a:t>A</a:t>
            </a:r>
            <a:r>
              <a:rPr lang="en-US" sz="2000" dirty="0" err="1"/>
              <a:t>rtificial</a:t>
            </a:r>
            <a:r>
              <a:rPr lang="en-US" sz="2000" dirty="0"/>
              <a:t> </a:t>
            </a:r>
            <a:r>
              <a:rPr lang="hr-HR" sz="2000" dirty="0"/>
              <a:t>I</a:t>
            </a:r>
            <a:r>
              <a:rPr lang="en-US" sz="2000" dirty="0" err="1"/>
              <a:t>ntelligence</a:t>
            </a:r>
            <a:r>
              <a:rPr lang="en-US" sz="2000" dirty="0"/>
              <a:t>) </a:t>
            </a:r>
            <a:r>
              <a:rPr lang="en-US" sz="2000" dirty="0" err="1"/>
              <a:t>ili</a:t>
            </a:r>
            <a:r>
              <a:rPr lang="en-US" sz="2000" dirty="0"/>
              <a:t> UI (</a:t>
            </a:r>
            <a:r>
              <a:rPr lang="hr-HR" sz="2000" dirty="0"/>
              <a:t>U</a:t>
            </a:r>
            <a:r>
              <a:rPr lang="en-US" sz="2000" dirty="0" err="1"/>
              <a:t>mjetna</a:t>
            </a:r>
            <a:r>
              <a:rPr lang="en-US" sz="2000" dirty="0"/>
              <a:t> </a:t>
            </a:r>
            <a:r>
              <a:rPr lang="hr-HR" sz="2000" dirty="0"/>
              <a:t>I</a:t>
            </a:r>
            <a:r>
              <a:rPr lang="en-US" sz="2000" dirty="0" err="1"/>
              <a:t>nteligencija</a:t>
            </a:r>
            <a:r>
              <a:rPr lang="en-US" sz="2000" dirty="0"/>
              <a:t>) </a:t>
            </a:r>
            <a:endParaRPr lang="hr-HR" sz="2000" dirty="0"/>
          </a:p>
          <a:p>
            <a:endParaRPr lang="hr-HR" sz="2000" dirty="0"/>
          </a:p>
          <a:p>
            <a:r>
              <a:rPr lang="en-US" sz="2000" dirty="0" err="1"/>
              <a:t>sposobnost</a:t>
            </a:r>
            <a:r>
              <a:rPr lang="en-US" sz="2000" dirty="0"/>
              <a:t> </a:t>
            </a:r>
            <a:r>
              <a:rPr lang="en-US" sz="2000" dirty="0" err="1"/>
              <a:t>nekog</a:t>
            </a:r>
            <a:r>
              <a:rPr lang="en-US" sz="2000" dirty="0"/>
              <a:t> </a:t>
            </a:r>
            <a:r>
              <a:rPr lang="en-US" sz="2000" dirty="0" err="1"/>
              <a:t>uređaja</a:t>
            </a:r>
            <a:r>
              <a:rPr lang="en-US" sz="2000" dirty="0"/>
              <a:t> da </a:t>
            </a:r>
            <a:r>
              <a:rPr lang="en-US" sz="2000" dirty="0" err="1"/>
              <a:t>oponaša</a:t>
            </a:r>
            <a:r>
              <a:rPr lang="en-US" sz="2000" dirty="0"/>
              <a:t> </a:t>
            </a:r>
            <a:r>
              <a:rPr lang="en-US" sz="2000" dirty="0" err="1"/>
              <a:t>ljudske</a:t>
            </a:r>
            <a:r>
              <a:rPr lang="en-US" sz="2000" dirty="0"/>
              <a:t> </a:t>
            </a:r>
            <a:r>
              <a:rPr lang="en-US" sz="2000" dirty="0" err="1"/>
              <a:t>aktivnosti</a:t>
            </a:r>
            <a:r>
              <a:rPr lang="en-US" sz="2000" dirty="0"/>
              <a:t> </a:t>
            </a:r>
            <a:r>
              <a:rPr lang="en-US" sz="2000" dirty="0" err="1"/>
              <a:t>poput</a:t>
            </a:r>
            <a:r>
              <a:rPr lang="en-US" sz="2000" dirty="0"/>
              <a:t> </a:t>
            </a:r>
            <a:r>
              <a:rPr lang="en-US" sz="2000" dirty="0" err="1"/>
              <a:t>zaključivanja</a:t>
            </a:r>
            <a:r>
              <a:rPr lang="en-US" sz="2000" dirty="0"/>
              <a:t>, </a:t>
            </a:r>
            <a:r>
              <a:rPr lang="en-US" sz="2000" dirty="0" err="1"/>
              <a:t>učenja</a:t>
            </a:r>
            <a:r>
              <a:rPr lang="en-US" sz="2000" dirty="0"/>
              <a:t>, </a:t>
            </a:r>
            <a:r>
              <a:rPr lang="en-US" sz="2000" dirty="0" err="1"/>
              <a:t>planiranja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kreativnosti</a:t>
            </a:r>
            <a:r>
              <a:rPr lang="hr-HR" sz="2000" dirty="0"/>
              <a:t>*</a:t>
            </a:r>
          </a:p>
          <a:p>
            <a:endParaRPr lang="hr-HR" sz="20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503D1-FA84-E184-6AEA-4F598CC87CF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06624" y="6217680"/>
            <a:ext cx="3749040" cy="365125"/>
          </a:xfrm>
        </p:spPr>
        <p:txBody>
          <a:bodyPr/>
          <a:lstStyle/>
          <a:p>
            <a:pPr rtl="0"/>
            <a:r>
              <a:rPr lang="sr-Latn-RS" dirty="0"/>
              <a:t>* https://www.europarl.europa.eu</a:t>
            </a:r>
            <a:endParaRPr lang="en-US" dirty="0"/>
          </a:p>
        </p:txBody>
      </p:sp>
      <p:pic>
        <p:nvPicPr>
          <p:cNvPr id="6" name="Picture 5" descr="A poster of a computer with a car and robotic arm&#10;&#10;Description automatically generated with medium confidence">
            <a:extLst>
              <a:ext uri="{FF2B5EF4-FFF2-40B4-BE49-F238E27FC236}">
                <a16:creationId xmlns:a16="http://schemas.microsoft.com/office/drawing/2014/main" id="{B7C16ECD-CBA0-A37B-F053-906B302C57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9636" y="790142"/>
            <a:ext cx="5160818" cy="491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001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ADBE9-60B8-13B0-159C-CA4724291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Open Sans"/>
                <a:ea typeface="Open Sans"/>
                <a:cs typeface="Open Sans"/>
              </a:rPr>
              <a:t>Proces</a:t>
            </a:r>
            <a:r>
              <a:rPr lang="en-US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 err="1">
                <a:latin typeface="Open Sans"/>
                <a:ea typeface="Open Sans"/>
                <a:cs typeface="Open Sans"/>
              </a:rPr>
              <a:t>rada</a:t>
            </a:r>
            <a:r>
              <a:rPr lang="hr-HR" dirty="0">
                <a:latin typeface="Open Sans"/>
                <a:ea typeface="Open Sans"/>
                <a:cs typeface="Open Sans"/>
              </a:rPr>
              <a:t> </a:t>
            </a:r>
            <a:r>
              <a:rPr lang="en-US" dirty="0">
                <a:latin typeface="Open Sans"/>
                <a:ea typeface="Open Sans"/>
                <a:cs typeface="Open Sans"/>
              </a:rPr>
              <a:t>ChatGPT </a:t>
            </a:r>
            <a:r>
              <a:rPr lang="hr-HR" dirty="0">
                <a:latin typeface="Open Sans"/>
                <a:ea typeface="Open Sans"/>
                <a:cs typeface="Open Sans"/>
              </a:rPr>
              <a:t>-a</a:t>
            </a:r>
            <a:r>
              <a:rPr lang="en-US" dirty="0">
                <a:latin typeface="Open Sans"/>
                <a:ea typeface="Open Sans"/>
                <a:cs typeface="Open Sans"/>
              </a:rPr>
              <a:t>*</a:t>
            </a:r>
            <a:endParaRPr lang="en-US" dirty="0"/>
          </a:p>
        </p:txBody>
      </p:sp>
      <p:graphicFrame>
        <p:nvGraphicFramePr>
          <p:cNvPr id="5" name="Content Placeholder 6">
            <a:extLst>
              <a:ext uri="{FF2B5EF4-FFF2-40B4-BE49-F238E27FC236}">
                <a16:creationId xmlns:a16="http://schemas.microsoft.com/office/drawing/2014/main" id="{954BF904-C0B6-B09C-4F3B-7F5D821E3DD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8665503"/>
              </p:ext>
            </p:extLst>
          </p:nvPr>
        </p:nvGraphicFramePr>
        <p:xfrm>
          <a:off x="1066800" y="1784908"/>
          <a:ext cx="10058400" cy="37860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5CAA76-20E0-01B7-B997-73758B9F5D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06624" y="6217680"/>
            <a:ext cx="3749040" cy="365125"/>
          </a:xfrm>
        </p:spPr>
        <p:txBody>
          <a:bodyPr/>
          <a:lstStyle/>
          <a:p>
            <a:pPr rtl="0"/>
            <a:r>
              <a:rPr lang="sr-Latn-RS" dirty="0"/>
              <a:t>* </a:t>
            </a:r>
            <a:r>
              <a:rPr lang="sr-Latn-RS" dirty="0"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https://www.economist.com</a:t>
            </a:r>
            <a:r>
              <a:rPr lang="sr-Latn-RS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773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A1C72-0BB9-A975-4F56-A8524723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>
                <a:latin typeface="Open Sans"/>
                <a:ea typeface="Open Sans"/>
                <a:cs typeface="Open Sans"/>
              </a:rPr>
              <a:t>Rizici korištenja AI-a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A8E67-AC75-3AE9-4886-944BA04F1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28420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 sz="2500">
                <a:latin typeface="Open Sans"/>
                <a:ea typeface="Open Sans"/>
                <a:cs typeface="Open Sans"/>
              </a:rPr>
              <a:t>Sve što unesemo u </a:t>
            </a:r>
            <a:r>
              <a:rPr lang="hr-HR" sz="2500" err="1">
                <a:latin typeface="Open Sans"/>
                <a:ea typeface="Open Sans"/>
                <a:cs typeface="Open Sans"/>
              </a:rPr>
              <a:t>ChatGPT</a:t>
            </a:r>
            <a:r>
              <a:rPr lang="hr-HR" sz="2500">
                <a:latin typeface="Open Sans"/>
                <a:ea typeface="Open Sans"/>
                <a:cs typeface="Open Sans"/>
              </a:rPr>
              <a:t> se pohranjuje i koristi za njegovo daljnje 'treniranje' (bilo to uneseno u obliku teksta, u obliku prijenosa datoteke ili davanja povratnih informacija)</a:t>
            </a:r>
            <a:endParaRPr lang="hr-HR" sz="2500"/>
          </a:p>
          <a:p>
            <a:r>
              <a:rPr lang="hr-HR" sz="2500">
                <a:latin typeface="Open Sans"/>
                <a:ea typeface="Open Sans"/>
                <a:cs typeface="Open Sans"/>
              </a:rPr>
              <a:t>Podaci korisnika </a:t>
            </a:r>
            <a:r>
              <a:rPr lang="hr-HR" sz="2500" err="1">
                <a:latin typeface="Open Sans"/>
                <a:ea typeface="Open Sans"/>
                <a:cs typeface="Open Sans"/>
              </a:rPr>
              <a:t>ChatGPT</a:t>
            </a:r>
            <a:r>
              <a:rPr lang="hr-HR" sz="2500">
                <a:latin typeface="Open Sans"/>
                <a:ea typeface="Open Sans"/>
                <a:cs typeface="Open Sans"/>
              </a:rPr>
              <a:t>-a mogu biti dijeljeni s trećim stranama (uz pristanak ili u posebnim okolnostima)</a:t>
            </a:r>
          </a:p>
          <a:p>
            <a:r>
              <a:rPr lang="hr-HR" sz="2500">
                <a:latin typeface="Open Sans"/>
                <a:ea typeface="Open Sans"/>
                <a:cs typeface="Open Sans"/>
              </a:rPr>
              <a:t>AI sustavi su trenutno 'crna kutija' za običnog korisnika, ne znamo na koji način se naši podaci obrađuju i spremaju te koriste li se primjerene mjere za zaštitu cjelovitosti, povjerljivosti i dostupnosti podataka</a:t>
            </a:r>
            <a:endParaRPr lang="hr-HR" sz="2500"/>
          </a:p>
        </p:txBody>
      </p:sp>
    </p:spTree>
    <p:extLst>
      <p:ext uri="{BB962C8B-B14F-4D97-AF65-F5344CB8AC3E}">
        <p14:creationId xmlns:p14="http://schemas.microsoft.com/office/powerpoint/2010/main" val="26969260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E07AF-3460-239C-9086-F36FE57C0B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10 savjeta za sigurno korištenje AI-a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A77FE-1828-4426-C9E7-9C36FD723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58528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hr-HR" sz="2500">
                <a:latin typeface="Open Sans"/>
                <a:ea typeface="Open Sans"/>
                <a:cs typeface="Open Sans"/>
              </a:rPr>
              <a:t>Prije korištenja </a:t>
            </a:r>
            <a:r>
              <a:rPr lang="hr-HR" sz="2500" err="1">
                <a:latin typeface="Open Sans"/>
                <a:ea typeface="Open Sans"/>
                <a:cs typeface="Open Sans"/>
              </a:rPr>
              <a:t>ChatGPT</a:t>
            </a:r>
            <a:r>
              <a:rPr lang="hr-HR" sz="2500">
                <a:latin typeface="Open Sans"/>
                <a:ea typeface="Open Sans"/>
                <a:cs typeface="Open Sans"/>
              </a:rPr>
              <a:t>-a (ili drugih AI modela) savjetujte se sa svojim nadređenim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500">
                <a:latin typeface="Open Sans"/>
                <a:ea typeface="Open Sans"/>
                <a:cs typeface="Open Sans"/>
              </a:rPr>
              <a:t>Provjerite URL na kojem se nalazite prilikom korištenja </a:t>
            </a:r>
            <a:r>
              <a:rPr lang="hr-HR" sz="2500" err="1">
                <a:latin typeface="Open Sans"/>
                <a:ea typeface="Open Sans"/>
                <a:cs typeface="Open Sans"/>
              </a:rPr>
              <a:t>ChatGPT</a:t>
            </a:r>
            <a:r>
              <a:rPr lang="hr-HR" sz="2500">
                <a:latin typeface="Open Sans"/>
                <a:ea typeface="Open Sans"/>
                <a:cs typeface="Open Sans"/>
              </a:rPr>
              <a:t>-a, kako ne bi unijeli podatke u zlonamjernu stranicu koja imitira sustav</a:t>
            </a:r>
          </a:p>
          <a:p>
            <a:pPr marL="514350" indent="-514350">
              <a:buFont typeface="+mj-lt"/>
              <a:buAutoNum type="arabicPeriod"/>
            </a:pPr>
            <a:r>
              <a:rPr lang="hr-HR" sz="2500">
                <a:latin typeface="Open Sans"/>
                <a:ea typeface="Open Sans"/>
                <a:cs typeface="Open Sans"/>
              </a:rPr>
              <a:t>Ne unosite osobne, osjetljive ili povjerljive podatke u ChatGPT</a:t>
            </a:r>
          </a:p>
        </p:txBody>
      </p:sp>
    </p:spTree>
    <p:extLst>
      <p:ext uri="{BB962C8B-B14F-4D97-AF65-F5344CB8AC3E}">
        <p14:creationId xmlns:p14="http://schemas.microsoft.com/office/powerpoint/2010/main" val="413123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31058-B3FA-BC8C-C81D-14100A59F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10 savjeta za sigurno korištenje AI-a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1137E-ABB2-5B86-3907-B35BE9102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hr-HR" sz="2500">
                <a:latin typeface="Open Sans"/>
                <a:ea typeface="Open Sans"/>
                <a:cs typeface="Open Sans"/>
              </a:rPr>
              <a:t>Redovito brišite razgovore unutar sustava koji vam više ne trebaju</a:t>
            </a:r>
            <a:endParaRPr lang="en-US" sz="2500"/>
          </a:p>
          <a:p>
            <a:pPr marL="514350" indent="-514350">
              <a:buFont typeface="+mj-lt"/>
              <a:buAutoNum type="arabicPeriod" startAt="4"/>
            </a:pPr>
            <a:r>
              <a:rPr lang="hr-HR" sz="2500">
                <a:latin typeface="Open Sans"/>
                <a:ea typeface="Open Sans"/>
                <a:cs typeface="Open Sans"/>
              </a:rPr>
              <a:t>Ne koristite poslovni račun za privatne potrebe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hr-HR" sz="2500">
                <a:latin typeface="Open Sans"/>
                <a:ea typeface="Open Sans"/>
                <a:cs typeface="Open Sans"/>
              </a:rPr>
              <a:t>Podatke koje vam sustav generira dvostruko provjerite</a:t>
            </a:r>
          </a:p>
          <a:p>
            <a:pPr lvl="2"/>
            <a:r>
              <a:rPr lang="hr-HR">
                <a:latin typeface="Open Sans"/>
                <a:ea typeface="Open Sans"/>
                <a:cs typeface="Open Sans"/>
              </a:rPr>
              <a:t>Dobiveni sadržaj je izveden iz sadržaja koji su prethodno generirali drugi i stoga je potrebno obratiti pažnju da se ne radi o sadržaju koji je zaštićen autorskim ili srodnim pravim</a:t>
            </a:r>
          </a:p>
        </p:txBody>
      </p:sp>
    </p:spTree>
    <p:extLst>
      <p:ext uri="{BB962C8B-B14F-4D97-AF65-F5344CB8AC3E}">
        <p14:creationId xmlns:p14="http://schemas.microsoft.com/office/powerpoint/2010/main" val="2963752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D17BE-5D2D-9BCF-4E97-E93F4A2C1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10 savjeta za sigurno korištenje AI-a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AA909B-A2FD-8B03-5038-92A555235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7681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hr-HR" sz="2500">
                <a:latin typeface="Open Sans"/>
                <a:ea typeface="Open Sans"/>
                <a:cs typeface="Open Sans"/>
              </a:rPr>
              <a:t>Poštujte sigurnosnu politiku ustanove i propisana pravila za zaštitu i povjerljivost podataka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hr-HR" sz="2500">
                <a:latin typeface="Open Sans"/>
                <a:ea typeface="Open Sans"/>
                <a:cs typeface="Open Sans"/>
              </a:rPr>
              <a:t>S posebnim oprezom koristite dodatke za preglednike (</a:t>
            </a:r>
            <a:r>
              <a:rPr lang="hr-HR" sz="2500" err="1">
                <a:latin typeface="Open Sans"/>
                <a:ea typeface="Open Sans"/>
                <a:cs typeface="Open Sans"/>
              </a:rPr>
              <a:t>add</a:t>
            </a:r>
            <a:r>
              <a:rPr lang="hr-HR" sz="2500">
                <a:latin typeface="Open Sans"/>
                <a:ea typeface="Open Sans"/>
                <a:cs typeface="Open Sans"/>
              </a:rPr>
              <a:t>-on/plug-</a:t>
            </a:r>
            <a:r>
              <a:rPr lang="hr-HR" sz="2500" err="1">
                <a:latin typeface="Open Sans"/>
                <a:ea typeface="Open Sans"/>
                <a:cs typeface="Open Sans"/>
              </a:rPr>
              <a:t>in</a:t>
            </a:r>
            <a:r>
              <a:rPr lang="hr-HR" sz="2500">
                <a:latin typeface="Open Sans"/>
                <a:ea typeface="Open Sans"/>
                <a:cs typeface="Open Sans"/>
              </a:rPr>
              <a:t>) koji omogućuju pristup </a:t>
            </a:r>
            <a:r>
              <a:rPr lang="hr-HR" sz="2500" err="1">
                <a:latin typeface="Open Sans"/>
                <a:ea typeface="Open Sans"/>
                <a:cs typeface="Open Sans"/>
              </a:rPr>
              <a:t>ChatGPT</a:t>
            </a:r>
            <a:r>
              <a:rPr lang="hr-HR" sz="2500">
                <a:latin typeface="Open Sans"/>
                <a:ea typeface="Open Sans"/>
                <a:cs typeface="Open Sans"/>
              </a:rPr>
              <a:t>-u, jer su već iskorišteni za krađu podataka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hr-HR" sz="2500">
                <a:latin typeface="Open Sans"/>
                <a:ea typeface="Open Sans"/>
                <a:cs typeface="Open Sans"/>
              </a:rPr>
              <a:t>Redovito ažurirajte svoje sustave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hr-HR" sz="2500">
                <a:latin typeface="Open Sans"/>
                <a:ea typeface="Open Sans"/>
                <a:cs typeface="Open Sans"/>
              </a:rPr>
              <a:t>Redovito se informirajte i educirajte o novim prijetnjama te mjerama zaštite</a:t>
            </a:r>
          </a:p>
        </p:txBody>
      </p:sp>
    </p:spTree>
    <p:extLst>
      <p:ext uri="{BB962C8B-B14F-4D97-AF65-F5344CB8AC3E}">
        <p14:creationId xmlns:p14="http://schemas.microsoft.com/office/powerpoint/2010/main" val="124177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368157a5-bac9-422d-8077-23e6b5ba413d">
      <Terms xmlns="http://schemas.microsoft.com/office/infopath/2007/PartnerControls"/>
    </lcf76f155ced4ddcb4097134ff3c332f>
    <_Flow_SignoffStatus xmlns="368157a5-bac9-422d-8077-23e6b5ba413d" xsi:nil="true"/>
    <Description xmlns="368157a5-bac9-422d-8077-23e6b5ba413d" xsi:nil="true"/>
    <TaxCatchAll xmlns="12dd94ad-c239-44ab-8ff8-f2ef7037729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19C3F356147C448DC8F2FCA33E7828" ma:contentTypeVersion="21" ma:contentTypeDescription="Create a new document." ma:contentTypeScope="" ma:versionID="bef3b2eea230660eb9dccf7cec0e0db3">
  <xsd:schema xmlns:xsd="http://www.w3.org/2001/XMLSchema" xmlns:xs="http://www.w3.org/2001/XMLSchema" xmlns:p="http://schemas.microsoft.com/office/2006/metadata/properties" xmlns:ns2="12dd94ad-c239-44ab-8ff8-f2ef70377297" xmlns:ns3="368157a5-bac9-422d-8077-23e6b5ba413d" targetNamespace="http://schemas.microsoft.com/office/2006/metadata/properties" ma:root="true" ma:fieldsID="1db7bdb848079e449b27933672df68bb" ns2:_="" ns3:_="">
    <xsd:import namespace="12dd94ad-c239-44ab-8ff8-f2ef70377297"/>
    <xsd:import namespace="368157a5-bac9-422d-8077-23e6b5ba413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Descrip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  <xsd:element ref="ns3:_Flow_SignoffStatu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dd94ad-c239-44ab-8ff8-f2ef703772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CatchAll" ma:index="25" nillable="true" ma:displayName="Taxonomy Catch All Column" ma:hidden="true" ma:list="{dd0488ad-ed47-4620-a864-3d72fb3ce9a3}" ma:internalName="TaxCatchAll" ma:showField="CatchAllData" ma:web="12dd94ad-c239-44ab-8ff8-f2ef703772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8157a5-bac9-422d-8077-23e6b5ba41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Description" ma:index="21" nillable="true" ma:displayName="Description" ma:format="Dropdown" ma:internalName="Description">
      <xsd:simpleType>
        <xsd:restriction base="dms:Text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6d986ede-ccc4-4a57-b6a6-e316a042c07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Flow_SignoffStatus" ma:index="27" nillable="true" ma:displayName="Sign-off status" ma:internalName="Sign_x002d_off_x0020_status">
      <xsd:simpleType>
        <xsd:restriction base="dms:Text"/>
      </xsd:simpleType>
    </xsd:element>
    <xsd:element name="MediaServiceObjectDetectorVersions" ma:index="2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17CE9F3-4929-4153-927B-323D212F5BC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5D5DFC8-41AF-4E04-8F0E-6E3D50C5FD74}">
  <ds:schemaRefs>
    <ds:schemaRef ds:uri="http://schemas.microsoft.com/office/2006/metadata/properties"/>
    <ds:schemaRef ds:uri="http://www.w3.org/2000/xmlns/"/>
    <ds:schemaRef ds:uri="368157a5-bac9-422d-8077-23e6b5ba413d"/>
    <ds:schemaRef ds:uri="http://schemas.microsoft.com/office/infopath/2007/PartnerControls"/>
    <ds:schemaRef ds:uri="http://www.w3.org/2001/XMLSchema-instance"/>
    <ds:schemaRef ds:uri="12dd94ad-c239-44ab-8ff8-f2ef70377297"/>
  </ds:schemaRefs>
</ds:datastoreItem>
</file>

<file path=customXml/itemProps3.xml><?xml version="1.0" encoding="utf-8"?>
<ds:datastoreItem xmlns:ds="http://schemas.openxmlformats.org/officeDocument/2006/customXml" ds:itemID="{09839DDF-2B4E-483B-9F79-DE28ACED5E8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12dd94ad-c239-44ab-8ff8-f2ef70377297"/>
    <ds:schemaRef ds:uri="368157a5-bac9-422d-8077-23e6b5ba413d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538</Words>
  <Application>Microsoft Office PowerPoint</Application>
  <PresentationFormat>Widescreen</PresentationFormat>
  <Paragraphs>60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Open Sans</vt:lpstr>
      <vt:lpstr>Office Theme</vt:lpstr>
      <vt:lpstr>Kako koristiti AI na siguran način?</vt:lpstr>
      <vt:lpstr>Sadržaj</vt:lpstr>
      <vt:lpstr>Nacionalni CERT</vt:lpstr>
      <vt:lpstr>Što je AI?</vt:lpstr>
      <vt:lpstr>Proces rada ChatGPT -a*</vt:lpstr>
      <vt:lpstr>Rizici korištenja AI-a</vt:lpstr>
      <vt:lpstr>10 savjeta za sigurno korištenje AI-a</vt:lpstr>
      <vt:lpstr>10 savjeta za sigurno korištenje AI-a</vt:lpstr>
      <vt:lpstr>10 savjeta za sigurno korištenje AI-a</vt:lpstr>
      <vt:lpstr>Hvala vam na pažnji!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Nino Cosic</dc:creator>
  <cp:lastModifiedBy>Žaklina Šupica</cp:lastModifiedBy>
  <cp:revision>9</cp:revision>
  <dcterms:created xsi:type="dcterms:W3CDTF">2024-03-14T10:04:04Z</dcterms:created>
  <dcterms:modified xsi:type="dcterms:W3CDTF">2024-04-09T09:57:23Z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0x0101009A19C3F356147C448DC8F2FCA33E7828</vt:lpwstr>
  </property>
  <property fmtid="{D5CDD505-2E9C-101B-9397-08002B2CF9AE}" pid="3" name="MediaServiceImageTags">
    <vt:lpwstr/>
  </property>
</Properties>
</file>