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embeddedFontLst>
    <p:embeddedFont>
      <p:font typeface="Open Sans" panose="020B06060305040202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hS4J3hFMhOnF7BjKguIePjVCyi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ca7096aab4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ca7096aab4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ca7096aab4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ca7096aab4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21588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21588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dt" idx="10"/>
          </p:nvPr>
        </p:nvSpPr>
        <p:spPr>
          <a:xfrm>
            <a:off x="2458720" y="6356350"/>
            <a:ext cx="11226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4434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21588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body" idx="1"/>
          </p:nvPr>
        </p:nvSpPr>
        <p:spPr>
          <a:xfrm rot="5400000">
            <a:off x="3770471" y="-1106646"/>
            <a:ext cx="4351338" cy="10215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dt" idx="10"/>
          </p:nvPr>
        </p:nvSpPr>
        <p:spPr>
          <a:xfrm>
            <a:off x="2458720" y="6356350"/>
            <a:ext cx="11226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4434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>
            <a:spLocks noGrp="1"/>
          </p:cNvSpPr>
          <p:nvPr>
            <p:ph type="title"/>
          </p:nvPr>
        </p:nvSpPr>
        <p:spPr>
          <a:xfrm rot="5400000">
            <a:off x="6983571" y="2106454"/>
            <a:ext cx="5811838" cy="2329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dt" idx="10"/>
          </p:nvPr>
        </p:nvSpPr>
        <p:spPr>
          <a:xfrm>
            <a:off x="2458720" y="6356350"/>
            <a:ext cx="11226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4434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Open Sans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dt" idx="10"/>
          </p:nvPr>
        </p:nvSpPr>
        <p:spPr>
          <a:xfrm>
            <a:off x="2458720" y="6356350"/>
            <a:ext cx="11226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4434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Open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5870892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6" name="Google Shape;26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dt" idx="10"/>
          </p:nvPr>
        </p:nvSpPr>
        <p:spPr>
          <a:xfrm>
            <a:off x="2458720" y="6356350"/>
            <a:ext cx="11226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4434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Open Sans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dt" idx="10"/>
          </p:nvPr>
        </p:nvSpPr>
        <p:spPr>
          <a:xfrm>
            <a:off x="2458720" y="6356350"/>
            <a:ext cx="11226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4434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21588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488188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dt" idx="10"/>
          </p:nvPr>
        </p:nvSpPr>
        <p:spPr>
          <a:xfrm>
            <a:off x="2458720" y="6356350"/>
            <a:ext cx="11226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4434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21429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488188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488188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dt" idx="10"/>
          </p:nvPr>
        </p:nvSpPr>
        <p:spPr>
          <a:xfrm>
            <a:off x="2458720" y="6356350"/>
            <a:ext cx="11226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4434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21588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dt" idx="10"/>
          </p:nvPr>
        </p:nvSpPr>
        <p:spPr>
          <a:xfrm>
            <a:off x="2458720" y="6356350"/>
            <a:ext cx="11226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4434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2"/>
          <p:cNvSpPr txBox="1">
            <a:spLocks noGrp="1"/>
          </p:cNvSpPr>
          <p:nvPr>
            <p:ph type="dt" idx="10"/>
          </p:nvPr>
        </p:nvSpPr>
        <p:spPr>
          <a:xfrm>
            <a:off x="2458720" y="6356350"/>
            <a:ext cx="11226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4434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Open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5870892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dt" idx="10"/>
          </p:nvPr>
        </p:nvSpPr>
        <p:spPr>
          <a:xfrm>
            <a:off x="2458720" y="6356350"/>
            <a:ext cx="11226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4434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21588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Open Sans"/>
              <a:buNone/>
              <a:defRPr sz="4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21588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4"/>
          <p:cNvSpPr txBox="1">
            <a:spLocks noGrp="1"/>
          </p:cNvSpPr>
          <p:nvPr>
            <p:ph type="dt" idx="10"/>
          </p:nvPr>
        </p:nvSpPr>
        <p:spPr>
          <a:xfrm>
            <a:off x="2458720" y="6356350"/>
            <a:ext cx="11226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4434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21588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Open Sans"/>
              <a:buNone/>
            </a:pPr>
            <a:r>
              <a:rPr lang="en-US"/>
              <a:t>Načela</a:t>
            </a:r>
            <a:endParaRPr/>
          </a:p>
        </p:txBody>
      </p:sp>
      <p:sp>
        <p:nvSpPr>
          <p:cNvPr id="140" name="Google Shape;140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21588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lay"/>
              <a:buAutoNum type="arabicPeriod"/>
            </a:pPr>
            <a:r>
              <a:rPr lang="en-US"/>
              <a:t>PROPORCIONALNOST / NE ČINITI ŠTETU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lay"/>
              <a:buAutoNum type="arabicPeriod"/>
            </a:pPr>
            <a:r>
              <a:rPr lang="en-US"/>
              <a:t>SIGURNOST I ZAŠTITA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lay"/>
              <a:buAutoNum type="arabicPeriod"/>
            </a:pPr>
            <a:r>
              <a:rPr lang="en-US"/>
              <a:t>PRAVO NA PRIVATNOST I ZAŠTITA PODATAKA 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lay"/>
              <a:buAutoNum type="arabicPeriod"/>
            </a:pPr>
            <a:r>
              <a:rPr lang="en-US"/>
              <a:t>ADAPTIVNO UPRAVLJANJE I SURADNJA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lay"/>
              <a:buAutoNum type="arabicPeriod"/>
            </a:pPr>
            <a:r>
              <a:rPr lang="en-US"/>
              <a:t>ODGOVORNOST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endParaRPr/>
          </a:p>
        </p:txBody>
      </p:sp>
      <p:sp>
        <p:nvSpPr>
          <p:cNvPr id="141" name="Google Shape;141;p9"/>
          <p:cNvSpPr txBox="1"/>
          <p:nvPr/>
        </p:nvSpPr>
        <p:spPr>
          <a:xfrm>
            <a:off x="9418320" y="4923215"/>
            <a:ext cx="1161288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cap="none">
                <a:solidFill>
                  <a:srgbClr val="81E490"/>
                </a:solidFill>
                <a:latin typeface="Arial"/>
                <a:ea typeface="Arial"/>
                <a:cs typeface="Arial"/>
                <a:sym typeface="Arial"/>
              </a:rPr>
              <a:t>🡪</a:t>
            </a:r>
            <a:endParaRPr sz="9600" b="1" cap="none">
              <a:solidFill>
                <a:srgbClr val="81E49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21588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Open Sans"/>
              <a:buNone/>
            </a:pPr>
            <a:r>
              <a:rPr lang="en-US"/>
              <a:t>Načela</a:t>
            </a:r>
            <a:endParaRPr/>
          </a:p>
        </p:txBody>
      </p:sp>
      <p:sp>
        <p:nvSpPr>
          <p:cNvPr id="147" name="Google Shape;14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21588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6. TRANSPARENTNOST I OBJAŠNJIVOST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7. LJUDSKI NADZOR I ODLUČNOST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8. ODRŽIVOST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9. SVIJEST I PISMENOST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10. PRAVEDNOST I NEDISKRIMINACIJA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21588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Open Sans"/>
              <a:buNone/>
            </a:pPr>
            <a:r>
              <a:rPr lang="en-US"/>
              <a:t>Pravna regulacija umjetne inteligencije</a:t>
            </a:r>
            <a:endParaRPr/>
          </a:p>
        </p:txBody>
      </p:sp>
      <p:sp>
        <p:nvSpPr>
          <p:cNvPr id="153" name="Google Shape;15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21588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Akt o umjetnoj inteligenciji (EU) / Europski ured za umjetnu inteligenciju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Obrazovni sustav - visokorizični sustav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Nacrt Okvirne konvencije o umjetnoj inteligenciji (Vijeće Europe)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Humanocentrični pristup pravnoj regulaciji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endParaRPr/>
          </a:p>
        </p:txBody>
      </p:sp>
      <p:sp>
        <p:nvSpPr>
          <p:cNvPr id="154" name="Google Shape;154;p11"/>
          <p:cNvSpPr/>
          <p:nvPr/>
        </p:nvSpPr>
        <p:spPr>
          <a:xfrm>
            <a:off x="9258904" y="4742240"/>
            <a:ext cx="1391728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cap="none">
                <a:solidFill>
                  <a:srgbClr val="81E490"/>
                </a:solidFill>
                <a:latin typeface="Arial"/>
                <a:ea typeface="Arial"/>
                <a:cs typeface="Arial"/>
                <a:sym typeface="Arial"/>
              </a:rPr>
              <a:t>🡪</a:t>
            </a:r>
            <a:endParaRPr sz="9600" b="1" cap="none">
              <a:solidFill>
                <a:srgbClr val="81E49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21588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Zaštita prava na privatnost (transparentnost obrade)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Zaštita intelektualnog vlasništva (pitanje autorstva i odgovornosti) - korištenje AI alata 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ca7096aab4_1_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2159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Zaključak</a:t>
            </a:r>
            <a:endParaRPr/>
          </a:p>
        </p:txBody>
      </p:sp>
      <p:sp>
        <p:nvSpPr>
          <p:cNvPr id="165" name="Google Shape;165;g2ca7096aab4_1_10"/>
          <p:cNvSpPr txBox="1">
            <a:spLocks noGrp="1"/>
          </p:cNvSpPr>
          <p:nvPr>
            <p:ph type="body" idx="1"/>
          </p:nvPr>
        </p:nvSpPr>
        <p:spPr>
          <a:xfrm>
            <a:off x="838200" y="1577225"/>
            <a:ext cx="10215900" cy="4599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Umjetna inteligencija ima ogroman potencijal u obrazovanju, ali mora se razvijati i primjenjivati uz poštivanje ljudskih prava i etičkih načela. Etički aspekti umjetne inteligencije u obrazovanju zahtijevaju pažljivo razmatranje.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UNESCO Preporuke pružaju smjernice kako poticati odgovorne inovacije u području umjetne inteligencije i pravednu raspodjelu njezinih koristi. 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Pravne regulative trebaju pratiti brzi razvoj tehnologije kako bi se osigurala odgovorna i etička primjena UI u obrazovanju.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-US"/>
              <a:t>Učitelji, profesori, stručnjaci i zakonodavci moraju surađivati kako bi stvorili okruženje koje potiče inovaciju, ali i štiti prava i dobrobit svakog pojedinca uključenog u sustav obrazovanja.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Open Sans"/>
              <a:buNone/>
            </a:pPr>
            <a:r>
              <a:rPr lang="en-US"/>
              <a:t>Etički aspekti uporabe umjetne inteligencije u obrazovanju</a:t>
            </a:r>
            <a:endParaRPr/>
          </a:p>
        </p:txBody>
      </p:sp>
      <p:sp>
        <p:nvSpPr>
          <p:cNvPr id="97" name="Google Shape;97;p4"/>
          <p:cNvSpPr txBox="1">
            <a:spLocks noGrp="1"/>
          </p:cNvSpPr>
          <p:nvPr>
            <p:ph type="subTitle" idx="1"/>
          </p:nvPr>
        </p:nvSpPr>
        <p:spPr>
          <a:xfrm>
            <a:off x="1524000" y="3721608"/>
            <a:ext cx="9144000" cy="1536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hr-HR" b="1" dirty="0"/>
              <a:t>Etičko-pedagoški izazovi i pravne regulative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 dirty="0"/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B0CFE04B-FAA5-46FA-807D-B2EF47FE5CDF}"/>
              </a:ext>
            </a:extLst>
          </p:cNvPr>
          <p:cNvSpPr txBox="1"/>
          <p:nvPr/>
        </p:nvSpPr>
        <p:spPr>
          <a:xfrm>
            <a:off x="6867144" y="4352544"/>
            <a:ext cx="4910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Ljerka Č</a:t>
            </a:r>
            <a:r>
              <a:rPr lang="hr-HR" sz="1800" dirty="0" err="1">
                <a:solidFill>
                  <a:schemeClr val="bg1"/>
                </a:solidFill>
              </a:rPr>
              <a:t>ulina</a:t>
            </a:r>
            <a:r>
              <a:rPr lang="en-US" sz="1800" dirty="0">
                <a:solidFill>
                  <a:schemeClr val="bg1"/>
                </a:solidFill>
              </a:rPr>
              <a:t>, Sara Barba &amp; Iva Šimunović</a:t>
            </a:r>
            <a:endParaRPr lang="hr-H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21588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Open Sans"/>
              <a:buNone/>
            </a:pPr>
            <a:r>
              <a:rPr lang="en-US"/>
              <a:t>Umjetna inteligencija</a:t>
            </a:r>
            <a:endParaRPr/>
          </a:p>
        </p:txBody>
      </p:sp>
      <p:sp>
        <p:nvSpPr>
          <p:cNvPr id="103" name="Google Shape;10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456500" cy="47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2286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tehnologija</a:t>
            </a:r>
            <a:r>
              <a:rPr lang="en-US" dirty="0"/>
              <a:t> </a:t>
            </a:r>
            <a:r>
              <a:rPr lang="en-US" dirty="0" err="1"/>
              <a:t>razvija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se </a:t>
            </a:r>
            <a:r>
              <a:rPr lang="en-US" dirty="0" err="1"/>
              <a:t>mijenjaju</a:t>
            </a:r>
            <a:r>
              <a:rPr lang="en-US" dirty="0"/>
              <a:t> i </a:t>
            </a:r>
            <a:r>
              <a:rPr lang="en-US" dirty="0" err="1"/>
              <a:t>načini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definiramo</a:t>
            </a:r>
            <a:r>
              <a:rPr lang="en-US" dirty="0"/>
              <a:t>.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jedinstvena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fiksna</a:t>
            </a:r>
            <a:r>
              <a:rPr lang="en-US" dirty="0"/>
              <a:t> </a:t>
            </a:r>
            <a:r>
              <a:rPr lang="en-US" dirty="0" err="1"/>
              <a:t>definicija</a:t>
            </a:r>
            <a:r>
              <a:rPr lang="en-US" dirty="0"/>
              <a:t> </a:t>
            </a:r>
            <a:r>
              <a:rPr lang="en-US" dirty="0" err="1"/>
              <a:t>umjetne</a:t>
            </a:r>
            <a:r>
              <a:rPr lang="en-US" dirty="0"/>
              <a:t> </a:t>
            </a:r>
            <a:r>
              <a:rPr lang="en-US" dirty="0" err="1"/>
              <a:t>inteligencije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općeniti</a:t>
            </a:r>
            <a:r>
              <a:rPr lang="en-US" dirty="0"/>
              <a:t> </a:t>
            </a:r>
            <a:r>
              <a:rPr lang="en-US" dirty="0" err="1"/>
              <a:t>dogovor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strojevi</a:t>
            </a:r>
            <a:r>
              <a:rPr lang="en-US" dirty="0"/>
              <a:t> </a:t>
            </a:r>
            <a:r>
              <a:rPr lang="en-US" dirty="0" err="1"/>
              <a:t>temeljeni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umjetnoj</a:t>
            </a:r>
            <a:r>
              <a:rPr lang="en-US" dirty="0"/>
              <a:t> </a:t>
            </a:r>
            <a:r>
              <a:rPr lang="en-US" dirty="0" err="1"/>
              <a:t>inteligenciji</a:t>
            </a:r>
            <a:r>
              <a:rPr lang="en-US" dirty="0"/>
              <a:t> "</a:t>
            </a:r>
            <a:r>
              <a:rPr lang="en-US" dirty="0" err="1"/>
              <a:t>potencijalno</a:t>
            </a:r>
            <a:r>
              <a:rPr lang="en-US" dirty="0"/>
              <a:t> </a:t>
            </a:r>
            <a:r>
              <a:rPr lang="en-US" dirty="0" err="1"/>
              <a:t>sposobni</a:t>
            </a:r>
            <a:r>
              <a:rPr lang="en-US" dirty="0"/>
              <a:t> </a:t>
            </a:r>
            <a:r>
              <a:rPr lang="en-US" dirty="0" err="1"/>
              <a:t>imitirati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nadmašiti</a:t>
            </a:r>
            <a:r>
              <a:rPr lang="en-US" dirty="0"/>
              <a:t> </a:t>
            </a:r>
            <a:r>
              <a:rPr lang="en-US" dirty="0" err="1"/>
              <a:t>ljudske</a:t>
            </a:r>
            <a:r>
              <a:rPr lang="en-US" dirty="0"/>
              <a:t> </a:t>
            </a:r>
            <a:r>
              <a:rPr lang="en-US" dirty="0" err="1"/>
              <a:t>kognitivne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osjetila</a:t>
            </a:r>
            <a:r>
              <a:rPr lang="en-US" dirty="0"/>
              <a:t>, </a:t>
            </a:r>
            <a:r>
              <a:rPr lang="en-US" dirty="0" err="1"/>
              <a:t>interakciju</a:t>
            </a:r>
            <a:r>
              <a:rPr lang="en-US" dirty="0"/>
              <a:t> </a:t>
            </a:r>
            <a:r>
              <a:rPr lang="en-US" dirty="0" err="1"/>
              <a:t>jezikom</a:t>
            </a:r>
            <a:r>
              <a:rPr lang="en-US" dirty="0"/>
              <a:t>, </a:t>
            </a:r>
            <a:r>
              <a:rPr lang="en-US" dirty="0" err="1"/>
              <a:t>zaključivanje</a:t>
            </a:r>
            <a:r>
              <a:rPr lang="en-US" dirty="0"/>
              <a:t> i </a:t>
            </a:r>
            <a:r>
              <a:rPr lang="en-US" dirty="0" err="1"/>
              <a:t>analizu</a:t>
            </a:r>
            <a:r>
              <a:rPr lang="en-US" dirty="0"/>
              <a:t>, </a:t>
            </a:r>
            <a:r>
              <a:rPr lang="en-US" dirty="0" err="1"/>
              <a:t>rješavanje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, pa </a:t>
            </a:r>
            <a:r>
              <a:rPr lang="en-US" dirty="0" err="1"/>
              <a:t>čak</a:t>
            </a:r>
            <a:r>
              <a:rPr lang="en-US" dirty="0"/>
              <a:t> i </a:t>
            </a:r>
            <a:r>
              <a:rPr lang="en-US" dirty="0" err="1"/>
              <a:t>kreativnost</a:t>
            </a:r>
            <a:r>
              <a:rPr lang="en-US" dirty="0"/>
              <a:t>.“→ </a:t>
            </a:r>
            <a:r>
              <a:rPr lang="en-US" b="1" dirty="0" err="1"/>
              <a:t>dinamično</a:t>
            </a:r>
            <a:r>
              <a:rPr lang="en-US" b="1" dirty="0"/>
              <a:t> </a:t>
            </a:r>
            <a:r>
              <a:rPr lang="en-US" b="1" dirty="0" err="1"/>
              <a:t>razumijevanje</a:t>
            </a:r>
            <a:r>
              <a:rPr lang="en-US" b="1" dirty="0"/>
              <a:t> </a:t>
            </a:r>
            <a:r>
              <a:rPr lang="en-US" b="1" dirty="0" err="1"/>
              <a:t>umjetne</a:t>
            </a:r>
            <a:r>
              <a:rPr lang="en-US" b="1" dirty="0"/>
              <a:t> </a:t>
            </a:r>
            <a:r>
              <a:rPr lang="en-US" b="1" dirty="0" err="1"/>
              <a:t>inteligencije</a:t>
            </a:r>
            <a:endParaRPr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1200" dirty="0"/>
              <a:t>			</a:t>
            </a:r>
            <a:endParaRPr sz="1200" dirty="0"/>
          </a:p>
          <a:p>
            <a:pPr marL="914400" lvl="0" indent="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1900" dirty="0"/>
              <a:t>(UNESCO World Commission on the Ethics of Scientific Knowledge and Technology (2019).</a:t>
            </a:r>
            <a:endParaRPr sz="47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1900" dirty="0"/>
              <a:t>			Preliminary Study on the Ethics of Artificial Intelligence)</a:t>
            </a:r>
            <a:endParaRPr sz="47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8880284" cy="127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Open Sans"/>
              <a:buNone/>
            </a:pPr>
            <a:r>
              <a:rPr lang="en-US"/>
              <a:t>Etika &amp; umjetna inteligencija</a:t>
            </a:r>
            <a:endParaRPr/>
          </a:p>
        </p:txBody>
      </p:sp>
      <p:sp>
        <p:nvSpPr>
          <p:cNvPr id="109" name="Google Shape;109;p6"/>
          <p:cNvSpPr txBox="1">
            <a:spLocks noGrp="1"/>
          </p:cNvSpPr>
          <p:nvPr>
            <p:ph type="body" idx="1"/>
          </p:nvPr>
        </p:nvSpPr>
        <p:spPr>
          <a:xfrm>
            <a:off x="839800" y="2092875"/>
            <a:ext cx="10078200" cy="36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2400" b="1"/>
              <a:t>Etički izazovi: </a:t>
            </a:r>
            <a:r>
              <a:rPr lang="en-US" sz="2400"/>
              <a:t>transparentnost i odgovornost, privatnost i sigurnost podataka, pristupačnost i inkluzivnost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endParaRPr sz="2400" b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2400" b="1"/>
              <a:t>Rizici: </a:t>
            </a:r>
            <a:r>
              <a:rPr lang="en-US" sz="2400"/>
              <a:t>upravljanje podacima, pristranost, nejednakost, klimatska degradacija, ugrožavanje ljudskih prava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endParaRPr sz="2400" b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2400" b="1"/>
              <a:t>Čemu trebamo težiti? </a:t>
            </a:r>
            <a:r>
              <a:rPr lang="en-US" sz="2400"/>
              <a:t>Transparentnosti i pravednosti s naglaskom na ljudski faktor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endParaRPr sz="2400" b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2400" b="1"/>
              <a:t>Pravne regulative: </a:t>
            </a:r>
            <a:r>
              <a:rPr lang="en-US" sz="2400"/>
              <a:t>GDPR i zaštita podataka, autorska prava i UI, odgovornost i pravna zaštita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ca7096aab4_1_15"/>
          <p:cNvSpPr txBox="1">
            <a:spLocks noGrp="1"/>
          </p:cNvSpPr>
          <p:nvPr>
            <p:ph type="title"/>
          </p:nvPr>
        </p:nvSpPr>
        <p:spPr>
          <a:xfrm>
            <a:off x="839825" y="457200"/>
            <a:ext cx="9088500" cy="1068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Preporuke &amp; smjernice</a:t>
            </a:r>
            <a:endParaRPr/>
          </a:p>
        </p:txBody>
      </p:sp>
      <p:sp>
        <p:nvSpPr>
          <p:cNvPr id="115" name="Google Shape;115;g2ca7096aab4_1_15"/>
          <p:cNvSpPr txBox="1">
            <a:spLocks noGrp="1"/>
          </p:cNvSpPr>
          <p:nvPr>
            <p:ph type="body" idx="1"/>
          </p:nvPr>
        </p:nvSpPr>
        <p:spPr>
          <a:xfrm>
            <a:off x="839825" y="1615900"/>
            <a:ext cx="9088500" cy="4228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75"/>
              <a:buNone/>
            </a:pPr>
            <a:r>
              <a:rPr lang="en-US" sz="1490" u="sng"/>
              <a:t>UNESCO</a:t>
            </a:r>
            <a:endParaRPr sz="1490" u="sng"/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75"/>
              <a:buNone/>
            </a:pPr>
            <a:r>
              <a:rPr lang="en-US" sz="1490"/>
              <a:t>Recommendation on the Ethics of Artificial Intelligence (UNESCO, 2021) </a:t>
            </a:r>
            <a:endParaRPr sz="1490"/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75"/>
              <a:buNone/>
            </a:pPr>
            <a:r>
              <a:rPr lang="en-US" sz="1490"/>
              <a:t>Key facts UNESCO’s Recommendation on the Ethics of Artificial Intelligence (UNESCO, 2021)   </a:t>
            </a:r>
            <a:endParaRPr sz="1490"/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75"/>
              <a:buNone/>
            </a:pPr>
            <a:r>
              <a:rPr lang="en-US" sz="1490"/>
              <a:t>Guidance for generative AI in education and research (UNESCO, 2023)</a:t>
            </a:r>
            <a:endParaRPr sz="1490"/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75"/>
              <a:buNone/>
            </a:pPr>
            <a:endParaRPr sz="1490"/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75"/>
              <a:buNone/>
            </a:pPr>
            <a:r>
              <a:rPr lang="en-US" sz="1490" u="sng"/>
              <a:t>EUROPSKA KOMISIJA</a:t>
            </a:r>
            <a:endParaRPr sz="1490" u="sng"/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75"/>
              <a:buNone/>
            </a:pPr>
            <a:r>
              <a:rPr lang="en-US" sz="1490"/>
              <a:t>Etičke smjernica namijenjene nastavnom osoblju za upotrebu umjetne inteligencija i podataka u poučavanju i učenju (Europska komisija, 2022.) </a:t>
            </a:r>
            <a:endParaRPr sz="11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215880" cy="851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Open Sans"/>
              <a:buNone/>
            </a:pPr>
            <a:r>
              <a:rPr lang="en-US"/>
              <a:t>Vrijednosti</a:t>
            </a:r>
            <a:endParaRPr/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1"/>
          </p:nvPr>
        </p:nvSpPr>
        <p:spPr>
          <a:xfrm>
            <a:off x="838200" y="1825626"/>
            <a:ext cx="1002487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POŠTOVANJE, ZAŠTITA I PROMICANJE LJUDSKIH PRAVA I TEMELJNIH SLOBODA I LJUDSKOG DOSTOJANSTVA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endParaRPr/>
          </a:p>
        </p:txBody>
      </p:sp>
      <p:sp>
        <p:nvSpPr>
          <p:cNvPr id="122" name="Google Shape;122;p7"/>
          <p:cNvSpPr/>
          <p:nvPr/>
        </p:nvSpPr>
        <p:spPr>
          <a:xfrm>
            <a:off x="-360539" y="1489417"/>
            <a:ext cx="1819656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i="0" u="none" strike="noStrike" cap="none">
                <a:solidFill>
                  <a:srgbClr val="81E49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23" name="Google Shape;123;p7"/>
          <p:cNvSpPr txBox="1"/>
          <p:nvPr/>
        </p:nvSpPr>
        <p:spPr>
          <a:xfrm>
            <a:off x="3255264" y="2933364"/>
            <a:ext cx="7708392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81E49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ŽIVOT U MIRNIM, PRAVEDNIM I MEĐUSOBNO POVEZANIM DRUŠTVIMA</a:t>
            </a:r>
            <a:endParaRPr/>
          </a:p>
        </p:txBody>
      </p:sp>
      <p:sp>
        <p:nvSpPr>
          <p:cNvPr id="124" name="Google Shape;124;p7"/>
          <p:cNvSpPr txBox="1"/>
          <p:nvPr/>
        </p:nvSpPr>
        <p:spPr>
          <a:xfrm>
            <a:off x="1161288" y="4121578"/>
            <a:ext cx="608076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BRIGA ZA OKOLIŠ I EKOSUSTAV</a:t>
            </a:r>
            <a:endParaRPr/>
          </a:p>
        </p:txBody>
      </p:sp>
      <p:sp>
        <p:nvSpPr>
          <p:cNvPr id="125" name="Google Shape;125;p7"/>
          <p:cNvSpPr txBox="1"/>
          <p:nvPr/>
        </p:nvSpPr>
        <p:spPr>
          <a:xfrm>
            <a:off x="2258568" y="5038344"/>
            <a:ext cx="8092440" cy="800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OSIGURAVANJE RAZNOLIKOSTI I UKLJUČIVOSTI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7"/>
          <p:cNvSpPr/>
          <p:nvPr/>
        </p:nvSpPr>
        <p:spPr>
          <a:xfrm>
            <a:off x="9907617" y="2549562"/>
            <a:ext cx="841897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cap="none">
                <a:solidFill>
                  <a:srgbClr val="81E49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27" name="Google Shape;127;p7"/>
          <p:cNvSpPr/>
          <p:nvPr/>
        </p:nvSpPr>
        <p:spPr>
          <a:xfrm>
            <a:off x="483870" y="3468684"/>
            <a:ext cx="70866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cap="none">
                <a:solidFill>
                  <a:srgbClr val="81E49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28" name="Google Shape;128;p7"/>
          <p:cNvSpPr/>
          <p:nvPr/>
        </p:nvSpPr>
        <p:spPr>
          <a:xfrm>
            <a:off x="9976291" y="4466168"/>
            <a:ext cx="886781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cap="none">
                <a:solidFill>
                  <a:srgbClr val="81E490"/>
                </a:solidFill>
                <a:latin typeface="Open Sans"/>
                <a:ea typeface="Open Sans"/>
                <a:cs typeface="Open Sans"/>
                <a:sym typeface="Open Sans"/>
              </a:rPr>
              <a:t>4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"/>
          <p:cNvSpPr txBox="1">
            <a:spLocks noGrp="1"/>
          </p:cNvSpPr>
          <p:nvPr>
            <p:ph type="title"/>
          </p:nvPr>
        </p:nvSpPr>
        <p:spPr>
          <a:xfrm>
            <a:off x="612648" y="365125"/>
            <a:ext cx="10441432" cy="2743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Open Sans"/>
              <a:buNone/>
            </a:pPr>
            <a:r>
              <a:rPr lang="en-US"/>
              <a:t>UMJETNA INTELIGENCIJA &amp; LJUDSKA PRAVA</a:t>
            </a:r>
            <a:br>
              <a:rPr lang="en-US"/>
            </a:br>
            <a:endParaRPr/>
          </a:p>
        </p:txBody>
      </p:sp>
      <p:sp>
        <p:nvSpPr>
          <p:cNvPr id="134" name="Google Shape;134;p8"/>
          <p:cNvSpPr txBox="1">
            <a:spLocks noGrp="1"/>
          </p:cNvSpPr>
          <p:nvPr>
            <p:ph type="body" idx="1"/>
          </p:nvPr>
        </p:nvSpPr>
        <p:spPr>
          <a:xfrm>
            <a:off x="1499616" y="2834639"/>
            <a:ext cx="9554464" cy="3342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načela su usmjerena na ljudska prava i uključuju proporcionalnost, izbjegavanje štete, odgovornost, transparentnost, poštivanje privatnosti, sigurnost, održivost, pošteno postupanje i nediskriminaciju.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528</Words>
  <Application>Microsoft Office PowerPoint</Application>
  <PresentationFormat>Široki zaslon</PresentationFormat>
  <Paragraphs>66</Paragraphs>
  <Slides>15</Slides>
  <Notes>15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9" baseType="lpstr">
      <vt:lpstr>Open Sans</vt:lpstr>
      <vt:lpstr>Arial</vt:lpstr>
      <vt:lpstr>Play</vt:lpstr>
      <vt:lpstr>Office Theme</vt:lpstr>
      <vt:lpstr>PowerPoint prezentacija</vt:lpstr>
      <vt:lpstr>PowerPoint prezentacija</vt:lpstr>
      <vt:lpstr>PowerPoint prezentacija</vt:lpstr>
      <vt:lpstr>Etički aspekti uporabe umjetne inteligencije u obrazovanju</vt:lpstr>
      <vt:lpstr>Umjetna inteligencija</vt:lpstr>
      <vt:lpstr>Etika &amp; umjetna inteligencija</vt:lpstr>
      <vt:lpstr>Preporuke &amp; smjernice</vt:lpstr>
      <vt:lpstr>Vrijednosti</vt:lpstr>
      <vt:lpstr>UMJETNA INTELIGENCIJA &amp; LJUDSKA PRAVA </vt:lpstr>
      <vt:lpstr>Načela</vt:lpstr>
      <vt:lpstr>Načela</vt:lpstr>
      <vt:lpstr>Pravna regulacija umjetne inteligencije</vt:lpstr>
      <vt:lpstr>PowerPoint prezentacija</vt:lpstr>
      <vt:lpstr>Zaključak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Nino Cosic</dc:creator>
  <cp:lastModifiedBy>Sara Barba</cp:lastModifiedBy>
  <cp:revision>1</cp:revision>
  <dcterms:created xsi:type="dcterms:W3CDTF">2024-03-14T10:04:04Z</dcterms:created>
  <dcterms:modified xsi:type="dcterms:W3CDTF">2024-04-10T07:01:10Z</dcterms:modified>
</cp:coreProperties>
</file>