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4"/>
    <p:sldId id="257" r:id="rId45"/>
    <p:sldId id="258" r:id="rId46"/>
    <p:sldId id="259" r:id="rId47"/>
    <p:sldId id="260" r:id="rId48"/>
    <p:sldId id="261" r:id="rId49"/>
    <p:sldId id="262" r:id="rId50"/>
    <p:sldId id="263" r:id="rId51"/>
    <p:sldId id="264" r:id="rId52"/>
    <p:sldId id="265" r:id="rId53"/>
    <p:sldId id="266" r:id="rId54"/>
    <p:sldId id="267" r:id="rId55"/>
    <p:sldId id="268" r:id="rId56"/>
    <p:sldId id="269" r:id="rId57"/>
    <p:sldId id="270" r:id="rId5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Poppins" charset="1" panose="00000500000000000000"/>
      <p:regular r:id="rId10"/>
    </p:embeddedFont>
    <p:embeddedFont>
      <p:font typeface="Poppins Bold" charset="1" panose="00000800000000000000"/>
      <p:regular r:id="rId11"/>
    </p:embeddedFont>
    <p:embeddedFont>
      <p:font typeface="Poppins Italics" charset="1" panose="00000500000000000000"/>
      <p:regular r:id="rId12"/>
    </p:embeddedFont>
    <p:embeddedFont>
      <p:font typeface="Poppins Bold Italics" charset="1" panose="00000800000000000000"/>
      <p:regular r:id="rId13"/>
    </p:embeddedFont>
    <p:embeddedFont>
      <p:font typeface="Poppins Thin" charset="1" panose="00000300000000000000"/>
      <p:regular r:id="rId14"/>
    </p:embeddedFont>
    <p:embeddedFont>
      <p:font typeface="Poppins Thin Italics" charset="1" panose="00000300000000000000"/>
      <p:regular r:id="rId15"/>
    </p:embeddedFont>
    <p:embeddedFont>
      <p:font typeface="Poppins Extra-Light" charset="1" panose="00000300000000000000"/>
      <p:regular r:id="rId16"/>
    </p:embeddedFont>
    <p:embeddedFont>
      <p:font typeface="Poppins Extra-Light Italics" charset="1" panose="00000300000000000000"/>
      <p:regular r:id="rId17"/>
    </p:embeddedFont>
    <p:embeddedFont>
      <p:font typeface="Poppins Light" charset="1" panose="00000400000000000000"/>
      <p:regular r:id="rId18"/>
    </p:embeddedFont>
    <p:embeddedFont>
      <p:font typeface="Poppins Light Italics" charset="1" panose="00000400000000000000"/>
      <p:regular r:id="rId19"/>
    </p:embeddedFont>
    <p:embeddedFont>
      <p:font typeface="Poppins Medium" charset="1" panose="00000600000000000000"/>
      <p:regular r:id="rId20"/>
    </p:embeddedFont>
    <p:embeddedFont>
      <p:font typeface="Poppins Medium Italics" charset="1" panose="00000600000000000000"/>
      <p:regular r:id="rId21"/>
    </p:embeddedFont>
    <p:embeddedFont>
      <p:font typeface="Poppins Semi-Bold" charset="1" panose="00000700000000000000"/>
      <p:regular r:id="rId22"/>
    </p:embeddedFont>
    <p:embeddedFont>
      <p:font typeface="Poppins Semi-Bold Italics" charset="1" panose="00000700000000000000"/>
      <p:regular r:id="rId23"/>
    </p:embeddedFont>
    <p:embeddedFont>
      <p:font typeface="Poppins Ultra-Bold" charset="1" panose="00000900000000000000"/>
      <p:regular r:id="rId24"/>
    </p:embeddedFont>
    <p:embeddedFont>
      <p:font typeface="Poppins Ultra-Bold Italics" charset="1" panose="00000900000000000000"/>
      <p:regular r:id="rId25"/>
    </p:embeddedFont>
    <p:embeddedFont>
      <p:font typeface="Poppins Heavy" charset="1" panose="00000A00000000000000"/>
      <p:regular r:id="rId26"/>
    </p:embeddedFont>
    <p:embeddedFont>
      <p:font typeface="Poppins Heavy Italics" charset="1" panose="00000A00000000000000"/>
      <p:regular r:id="rId27"/>
    </p:embeddedFont>
    <p:embeddedFont>
      <p:font typeface="Open Sans" charset="1" panose="020B0606030504020204"/>
      <p:regular r:id="rId28"/>
    </p:embeddedFont>
    <p:embeddedFont>
      <p:font typeface="Open Sans Bold" charset="1" panose="020B0806030504020204"/>
      <p:regular r:id="rId29"/>
    </p:embeddedFont>
    <p:embeddedFont>
      <p:font typeface="Open Sans Italics" charset="1" panose="020B0606030504020204"/>
      <p:regular r:id="rId30"/>
    </p:embeddedFont>
    <p:embeddedFont>
      <p:font typeface="Open Sans Bold Italics" charset="1" panose="020B0806030504020204"/>
      <p:regular r:id="rId31"/>
    </p:embeddedFont>
    <p:embeddedFont>
      <p:font typeface="Open Sans Light" charset="1" panose="020B0306030504020204"/>
      <p:regular r:id="rId32"/>
    </p:embeddedFont>
    <p:embeddedFont>
      <p:font typeface="Open Sans Light Italics" charset="1" panose="020B0306030504020204"/>
      <p:regular r:id="rId33"/>
    </p:embeddedFont>
    <p:embeddedFont>
      <p:font typeface="Open Sans Ultra-Bold" charset="1" panose="00000000000000000000"/>
      <p:regular r:id="rId34"/>
    </p:embeddedFont>
    <p:embeddedFont>
      <p:font typeface="Open Sans Ultra-Bold Italics" charset="1" panose="00000000000000000000"/>
      <p:regular r:id="rId35"/>
    </p:embeddedFont>
    <p:embeddedFont>
      <p:font typeface="Cocomat Pro" charset="1" panose="00000500000000000000"/>
      <p:regular r:id="rId36"/>
    </p:embeddedFont>
    <p:embeddedFont>
      <p:font typeface="Cocomat Pro Bold" charset="1" panose="00000700000000000000"/>
      <p:regular r:id="rId37"/>
    </p:embeddedFont>
    <p:embeddedFont>
      <p:font typeface="Cocomat Pro Italics" charset="1" panose="00000500000000000000"/>
      <p:regular r:id="rId38"/>
    </p:embeddedFont>
    <p:embeddedFont>
      <p:font typeface="Cocomat Pro Bold Italics" charset="1" panose="00000700000000000000"/>
      <p:regular r:id="rId39"/>
    </p:embeddedFont>
    <p:embeddedFont>
      <p:font typeface="Cocomat Pro Thin" charset="1" panose="00000200000000000000"/>
      <p:regular r:id="rId40"/>
    </p:embeddedFont>
    <p:embeddedFont>
      <p:font typeface="Cocomat Pro Thin Italics" charset="1" panose="00000200000000000000"/>
      <p:regular r:id="rId41"/>
    </p:embeddedFont>
    <p:embeddedFont>
      <p:font typeface="Cocomat Pro Heavy" charset="1" panose="00000A00000000000000"/>
      <p:regular r:id="rId42"/>
    </p:embeddedFont>
    <p:embeddedFont>
      <p:font typeface="Cocomat Pro Heavy Italics" charset="1" panose="00000A0000000000000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slides/slide1.xml" Type="http://schemas.openxmlformats.org/officeDocument/2006/relationships/slide"/><Relationship Id="rId45" Target="slides/slide2.xml" Type="http://schemas.openxmlformats.org/officeDocument/2006/relationships/slide"/><Relationship Id="rId46" Target="slides/slide3.xml" Type="http://schemas.openxmlformats.org/officeDocument/2006/relationships/slide"/><Relationship Id="rId47" Target="slides/slide4.xml" Type="http://schemas.openxmlformats.org/officeDocument/2006/relationships/slide"/><Relationship Id="rId48" Target="slides/slide5.xml" Type="http://schemas.openxmlformats.org/officeDocument/2006/relationships/slide"/><Relationship Id="rId49" Target="slides/slide6.xml" Type="http://schemas.openxmlformats.org/officeDocument/2006/relationships/slide"/><Relationship Id="rId5" Target="tableStyles.xml" Type="http://schemas.openxmlformats.org/officeDocument/2006/relationships/tableStyles"/><Relationship Id="rId50" Target="slides/slide7.xml" Type="http://schemas.openxmlformats.org/officeDocument/2006/relationships/slide"/><Relationship Id="rId51" Target="slides/slide8.xml" Type="http://schemas.openxmlformats.org/officeDocument/2006/relationships/slide"/><Relationship Id="rId52" Target="slides/slide9.xml" Type="http://schemas.openxmlformats.org/officeDocument/2006/relationships/slide"/><Relationship Id="rId53" Target="slides/slide10.xml" Type="http://schemas.openxmlformats.org/officeDocument/2006/relationships/slide"/><Relationship Id="rId54" Target="slides/slide11.xml" Type="http://schemas.openxmlformats.org/officeDocument/2006/relationships/slide"/><Relationship Id="rId55" Target="slides/slide12.xml" Type="http://schemas.openxmlformats.org/officeDocument/2006/relationships/slide"/><Relationship Id="rId56" Target="slides/slide13.xml" Type="http://schemas.openxmlformats.org/officeDocument/2006/relationships/slide"/><Relationship Id="rId57" Target="slides/slide14.xml" Type="http://schemas.openxmlformats.org/officeDocument/2006/relationships/slide"/><Relationship Id="rId58" Target="slides/slide15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pn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png" Type="http://schemas.openxmlformats.org/officeDocument/2006/relationships/image"/><Relationship Id="rId11" Target="../media/image75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76.png" Type="http://schemas.openxmlformats.org/officeDocument/2006/relationships/image"/><Relationship Id="rId15" Target="../media/image77.svg" Type="http://schemas.openxmlformats.org/officeDocument/2006/relationships/image"/><Relationship Id="rId16" Target="../media/image78.png" Type="http://schemas.openxmlformats.org/officeDocument/2006/relationships/image"/><Relationship Id="rId17" Target="../media/image79.svg" Type="http://schemas.openxmlformats.org/officeDocument/2006/relationships/image"/><Relationship Id="rId18" Target="../media/image80.png" Type="http://schemas.openxmlformats.org/officeDocument/2006/relationships/image"/><Relationship Id="rId19" Target="../media/image81.svg" Type="http://schemas.openxmlformats.org/officeDocument/2006/relationships/image"/><Relationship Id="rId2" Target="../media/image68.png" Type="http://schemas.openxmlformats.org/officeDocument/2006/relationships/image"/><Relationship Id="rId20" Target="../media/image90.jpeg" Type="http://schemas.openxmlformats.org/officeDocument/2006/relationships/image"/><Relationship Id="rId21" Target="https://youtu.be/YnCfycpJgzY?feature=shared" TargetMode="External" Type="http://schemas.openxmlformats.org/officeDocument/2006/relationships/video"/><Relationship Id="rId22" Target="../media/image87.png" Type="http://schemas.openxmlformats.org/officeDocument/2006/relationships/image"/><Relationship Id="rId23" Target="../media/image88.svg" Type="http://schemas.openxmlformats.org/officeDocument/2006/relationships/image"/><Relationship Id="rId24" Target="../media/image91.png" Type="http://schemas.openxmlformats.org/officeDocument/2006/relationships/image"/><Relationship Id="rId25" Target="../media/image92.svg" Type="http://schemas.openxmlformats.org/officeDocument/2006/relationships/image"/><Relationship Id="rId26" Target="../media/image93.png" Type="http://schemas.openxmlformats.org/officeDocument/2006/relationships/image"/><Relationship Id="rId3" Target="../media/image69.sv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Relationship Id="rId6" Target="../media/image72.png" Type="http://schemas.openxmlformats.org/officeDocument/2006/relationships/image"/><Relationship Id="rId7" Target="../media/image73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png" Type="http://schemas.openxmlformats.org/officeDocument/2006/relationships/image"/><Relationship Id="rId11" Target="../media/image75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76.png" Type="http://schemas.openxmlformats.org/officeDocument/2006/relationships/image"/><Relationship Id="rId15" Target="../media/image77.svg" Type="http://schemas.openxmlformats.org/officeDocument/2006/relationships/image"/><Relationship Id="rId16" Target="../media/image78.png" Type="http://schemas.openxmlformats.org/officeDocument/2006/relationships/image"/><Relationship Id="rId17" Target="../media/image79.svg" Type="http://schemas.openxmlformats.org/officeDocument/2006/relationships/image"/><Relationship Id="rId18" Target="../media/image94.png" Type="http://schemas.openxmlformats.org/officeDocument/2006/relationships/image"/><Relationship Id="rId19" Target="../media/image95.png" Type="http://schemas.openxmlformats.org/officeDocument/2006/relationships/image"/><Relationship Id="rId2" Target="../media/image68.png" Type="http://schemas.openxmlformats.org/officeDocument/2006/relationships/image"/><Relationship Id="rId20" Target="../media/image96.png" Type="http://schemas.openxmlformats.org/officeDocument/2006/relationships/image"/><Relationship Id="rId21" Target="../media/image80.png" Type="http://schemas.openxmlformats.org/officeDocument/2006/relationships/image"/><Relationship Id="rId22" Target="../media/image81.svg" Type="http://schemas.openxmlformats.org/officeDocument/2006/relationships/image"/><Relationship Id="rId3" Target="../media/image69.sv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Relationship Id="rId6" Target="../media/image72.png" Type="http://schemas.openxmlformats.org/officeDocument/2006/relationships/image"/><Relationship Id="rId7" Target="../media/image73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0.jpeg" Type="http://schemas.openxmlformats.org/officeDocument/2006/relationships/image"/><Relationship Id="rId3" Target="https://youtu.be/lti2bjJ9Xz8" TargetMode="External" Type="http://schemas.openxmlformats.org/officeDocument/2006/relationships/video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7.jpeg" Type="http://schemas.openxmlformats.org/officeDocument/2006/relationships/image"/><Relationship Id="rId3" Target="../media/image98.jpeg" Type="http://schemas.openxmlformats.org/officeDocument/2006/relationships/image"/><Relationship Id="rId4" Target="../media/image99.jpeg" Type="http://schemas.openxmlformats.org/officeDocument/2006/relationships/image"/><Relationship Id="rId5" Target="../media/image100.jpeg" Type="http://schemas.openxmlformats.org/officeDocument/2006/relationships/image"/><Relationship Id="rId6" Target="../media/image101.png" Type="http://schemas.openxmlformats.org/officeDocument/2006/relationships/image"/><Relationship Id="rId7" Target="../media/image102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35.png" Type="http://schemas.openxmlformats.org/officeDocument/2006/relationships/image"/><Relationship Id="rId13" Target="../media/image36.svg" Type="http://schemas.openxmlformats.org/officeDocument/2006/relationships/image"/><Relationship Id="rId14" Target="../media/image46.png" Type="http://schemas.openxmlformats.org/officeDocument/2006/relationships/image"/><Relationship Id="rId15" Target="../media/image47.svg" Type="http://schemas.openxmlformats.org/officeDocument/2006/relationships/image"/><Relationship Id="rId16" Target="../media/image103.png" Type="http://schemas.openxmlformats.org/officeDocument/2006/relationships/image"/><Relationship Id="rId17" Target="../media/image104.svg" Type="http://schemas.openxmlformats.org/officeDocument/2006/relationships/image"/><Relationship Id="rId18" Target="../media/image74.png" Type="http://schemas.openxmlformats.org/officeDocument/2006/relationships/image"/><Relationship Id="rId19" Target="../media/image75.svg" Type="http://schemas.openxmlformats.org/officeDocument/2006/relationships/image"/><Relationship Id="rId2" Target="../media/image44.png" Type="http://schemas.openxmlformats.org/officeDocument/2006/relationships/image"/><Relationship Id="rId20" Target="../media/image91.png" Type="http://schemas.openxmlformats.org/officeDocument/2006/relationships/image"/><Relationship Id="rId21" Target="../media/image92.svg" Type="http://schemas.openxmlformats.org/officeDocument/2006/relationships/image"/><Relationship Id="rId22" Target="../media/image105.png" Type="http://schemas.openxmlformats.org/officeDocument/2006/relationships/image"/><Relationship Id="rId23" Target="../media/image106.svg" Type="http://schemas.openxmlformats.org/officeDocument/2006/relationships/image"/><Relationship Id="rId24" Target="../media/image87.png" Type="http://schemas.openxmlformats.org/officeDocument/2006/relationships/image"/><Relationship Id="rId25" Target="../media/image88.svg" Type="http://schemas.openxmlformats.org/officeDocument/2006/relationships/image"/><Relationship Id="rId26" Target="../media/image107.png" Type="http://schemas.openxmlformats.org/officeDocument/2006/relationships/image"/><Relationship Id="rId27" Target="../media/image108.svg" Type="http://schemas.openxmlformats.org/officeDocument/2006/relationships/image"/><Relationship Id="rId28" Target="../media/image109.png" Type="http://schemas.openxmlformats.org/officeDocument/2006/relationships/image"/><Relationship Id="rId3" Target="../media/image45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4.png" Type="http://schemas.openxmlformats.org/officeDocument/2006/relationships/image"/><Relationship Id="rId11" Target="../media/image115.svg" Type="http://schemas.openxmlformats.org/officeDocument/2006/relationships/image"/><Relationship Id="rId12" Target="../media/image40.png" Type="http://schemas.openxmlformats.org/officeDocument/2006/relationships/image"/><Relationship Id="rId13" Target="../media/image41.svg" Type="http://schemas.openxmlformats.org/officeDocument/2006/relationships/image"/><Relationship Id="rId14" Target="../media/image116.png" Type="http://schemas.openxmlformats.org/officeDocument/2006/relationships/image"/><Relationship Id="rId15" Target="../media/image117.svg" Type="http://schemas.openxmlformats.org/officeDocument/2006/relationships/image"/><Relationship Id="rId16" Target="../media/image118.png" Type="http://schemas.openxmlformats.org/officeDocument/2006/relationships/image"/><Relationship Id="rId17" Target="../media/image119.svg" Type="http://schemas.openxmlformats.org/officeDocument/2006/relationships/image"/><Relationship Id="rId18" Target="../media/image120.png" Type="http://schemas.openxmlformats.org/officeDocument/2006/relationships/image"/><Relationship Id="rId19" Target="../media/image121.svg" Type="http://schemas.openxmlformats.org/officeDocument/2006/relationships/image"/><Relationship Id="rId2" Target="../media/image70.png" Type="http://schemas.openxmlformats.org/officeDocument/2006/relationships/image"/><Relationship Id="rId20" Target="../media/image15.png" Type="http://schemas.openxmlformats.org/officeDocument/2006/relationships/image"/><Relationship Id="rId21" Target="../media/image16.svg" Type="http://schemas.openxmlformats.org/officeDocument/2006/relationships/image"/><Relationship Id="rId22" Target="../media/image11.png" Type="http://schemas.openxmlformats.org/officeDocument/2006/relationships/image"/><Relationship Id="rId23" Target="../media/image12.svg" Type="http://schemas.openxmlformats.org/officeDocument/2006/relationships/image"/><Relationship Id="rId24" Target="../media/image3.png" Type="http://schemas.openxmlformats.org/officeDocument/2006/relationships/image"/><Relationship Id="rId25" Target="../media/image4.svg" Type="http://schemas.openxmlformats.org/officeDocument/2006/relationships/image"/><Relationship Id="rId26" Target="../media/image9.png" Type="http://schemas.openxmlformats.org/officeDocument/2006/relationships/image"/><Relationship Id="rId27" Target="../media/image10.svg" Type="http://schemas.openxmlformats.org/officeDocument/2006/relationships/image"/><Relationship Id="rId28" Target="../media/image122.jpeg" Type="http://schemas.openxmlformats.org/officeDocument/2006/relationships/image"/><Relationship Id="rId29" Target="../media/image123.jpeg" Type="http://schemas.openxmlformats.org/officeDocument/2006/relationships/image"/><Relationship Id="rId3" Target="../media/image71.svg" Type="http://schemas.openxmlformats.org/officeDocument/2006/relationships/image"/><Relationship Id="rId4" Target="../media/image42.png" Type="http://schemas.openxmlformats.org/officeDocument/2006/relationships/image"/><Relationship Id="rId5" Target="../media/image43.svg" Type="http://schemas.openxmlformats.org/officeDocument/2006/relationships/image"/><Relationship Id="rId6" Target="../media/image110.png" Type="http://schemas.openxmlformats.org/officeDocument/2006/relationships/image"/><Relationship Id="rId7" Target="../media/image111.svg" Type="http://schemas.openxmlformats.org/officeDocument/2006/relationships/image"/><Relationship Id="rId8" Target="../media/image112.png" Type="http://schemas.openxmlformats.org/officeDocument/2006/relationships/image"/><Relationship Id="rId9" Target="../media/image11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14" Target="../media/image35.png" Type="http://schemas.openxmlformats.org/officeDocument/2006/relationships/image"/><Relationship Id="rId15" Target="../media/image36.svg" Type="http://schemas.openxmlformats.org/officeDocument/2006/relationships/image"/><Relationship Id="rId16" Target="../media/image3.png" Type="http://schemas.openxmlformats.org/officeDocument/2006/relationships/image"/><Relationship Id="rId17" Target="../media/image4.svg" Type="http://schemas.openxmlformats.org/officeDocument/2006/relationships/image"/><Relationship Id="rId18" Target="../media/image37.png" Type="http://schemas.openxmlformats.org/officeDocument/2006/relationships/image"/><Relationship Id="rId19" Target="../media/image38.png" Type="http://schemas.openxmlformats.org/officeDocument/2006/relationships/image"/><Relationship Id="rId2" Target="../media/image27.png" Type="http://schemas.openxmlformats.org/officeDocument/2006/relationships/image"/><Relationship Id="rId20" Target="../media/image39.svg" Type="http://schemas.openxmlformats.org/officeDocument/2006/relationships/image"/><Relationship Id="rId3" Target="../media/image28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35.png" Type="http://schemas.openxmlformats.org/officeDocument/2006/relationships/image"/><Relationship Id="rId15" Target="../media/image36.svg" Type="http://schemas.openxmlformats.org/officeDocument/2006/relationships/image"/><Relationship Id="rId16" Target="../media/image46.png" Type="http://schemas.openxmlformats.org/officeDocument/2006/relationships/image"/><Relationship Id="rId17" Target="../media/image47.svg" Type="http://schemas.openxmlformats.org/officeDocument/2006/relationships/image"/><Relationship Id="rId18" Target="../media/image48.png" Type="http://schemas.openxmlformats.org/officeDocument/2006/relationships/image"/><Relationship Id="rId19" Target="../media/image49.svg" Type="http://schemas.openxmlformats.org/officeDocument/2006/relationships/image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42.png" Type="http://schemas.openxmlformats.org/officeDocument/2006/relationships/image"/><Relationship Id="rId5" Target="../media/image43.sv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53.svg" Type="http://schemas.openxmlformats.org/officeDocument/2006/relationships/image"/><Relationship Id="rId12" Target="../media/image9.png" Type="http://schemas.openxmlformats.org/officeDocument/2006/relationships/image"/><Relationship Id="rId13" Target="../media/image10.svg" Type="http://schemas.openxmlformats.org/officeDocument/2006/relationships/image"/><Relationship Id="rId14" Target="../media/image3.png" Type="http://schemas.openxmlformats.org/officeDocument/2006/relationships/image"/><Relationship Id="rId15" Target="../media/image4.svg" Type="http://schemas.openxmlformats.org/officeDocument/2006/relationships/image"/><Relationship Id="rId16" Target="../media/image46.png" Type="http://schemas.openxmlformats.org/officeDocument/2006/relationships/image"/><Relationship Id="rId17" Target="../media/image47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27.png" Type="http://schemas.openxmlformats.org/officeDocument/2006/relationships/image"/><Relationship Id="rId20" Target="../media/image54.png" Type="http://schemas.openxmlformats.org/officeDocument/2006/relationships/image"/><Relationship Id="rId21" Target="../media/image55.svg" Type="http://schemas.openxmlformats.org/officeDocument/2006/relationships/image"/><Relationship Id="rId3" Target="../media/image2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50.png" Type="http://schemas.openxmlformats.org/officeDocument/2006/relationships/image"/><Relationship Id="rId9" Target="../media/image5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11" Target="../media/image57.svg" Type="http://schemas.openxmlformats.org/officeDocument/2006/relationships/image"/><Relationship Id="rId12" Target="../media/image15.png" Type="http://schemas.openxmlformats.org/officeDocument/2006/relationships/image"/><Relationship Id="rId13" Target="../media/image16.svg" Type="http://schemas.openxmlformats.org/officeDocument/2006/relationships/image"/><Relationship Id="rId14" Target="../media/image17.png" Type="http://schemas.openxmlformats.org/officeDocument/2006/relationships/image"/><Relationship Id="rId15" Target="../media/image18.svg" Type="http://schemas.openxmlformats.org/officeDocument/2006/relationships/image"/><Relationship Id="rId16" Target="../media/image58.png" Type="http://schemas.openxmlformats.org/officeDocument/2006/relationships/image"/><Relationship Id="rId17" Target="../media/image59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png" Type="http://schemas.openxmlformats.org/officeDocument/2006/relationships/image"/><Relationship Id="rId11" Target="../media/image65.svg" Type="http://schemas.openxmlformats.org/officeDocument/2006/relationships/image"/><Relationship Id="rId12" Target="../media/image3.png" Type="http://schemas.openxmlformats.org/officeDocument/2006/relationships/image"/><Relationship Id="rId13" Target="../media/image4.svg" Type="http://schemas.openxmlformats.org/officeDocument/2006/relationships/image"/><Relationship Id="rId14" Target="../media/image35.png" Type="http://schemas.openxmlformats.org/officeDocument/2006/relationships/image"/><Relationship Id="rId15" Target="../media/image36.svg" Type="http://schemas.openxmlformats.org/officeDocument/2006/relationships/image"/><Relationship Id="rId16" Target="../media/image46.png" Type="http://schemas.openxmlformats.org/officeDocument/2006/relationships/image"/><Relationship Id="rId17" Target="../media/image47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44.png" Type="http://schemas.openxmlformats.org/officeDocument/2006/relationships/image"/><Relationship Id="rId20" Target="../media/image66.png" Type="http://schemas.openxmlformats.org/officeDocument/2006/relationships/image"/><Relationship Id="rId21" Target="../media/image67.png" Type="http://schemas.openxmlformats.org/officeDocument/2006/relationships/image"/><Relationship Id="rId3" Target="../media/image45.svg" Type="http://schemas.openxmlformats.org/officeDocument/2006/relationships/image"/><Relationship Id="rId4" Target="../media/image60.png" Type="http://schemas.openxmlformats.org/officeDocument/2006/relationships/image"/><Relationship Id="rId5" Target="../media/image61.svg" Type="http://schemas.openxmlformats.org/officeDocument/2006/relationships/image"/><Relationship Id="rId6" Target="../media/image62.png" Type="http://schemas.openxmlformats.org/officeDocument/2006/relationships/image"/><Relationship Id="rId7" Target="../media/image63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png" Type="http://schemas.openxmlformats.org/officeDocument/2006/relationships/image"/><Relationship Id="rId11" Target="../media/image75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76.png" Type="http://schemas.openxmlformats.org/officeDocument/2006/relationships/image"/><Relationship Id="rId15" Target="../media/image77.svg" Type="http://schemas.openxmlformats.org/officeDocument/2006/relationships/image"/><Relationship Id="rId16" Target="../media/image78.png" Type="http://schemas.openxmlformats.org/officeDocument/2006/relationships/image"/><Relationship Id="rId17" Target="../media/image79.svg" Type="http://schemas.openxmlformats.org/officeDocument/2006/relationships/image"/><Relationship Id="rId18" Target="../media/image80.png" Type="http://schemas.openxmlformats.org/officeDocument/2006/relationships/image"/><Relationship Id="rId19" Target="../media/image81.svg" Type="http://schemas.openxmlformats.org/officeDocument/2006/relationships/image"/><Relationship Id="rId2" Target="../media/image68.png" Type="http://schemas.openxmlformats.org/officeDocument/2006/relationships/image"/><Relationship Id="rId20" Target="../media/image82.png" Type="http://schemas.openxmlformats.org/officeDocument/2006/relationships/image"/><Relationship Id="rId3" Target="../media/image69.sv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Relationship Id="rId6" Target="../media/image72.png" Type="http://schemas.openxmlformats.org/officeDocument/2006/relationships/image"/><Relationship Id="rId7" Target="../media/image73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76.png" Type="http://schemas.openxmlformats.org/officeDocument/2006/relationships/image"/><Relationship Id="rId13" Target="../media/image77.svg" Type="http://schemas.openxmlformats.org/officeDocument/2006/relationships/image"/><Relationship Id="rId14" Target="../media/image78.png" Type="http://schemas.openxmlformats.org/officeDocument/2006/relationships/image"/><Relationship Id="rId15" Target="../media/image79.svg" Type="http://schemas.openxmlformats.org/officeDocument/2006/relationships/image"/><Relationship Id="rId16" Target="../media/image80.png" Type="http://schemas.openxmlformats.org/officeDocument/2006/relationships/image"/><Relationship Id="rId17" Target="../media/image81.svg" Type="http://schemas.openxmlformats.org/officeDocument/2006/relationships/image"/><Relationship Id="rId18" Target="../media/image83.png" Type="http://schemas.openxmlformats.org/officeDocument/2006/relationships/image"/><Relationship Id="rId19" Target="../media/image84.jpeg" Type="http://schemas.openxmlformats.org/officeDocument/2006/relationships/image"/><Relationship Id="rId2" Target="../media/image68.png" Type="http://schemas.openxmlformats.org/officeDocument/2006/relationships/image"/><Relationship Id="rId20" Target="../media/VAGAzf1eXRw.mp4" Type="http://schemas.openxmlformats.org/officeDocument/2006/relationships/video"/><Relationship Id="rId21" Target="../media/VAGAzf1eXRw.mp4" Type="http://schemas.microsoft.com/office/2007/relationships/media"/><Relationship Id="rId22" Target="../media/image85.png" Type="http://schemas.openxmlformats.org/officeDocument/2006/relationships/image"/><Relationship Id="rId3" Target="../media/image69.sv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Relationship Id="rId6" Target="../media/image72.png" Type="http://schemas.openxmlformats.org/officeDocument/2006/relationships/image"/><Relationship Id="rId7" Target="../media/image73.svg" Type="http://schemas.openxmlformats.org/officeDocument/2006/relationships/image"/><Relationship Id="rId8" Target="../media/image74.png" Type="http://schemas.openxmlformats.org/officeDocument/2006/relationships/image"/><Relationship Id="rId9" Target="../media/image7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png" Type="http://schemas.openxmlformats.org/officeDocument/2006/relationships/image"/><Relationship Id="rId11" Target="../media/image75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76.png" Type="http://schemas.openxmlformats.org/officeDocument/2006/relationships/image"/><Relationship Id="rId15" Target="../media/image77.svg" Type="http://schemas.openxmlformats.org/officeDocument/2006/relationships/image"/><Relationship Id="rId16" Target="../media/image78.png" Type="http://schemas.openxmlformats.org/officeDocument/2006/relationships/image"/><Relationship Id="rId17" Target="../media/image79.svg" Type="http://schemas.openxmlformats.org/officeDocument/2006/relationships/image"/><Relationship Id="rId18" Target="../media/image80.png" Type="http://schemas.openxmlformats.org/officeDocument/2006/relationships/image"/><Relationship Id="rId19" Target="../media/image81.svg" Type="http://schemas.openxmlformats.org/officeDocument/2006/relationships/image"/><Relationship Id="rId2" Target="../media/image68.png" Type="http://schemas.openxmlformats.org/officeDocument/2006/relationships/image"/><Relationship Id="rId20" Target="../media/image86.png" Type="http://schemas.openxmlformats.org/officeDocument/2006/relationships/image"/><Relationship Id="rId21" Target="../media/image87.png" Type="http://schemas.openxmlformats.org/officeDocument/2006/relationships/image"/><Relationship Id="rId22" Target="../media/image88.svg" Type="http://schemas.openxmlformats.org/officeDocument/2006/relationships/image"/><Relationship Id="rId23" Target="../media/image89.png" Type="http://schemas.openxmlformats.org/officeDocument/2006/relationships/image"/><Relationship Id="rId3" Target="../media/image69.sv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Relationship Id="rId6" Target="../media/image72.png" Type="http://schemas.openxmlformats.org/officeDocument/2006/relationships/image"/><Relationship Id="rId7" Target="../media/image73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6B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792810">
            <a:off x="181984" y="6039849"/>
            <a:ext cx="6386193" cy="10807403"/>
          </a:xfrm>
          <a:custGeom>
            <a:avLst/>
            <a:gdLst/>
            <a:ahLst/>
            <a:cxnLst/>
            <a:rect r="r" b="b" t="t" l="l"/>
            <a:pathLst>
              <a:path h="10807403" w="6386193">
                <a:moveTo>
                  <a:pt x="0" y="0"/>
                </a:moveTo>
                <a:lnTo>
                  <a:pt x="6386193" y="0"/>
                </a:lnTo>
                <a:lnTo>
                  <a:pt x="6386193" y="10807403"/>
                </a:lnTo>
                <a:lnTo>
                  <a:pt x="0" y="10807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583590">
            <a:off x="13035767" y="5028888"/>
            <a:ext cx="6386193" cy="10807403"/>
          </a:xfrm>
          <a:custGeom>
            <a:avLst/>
            <a:gdLst/>
            <a:ahLst/>
            <a:cxnLst/>
            <a:rect r="r" b="b" t="t" l="l"/>
            <a:pathLst>
              <a:path h="10807403" w="6386193">
                <a:moveTo>
                  <a:pt x="0" y="0"/>
                </a:moveTo>
                <a:lnTo>
                  <a:pt x="6386193" y="0"/>
                </a:lnTo>
                <a:lnTo>
                  <a:pt x="6386193" y="10807404"/>
                </a:lnTo>
                <a:lnTo>
                  <a:pt x="0" y="10807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723355" y="6608042"/>
            <a:ext cx="3067396" cy="4114800"/>
          </a:xfrm>
          <a:custGeom>
            <a:avLst/>
            <a:gdLst/>
            <a:ahLst/>
            <a:cxnLst/>
            <a:rect r="r" b="b" t="t" l="l"/>
            <a:pathLst>
              <a:path h="4114800" w="3067396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7028765" y="8665442"/>
            <a:ext cx="1794488" cy="2407240"/>
          </a:xfrm>
          <a:custGeom>
            <a:avLst/>
            <a:gdLst/>
            <a:ahLst/>
            <a:cxnLst/>
            <a:rect r="r" b="b" t="t" l="l"/>
            <a:pathLst>
              <a:path h="2407240" w="1794488">
                <a:moveTo>
                  <a:pt x="0" y="0"/>
                </a:moveTo>
                <a:lnTo>
                  <a:pt x="1794488" y="0"/>
                </a:lnTo>
                <a:lnTo>
                  <a:pt x="1794488" y="2407240"/>
                </a:lnTo>
                <a:lnTo>
                  <a:pt x="0" y="2407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true" flipV="false" rot="7924436">
            <a:off x="-408549" y="2296045"/>
            <a:ext cx="4464623" cy="2362191"/>
          </a:xfrm>
          <a:custGeom>
            <a:avLst/>
            <a:gdLst/>
            <a:ahLst/>
            <a:cxnLst/>
            <a:rect r="r" b="b" t="t" l="l"/>
            <a:pathLst>
              <a:path h="2362191" w="4464623">
                <a:moveTo>
                  <a:pt x="4464623" y="0"/>
                </a:moveTo>
                <a:lnTo>
                  <a:pt x="0" y="0"/>
                </a:lnTo>
                <a:lnTo>
                  <a:pt x="0" y="2362192"/>
                </a:lnTo>
                <a:lnTo>
                  <a:pt x="4464623" y="2362192"/>
                </a:lnTo>
                <a:lnTo>
                  <a:pt x="44646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true" flipV="false" rot="0">
            <a:off x="14553690" y="3910918"/>
            <a:ext cx="3540631" cy="2465164"/>
          </a:xfrm>
          <a:custGeom>
            <a:avLst/>
            <a:gdLst/>
            <a:ahLst/>
            <a:cxnLst/>
            <a:rect r="r" b="b" t="t" l="l"/>
            <a:pathLst>
              <a:path h="2465164" w="3540631">
                <a:moveTo>
                  <a:pt x="3540630" y="0"/>
                </a:moveTo>
                <a:lnTo>
                  <a:pt x="0" y="0"/>
                </a:lnTo>
                <a:lnTo>
                  <a:pt x="0" y="2465164"/>
                </a:lnTo>
                <a:lnTo>
                  <a:pt x="3540630" y="2465164"/>
                </a:lnTo>
                <a:lnTo>
                  <a:pt x="354063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668742" y="8594948"/>
            <a:ext cx="1675299" cy="1898356"/>
          </a:xfrm>
          <a:custGeom>
            <a:avLst/>
            <a:gdLst/>
            <a:ahLst/>
            <a:cxnLst/>
            <a:rect r="r" b="b" t="t" l="l"/>
            <a:pathLst>
              <a:path h="1898356" w="1675299">
                <a:moveTo>
                  <a:pt x="0" y="0"/>
                </a:moveTo>
                <a:lnTo>
                  <a:pt x="1675299" y="0"/>
                </a:lnTo>
                <a:lnTo>
                  <a:pt x="1675299" y="1898357"/>
                </a:lnTo>
                <a:lnTo>
                  <a:pt x="0" y="18983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-1634872">
            <a:off x="17450350" y="6418408"/>
            <a:ext cx="1675299" cy="1898356"/>
          </a:xfrm>
          <a:custGeom>
            <a:avLst/>
            <a:gdLst/>
            <a:ahLst/>
            <a:cxnLst/>
            <a:rect r="r" b="b" t="t" l="l"/>
            <a:pathLst>
              <a:path h="1898356" w="1675299">
                <a:moveTo>
                  <a:pt x="0" y="0"/>
                </a:moveTo>
                <a:lnTo>
                  <a:pt x="1675300" y="0"/>
                </a:lnTo>
                <a:lnTo>
                  <a:pt x="1675300" y="1898357"/>
                </a:lnTo>
                <a:lnTo>
                  <a:pt x="0" y="18983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true" flipV="false" rot="0">
            <a:off x="2344041" y="8806052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2798991" y="0"/>
                </a:moveTo>
                <a:lnTo>
                  <a:pt x="0" y="0"/>
                </a:lnTo>
                <a:lnTo>
                  <a:pt x="0" y="2961896"/>
                </a:lnTo>
                <a:lnTo>
                  <a:pt x="2798991" y="2961896"/>
                </a:lnTo>
                <a:lnTo>
                  <a:pt x="27989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0679119" y="9012357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0" y="0"/>
                </a:moveTo>
                <a:lnTo>
                  <a:pt x="2798991" y="0"/>
                </a:lnTo>
                <a:lnTo>
                  <a:pt x="2798991" y="2961895"/>
                </a:lnTo>
                <a:lnTo>
                  <a:pt x="0" y="296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2078614" y="6902897"/>
            <a:ext cx="4950151" cy="3384103"/>
          </a:xfrm>
          <a:custGeom>
            <a:avLst/>
            <a:gdLst/>
            <a:ahLst/>
            <a:cxnLst/>
            <a:rect r="r" b="b" t="t" l="l"/>
            <a:pathLst>
              <a:path h="3384103" w="4950151">
                <a:moveTo>
                  <a:pt x="0" y="0"/>
                </a:moveTo>
                <a:lnTo>
                  <a:pt x="4950151" y="0"/>
                </a:lnTo>
                <a:lnTo>
                  <a:pt x="4950151" y="3384103"/>
                </a:lnTo>
                <a:lnTo>
                  <a:pt x="0" y="3384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854285" y="-1028700"/>
            <a:ext cx="2664100" cy="4114800"/>
          </a:xfrm>
          <a:custGeom>
            <a:avLst/>
            <a:gdLst/>
            <a:ahLst/>
            <a:cxnLst/>
            <a:rect r="r" b="b" t="t" l="l"/>
            <a:pathLst>
              <a:path h="4114800" w="2664100">
                <a:moveTo>
                  <a:pt x="0" y="0"/>
                </a:moveTo>
                <a:lnTo>
                  <a:pt x="2664101" y="0"/>
                </a:lnTo>
                <a:lnTo>
                  <a:pt x="26641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26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30841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344041" y="5509102"/>
            <a:ext cx="2359277" cy="3643989"/>
          </a:xfrm>
          <a:custGeom>
            <a:avLst/>
            <a:gdLst/>
            <a:ahLst/>
            <a:cxnLst/>
            <a:rect r="r" b="b" t="t" l="l"/>
            <a:pathLst>
              <a:path h="3643989" w="2359277">
                <a:moveTo>
                  <a:pt x="0" y="0"/>
                </a:moveTo>
                <a:lnTo>
                  <a:pt x="2359277" y="0"/>
                </a:lnTo>
                <a:lnTo>
                  <a:pt x="2359277" y="3643989"/>
                </a:lnTo>
                <a:lnTo>
                  <a:pt x="0" y="3643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26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30841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371268" y="-2671666"/>
            <a:ext cx="2664100" cy="4114800"/>
          </a:xfrm>
          <a:custGeom>
            <a:avLst/>
            <a:gdLst/>
            <a:ahLst/>
            <a:cxnLst/>
            <a:rect r="r" b="b" t="t" l="l"/>
            <a:pathLst>
              <a:path h="4114800" w="2664100">
                <a:moveTo>
                  <a:pt x="0" y="0"/>
                </a:moveTo>
                <a:lnTo>
                  <a:pt x="2664101" y="0"/>
                </a:lnTo>
                <a:lnTo>
                  <a:pt x="26641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26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30841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192632" y="336416"/>
            <a:ext cx="2691107" cy="2213436"/>
          </a:xfrm>
          <a:custGeom>
            <a:avLst/>
            <a:gdLst/>
            <a:ahLst/>
            <a:cxnLst/>
            <a:rect r="r" b="b" t="t" l="l"/>
            <a:pathLst>
              <a:path h="2213436" w="2691107">
                <a:moveTo>
                  <a:pt x="0" y="0"/>
                </a:moveTo>
                <a:lnTo>
                  <a:pt x="2691107" y="0"/>
                </a:lnTo>
                <a:lnTo>
                  <a:pt x="2691107" y="2213436"/>
                </a:lnTo>
                <a:lnTo>
                  <a:pt x="0" y="22134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34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true" flipV="false" rot="0">
            <a:off x="3640096" y="6608042"/>
            <a:ext cx="2941114" cy="2419066"/>
          </a:xfrm>
          <a:custGeom>
            <a:avLst/>
            <a:gdLst/>
            <a:ahLst/>
            <a:cxnLst/>
            <a:rect r="r" b="b" t="t" l="l"/>
            <a:pathLst>
              <a:path h="2419066" w="2941114">
                <a:moveTo>
                  <a:pt x="2941114" y="0"/>
                </a:moveTo>
                <a:lnTo>
                  <a:pt x="0" y="0"/>
                </a:lnTo>
                <a:lnTo>
                  <a:pt x="0" y="2419066"/>
                </a:lnTo>
                <a:lnTo>
                  <a:pt x="2941114" y="2419066"/>
                </a:lnTo>
                <a:lnTo>
                  <a:pt x="2941114" y="0"/>
                </a:lnTo>
                <a:close/>
              </a:path>
            </a:pathLst>
          </a:custGeom>
          <a:blipFill>
            <a:blip r:embed="rId18">
              <a:alphaModFix amt="34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8" id="18"/>
          <p:cNvGrpSpPr/>
          <p:nvPr/>
        </p:nvGrpSpPr>
        <p:grpSpPr>
          <a:xfrm rot="0">
            <a:off x="4841825" y="4483831"/>
            <a:ext cx="7667613" cy="1103571"/>
            <a:chOff x="0" y="0"/>
            <a:chExt cx="2019454" cy="29065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19454" cy="290653"/>
            </a:xfrm>
            <a:custGeom>
              <a:avLst/>
              <a:gdLst/>
              <a:ahLst/>
              <a:cxnLst/>
              <a:rect r="r" b="b" t="t" l="l"/>
              <a:pathLst>
                <a:path h="290653" w="2019454">
                  <a:moveTo>
                    <a:pt x="0" y="0"/>
                  </a:moveTo>
                  <a:lnTo>
                    <a:pt x="2019454" y="0"/>
                  </a:lnTo>
                  <a:lnTo>
                    <a:pt x="2019454" y="290653"/>
                  </a:lnTo>
                  <a:lnTo>
                    <a:pt x="0" y="290653"/>
                  </a:lnTo>
                  <a:close/>
                </a:path>
              </a:pathLst>
            </a:custGeom>
            <a:solidFill>
              <a:srgbClr val="281982"/>
            </a:solid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85725"/>
              <a:ext cx="2019454" cy="37637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677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4470886" y="0"/>
            <a:ext cx="3817114" cy="2386660"/>
          </a:xfrm>
          <a:custGeom>
            <a:avLst/>
            <a:gdLst/>
            <a:ahLst/>
            <a:cxnLst/>
            <a:rect r="r" b="b" t="t" l="l"/>
            <a:pathLst>
              <a:path h="2386660" w="3817114">
                <a:moveTo>
                  <a:pt x="0" y="0"/>
                </a:moveTo>
                <a:lnTo>
                  <a:pt x="3817114" y="0"/>
                </a:lnTo>
                <a:lnTo>
                  <a:pt x="3817114" y="2386660"/>
                </a:lnTo>
                <a:lnTo>
                  <a:pt x="0" y="23866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0" y="0"/>
            <a:ext cx="2415868" cy="1527681"/>
          </a:xfrm>
          <a:custGeom>
            <a:avLst/>
            <a:gdLst/>
            <a:ahLst/>
            <a:cxnLst/>
            <a:rect r="r" b="b" t="t" l="l"/>
            <a:pathLst>
              <a:path h="1527681" w="2415868">
                <a:moveTo>
                  <a:pt x="0" y="0"/>
                </a:moveTo>
                <a:lnTo>
                  <a:pt x="2415868" y="0"/>
                </a:lnTo>
                <a:lnTo>
                  <a:pt x="2415868" y="1527681"/>
                </a:lnTo>
                <a:lnTo>
                  <a:pt x="0" y="15276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953209" y="175600"/>
            <a:ext cx="11721218" cy="5982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Open Sans Ultra-Bold"/>
              </a:rPr>
              <a:t>PRIMJENA AI U OBRAZOVANJU IZ PREDMETA PRIRODA</a:t>
            </a:r>
          </a:p>
        </p:txBody>
      </p:sp>
      <p:sp>
        <p:nvSpPr>
          <p:cNvPr name="Freeform 24" id="24"/>
          <p:cNvSpPr/>
          <p:nvPr/>
        </p:nvSpPr>
        <p:spPr>
          <a:xfrm flipH="true" flipV="false" rot="0">
            <a:off x="414844" y="5405599"/>
            <a:ext cx="1786322" cy="1469250"/>
          </a:xfrm>
          <a:custGeom>
            <a:avLst/>
            <a:gdLst/>
            <a:ahLst/>
            <a:cxnLst/>
            <a:rect r="r" b="b" t="t" l="l"/>
            <a:pathLst>
              <a:path h="1469250" w="1786322">
                <a:moveTo>
                  <a:pt x="1786322" y="0"/>
                </a:moveTo>
                <a:lnTo>
                  <a:pt x="0" y="0"/>
                </a:lnTo>
                <a:lnTo>
                  <a:pt x="0" y="1469250"/>
                </a:lnTo>
                <a:lnTo>
                  <a:pt x="1786322" y="1469250"/>
                </a:lnTo>
                <a:lnTo>
                  <a:pt x="1786322" y="0"/>
                </a:lnTo>
                <a:close/>
              </a:path>
            </a:pathLst>
          </a:custGeom>
          <a:blipFill>
            <a:blip r:embed="rId18">
              <a:alphaModFix amt="34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4883739" y="6608042"/>
            <a:ext cx="3404261" cy="2798977"/>
          </a:xfrm>
          <a:custGeom>
            <a:avLst/>
            <a:gdLst/>
            <a:ahLst/>
            <a:cxnLst/>
            <a:rect r="r" b="b" t="t" l="l"/>
            <a:pathLst>
              <a:path h="2798977" w="3404261">
                <a:moveTo>
                  <a:pt x="0" y="0"/>
                </a:moveTo>
                <a:lnTo>
                  <a:pt x="3404261" y="0"/>
                </a:lnTo>
                <a:lnTo>
                  <a:pt x="3404261" y="2798977"/>
                </a:lnTo>
                <a:lnTo>
                  <a:pt x="0" y="27989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5143032" y="4398106"/>
            <a:ext cx="7341571" cy="1553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4"/>
              </a:lnSpc>
            </a:pPr>
            <a:r>
              <a:rPr lang="en-US" sz="2945" spc="-58">
                <a:solidFill>
                  <a:srgbClr val="F0F9FA"/>
                </a:solidFill>
                <a:latin typeface="Poppins"/>
              </a:rPr>
              <a:t>Đurđica Patafta, OŠ Lj. Gaja, Zaprešić ​</a:t>
            </a:r>
          </a:p>
          <a:p>
            <a:pPr algn="ctr">
              <a:lnSpc>
                <a:spcPts val="4124"/>
              </a:lnSpc>
            </a:pPr>
            <a:r>
              <a:rPr lang="en-US" sz="2945" spc="-58">
                <a:solidFill>
                  <a:srgbClr val="F0F9FA"/>
                </a:solidFill>
                <a:latin typeface="Poppins"/>
              </a:rPr>
              <a:t>Martina Čiček, OŠ A. Šenoe, Zagreb</a:t>
            </a:r>
          </a:p>
          <a:p>
            <a:pPr algn="ctr">
              <a:lnSpc>
                <a:spcPts val="4124"/>
              </a:lnSpc>
              <a:spcBef>
                <a:spcPct val="0"/>
              </a:spcBef>
            </a:pPr>
          </a:p>
        </p:txBody>
      </p:sp>
      <p:sp>
        <p:nvSpPr>
          <p:cNvPr name="Freeform 27" id="27"/>
          <p:cNvSpPr/>
          <p:nvPr/>
        </p:nvSpPr>
        <p:spPr>
          <a:xfrm flipH="true" flipV="false" rot="0">
            <a:off x="7207648" y="6729328"/>
            <a:ext cx="3212340" cy="2405239"/>
          </a:xfrm>
          <a:custGeom>
            <a:avLst/>
            <a:gdLst/>
            <a:ahLst/>
            <a:cxnLst/>
            <a:rect r="r" b="b" t="t" l="l"/>
            <a:pathLst>
              <a:path h="2405239" w="3212340">
                <a:moveTo>
                  <a:pt x="3212340" y="0"/>
                </a:moveTo>
                <a:lnTo>
                  <a:pt x="0" y="0"/>
                </a:lnTo>
                <a:lnTo>
                  <a:pt x="0" y="2405240"/>
                </a:lnTo>
                <a:lnTo>
                  <a:pt x="3212340" y="2405240"/>
                </a:lnTo>
                <a:lnTo>
                  <a:pt x="321234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8185459" y="1673404"/>
            <a:ext cx="1917081" cy="2238927"/>
          </a:xfrm>
          <a:custGeom>
            <a:avLst/>
            <a:gdLst/>
            <a:ahLst/>
            <a:cxnLst/>
            <a:rect r="r" b="b" t="t" l="l"/>
            <a:pathLst>
              <a:path h="2238927" w="1917081">
                <a:moveTo>
                  <a:pt x="0" y="0"/>
                </a:moveTo>
                <a:lnTo>
                  <a:pt x="1917082" y="0"/>
                </a:lnTo>
                <a:lnTo>
                  <a:pt x="1917082" y="2238927"/>
                </a:lnTo>
                <a:lnTo>
                  <a:pt x="0" y="22389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3C18B4">
                <a:alpha val="100000"/>
              </a:srgbClr>
            </a:gs>
            <a:gs pos="100000">
              <a:srgbClr val="2B0D8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63932" y="6014941"/>
            <a:ext cx="5555379" cy="5090116"/>
          </a:xfrm>
          <a:custGeom>
            <a:avLst/>
            <a:gdLst/>
            <a:ahLst/>
            <a:cxnLst/>
            <a:rect r="r" b="b" t="t" l="l"/>
            <a:pathLst>
              <a:path h="5090116" w="5555379">
                <a:moveTo>
                  <a:pt x="0" y="0"/>
                </a:moveTo>
                <a:lnTo>
                  <a:pt x="5555379" y="0"/>
                </a:lnTo>
                <a:lnTo>
                  <a:pt x="5555379" y="5090116"/>
                </a:lnTo>
                <a:lnTo>
                  <a:pt x="0" y="5090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-8616208" y="6321149"/>
            <a:ext cx="19882254" cy="5874302"/>
            <a:chOff x="0" y="0"/>
            <a:chExt cx="26509672" cy="7832403"/>
          </a:xfrm>
        </p:grpSpPr>
        <p:sp>
          <p:nvSpPr>
            <p:cNvPr name="Freeform 4" id="4"/>
            <p:cNvSpPr/>
            <p:nvPr/>
          </p:nvSpPr>
          <p:spPr>
            <a:xfrm flipH="false" flipV="false" rot="5400000">
              <a:off x="2711216" y="-2711216"/>
              <a:ext cx="7832403" cy="13254836"/>
            </a:xfrm>
            <a:custGeom>
              <a:avLst/>
              <a:gdLst/>
              <a:ahLst/>
              <a:cxnLst/>
              <a:rect r="r" b="b" t="t" l="l"/>
              <a:pathLst>
                <a:path h="13254836" w="7832403">
                  <a:moveTo>
                    <a:pt x="0" y="0"/>
                  </a:moveTo>
                  <a:lnTo>
                    <a:pt x="7832403" y="0"/>
                  </a:lnTo>
                  <a:lnTo>
                    <a:pt x="7832403" y="13254835"/>
                  </a:lnTo>
                  <a:lnTo>
                    <a:pt x="0" y="1325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5400000">
              <a:off x="15966052" y="-2711216"/>
              <a:ext cx="7832403" cy="13254836"/>
            </a:xfrm>
            <a:custGeom>
              <a:avLst/>
              <a:gdLst/>
              <a:ahLst/>
              <a:cxnLst/>
              <a:rect r="r" b="b" t="t" l="l"/>
              <a:pathLst>
                <a:path h="13254836" w="7832403">
                  <a:moveTo>
                    <a:pt x="0" y="0"/>
                  </a:moveTo>
                  <a:lnTo>
                    <a:pt x="7832403" y="0"/>
                  </a:lnTo>
                  <a:lnTo>
                    <a:pt x="7832403" y="13254835"/>
                  </a:lnTo>
                  <a:lnTo>
                    <a:pt x="0" y="1325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31269" y="8559999"/>
            <a:ext cx="3647409" cy="2999994"/>
          </a:xfrm>
          <a:custGeom>
            <a:avLst/>
            <a:gdLst/>
            <a:ahLst/>
            <a:cxnLst/>
            <a:rect r="r" b="b" t="t" l="l"/>
            <a:pathLst>
              <a:path h="2999994" w="3647409">
                <a:moveTo>
                  <a:pt x="0" y="0"/>
                </a:moveTo>
                <a:lnTo>
                  <a:pt x="3647409" y="0"/>
                </a:lnTo>
                <a:lnTo>
                  <a:pt x="3647409" y="2999994"/>
                </a:lnTo>
                <a:lnTo>
                  <a:pt x="0" y="2999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-2221913" y="854084"/>
            <a:ext cx="6483983" cy="7572535"/>
          </a:xfrm>
          <a:custGeom>
            <a:avLst/>
            <a:gdLst/>
            <a:ahLst/>
            <a:cxnLst/>
            <a:rect r="r" b="b" t="t" l="l"/>
            <a:pathLst>
              <a:path h="7572535" w="6483983">
                <a:moveTo>
                  <a:pt x="0" y="0"/>
                </a:moveTo>
                <a:lnTo>
                  <a:pt x="6483983" y="0"/>
                </a:lnTo>
                <a:lnTo>
                  <a:pt x="6483983" y="7572535"/>
                </a:lnTo>
                <a:lnTo>
                  <a:pt x="0" y="7572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106092">
            <a:off x="135401" y="168434"/>
            <a:ext cx="1248951" cy="1131862"/>
          </a:xfrm>
          <a:custGeom>
            <a:avLst/>
            <a:gdLst/>
            <a:ahLst/>
            <a:cxnLst/>
            <a:rect r="r" b="b" t="t" l="l"/>
            <a:pathLst>
              <a:path h="1131862" w="1248951">
                <a:moveTo>
                  <a:pt x="0" y="0"/>
                </a:moveTo>
                <a:lnTo>
                  <a:pt x="1248951" y="0"/>
                </a:lnTo>
                <a:lnTo>
                  <a:pt x="1248951" y="1131862"/>
                </a:lnTo>
                <a:lnTo>
                  <a:pt x="0" y="1131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675250" y="7506010"/>
            <a:ext cx="2691107" cy="2213436"/>
          </a:xfrm>
          <a:custGeom>
            <a:avLst/>
            <a:gdLst/>
            <a:ahLst/>
            <a:cxnLst/>
            <a:rect r="r" b="b" t="t" l="l"/>
            <a:pathLst>
              <a:path h="2213436" w="2691107">
                <a:moveTo>
                  <a:pt x="0" y="0"/>
                </a:moveTo>
                <a:lnTo>
                  <a:pt x="2691107" y="0"/>
                </a:lnTo>
                <a:lnTo>
                  <a:pt x="2691107" y="2213436"/>
                </a:lnTo>
                <a:lnTo>
                  <a:pt x="0" y="22134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4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2119493">
            <a:off x="-705441" y="8247823"/>
            <a:ext cx="2533545" cy="3943261"/>
          </a:xfrm>
          <a:custGeom>
            <a:avLst/>
            <a:gdLst/>
            <a:ahLst/>
            <a:cxnLst/>
            <a:rect r="r" b="b" t="t" l="l"/>
            <a:pathLst>
              <a:path h="3943261" w="2533545">
                <a:moveTo>
                  <a:pt x="0" y="0"/>
                </a:moveTo>
                <a:lnTo>
                  <a:pt x="2533545" y="0"/>
                </a:lnTo>
                <a:lnTo>
                  <a:pt x="2533545" y="3943261"/>
                </a:lnTo>
                <a:lnTo>
                  <a:pt x="0" y="39432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109591" y="5464724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0" y="0"/>
                </a:moveTo>
                <a:lnTo>
                  <a:pt x="2798991" y="0"/>
                </a:lnTo>
                <a:lnTo>
                  <a:pt x="2798991" y="2961895"/>
                </a:lnTo>
                <a:lnTo>
                  <a:pt x="0" y="29618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127099">
            <a:off x="15269130" y="82943"/>
            <a:ext cx="3980339" cy="6967771"/>
          </a:xfrm>
          <a:custGeom>
            <a:avLst/>
            <a:gdLst/>
            <a:ahLst/>
            <a:cxnLst/>
            <a:rect r="r" b="b" t="t" l="l"/>
            <a:pathLst>
              <a:path h="6967771" w="3980339">
                <a:moveTo>
                  <a:pt x="0" y="0"/>
                </a:moveTo>
                <a:lnTo>
                  <a:pt x="3980340" y="0"/>
                </a:lnTo>
                <a:lnTo>
                  <a:pt x="3980340" y="6967772"/>
                </a:lnTo>
                <a:lnTo>
                  <a:pt x="0" y="69677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8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pic>
        <p:nvPicPr>
          <p:cNvPr name="Picture 13" id="13"/>
          <p:cNvPicPr>
            <a:picLocks noChangeAspect="true"/>
          </p:cNvPicPr>
          <p:nvPr>
            <a:videoFile r:link="rId21"/>
          </p:nvPr>
        </p:nvPicPr>
        <p:blipFill>
          <a:blip r:embed="rId20"/>
          <a:stretch>
            <a:fillRect/>
          </a:stretch>
        </p:blipFill>
        <p:spPr>
          <a:xfrm rot="0">
            <a:off x="561331" y="273219"/>
            <a:ext cx="17398717" cy="9786777"/>
          </a:xfrm>
          <a:prstGeom prst="rect">
            <a:avLst/>
          </a:prstGeom>
        </p:spPr>
      </p:pic>
      <p:sp>
        <p:nvSpPr>
          <p:cNvPr name="Freeform 14" id="14"/>
          <p:cNvSpPr/>
          <p:nvPr/>
        </p:nvSpPr>
        <p:spPr>
          <a:xfrm flipH="false" flipV="false" rot="0">
            <a:off x="12230518" y="2452595"/>
            <a:ext cx="5900027" cy="2714012"/>
          </a:xfrm>
          <a:custGeom>
            <a:avLst/>
            <a:gdLst/>
            <a:ahLst/>
            <a:cxnLst/>
            <a:rect r="r" b="b" t="t" l="l"/>
            <a:pathLst>
              <a:path h="2714012" w="5900027">
                <a:moveTo>
                  <a:pt x="0" y="0"/>
                </a:moveTo>
                <a:lnTo>
                  <a:pt x="5900028" y="0"/>
                </a:lnTo>
                <a:lnTo>
                  <a:pt x="5900028" y="2714012"/>
                </a:lnTo>
                <a:lnTo>
                  <a:pt x="0" y="271401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31269" y="2860032"/>
            <a:ext cx="4288362" cy="4085640"/>
          </a:xfrm>
          <a:custGeom>
            <a:avLst/>
            <a:gdLst/>
            <a:ahLst/>
            <a:cxnLst/>
            <a:rect r="r" b="b" t="t" l="l"/>
            <a:pathLst>
              <a:path h="4085640" w="4288362">
                <a:moveTo>
                  <a:pt x="0" y="0"/>
                </a:moveTo>
                <a:lnTo>
                  <a:pt x="4288362" y="0"/>
                </a:lnTo>
                <a:lnTo>
                  <a:pt x="4288362" y="4085640"/>
                </a:lnTo>
                <a:lnTo>
                  <a:pt x="0" y="40856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841179" y="6025650"/>
            <a:ext cx="1412087" cy="621318"/>
          </a:xfrm>
          <a:custGeom>
            <a:avLst/>
            <a:gdLst/>
            <a:ahLst/>
            <a:cxnLst/>
            <a:rect r="r" b="b" t="t" l="l"/>
            <a:pathLst>
              <a:path h="621318" w="1412087">
                <a:moveTo>
                  <a:pt x="0" y="0"/>
                </a:moveTo>
                <a:lnTo>
                  <a:pt x="1412088" y="0"/>
                </a:lnTo>
                <a:lnTo>
                  <a:pt x="1412088" y="621318"/>
                </a:lnTo>
                <a:lnTo>
                  <a:pt x="0" y="62131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253267" y="7195351"/>
            <a:ext cx="1412087" cy="621318"/>
          </a:xfrm>
          <a:custGeom>
            <a:avLst/>
            <a:gdLst/>
            <a:ahLst/>
            <a:cxnLst/>
            <a:rect r="r" b="b" t="t" l="l"/>
            <a:pathLst>
              <a:path h="621318" w="1412087">
                <a:moveTo>
                  <a:pt x="0" y="0"/>
                </a:moveTo>
                <a:lnTo>
                  <a:pt x="1412087" y="0"/>
                </a:lnTo>
                <a:lnTo>
                  <a:pt x="1412087" y="621319"/>
                </a:lnTo>
                <a:lnTo>
                  <a:pt x="0" y="62131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180532" y="6233367"/>
            <a:ext cx="1412087" cy="47625"/>
          </a:xfrm>
          <a:custGeom>
            <a:avLst/>
            <a:gdLst/>
            <a:ahLst/>
            <a:cxnLst/>
            <a:rect r="r" b="b" t="t" l="l"/>
            <a:pathLst>
              <a:path h="47625" w="1412087">
                <a:moveTo>
                  <a:pt x="0" y="0"/>
                </a:moveTo>
                <a:lnTo>
                  <a:pt x="1412087" y="0"/>
                </a:lnTo>
                <a:lnTo>
                  <a:pt x="1412087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-1204605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3C18B4">
                <a:alpha val="100000"/>
              </a:srgbClr>
            </a:gs>
            <a:gs pos="100000">
              <a:srgbClr val="2B0D8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63932" y="6014941"/>
            <a:ext cx="5555379" cy="5090116"/>
          </a:xfrm>
          <a:custGeom>
            <a:avLst/>
            <a:gdLst/>
            <a:ahLst/>
            <a:cxnLst/>
            <a:rect r="r" b="b" t="t" l="l"/>
            <a:pathLst>
              <a:path h="5090116" w="5555379">
                <a:moveTo>
                  <a:pt x="0" y="0"/>
                </a:moveTo>
                <a:lnTo>
                  <a:pt x="5555379" y="0"/>
                </a:lnTo>
                <a:lnTo>
                  <a:pt x="5555379" y="5090116"/>
                </a:lnTo>
                <a:lnTo>
                  <a:pt x="0" y="5090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-8616208" y="6321149"/>
            <a:ext cx="19882254" cy="5874302"/>
            <a:chOff x="0" y="0"/>
            <a:chExt cx="26509672" cy="7832403"/>
          </a:xfrm>
        </p:grpSpPr>
        <p:sp>
          <p:nvSpPr>
            <p:cNvPr name="Freeform 4" id="4"/>
            <p:cNvSpPr/>
            <p:nvPr/>
          </p:nvSpPr>
          <p:spPr>
            <a:xfrm flipH="false" flipV="false" rot="5400000">
              <a:off x="2711216" y="-2711216"/>
              <a:ext cx="7832403" cy="13254836"/>
            </a:xfrm>
            <a:custGeom>
              <a:avLst/>
              <a:gdLst/>
              <a:ahLst/>
              <a:cxnLst/>
              <a:rect r="r" b="b" t="t" l="l"/>
              <a:pathLst>
                <a:path h="13254836" w="7832403">
                  <a:moveTo>
                    <a:pt x="0" y="0"/>
                  </a:moveTo>
                  <a:lnTo>
                    <a:pt x="7832403" y="0"/>
                  </a:lnTo>
                  <a:lnTo>
                    <a:pt x="7832403" y="13254835"/>
                  </a:lnTo>
                  <a:lnTo>
                    <a:pt x="0" y="1325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5400000">
              <a:off x="15966052" y="-2711216"/>
              <a:ext cx="7832403" cy="13254836"/>
            </a:xfrm>
            <a:custGeom>
              <a:avLst/>
              <a:gdLst/>
              <a:ahLst/>
              <a:cxnLst/>
              <a:rect r="r" b="b" t="t" l="l"/>
              <a:pathLst>
                <a:path h="13254836" w="7832403">
                  <a:moveTo>
                    <a:pt x="0" y="0"/>
                  </a:moveTo>
                  <a:lnTo>
                    <a:pt x="7832403" y="0"/>
                  </a:lnTo>
                  <a:lnTo>
                    <a:pt x="7832403" y="13254835"/>
                  </a:lnTo>
                  <a:lnTo>
                    <a:pt x="0" y="1325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31269" y="8559999"/>
            <a:ext cx="3647409" cy="2999994"/>
          </a:xfrm>
          <a:custGeom>
            <a:avLst/>
            <a:gdLst/>
            <a:ahLst/>
            <a:cxnLst/>
            <a:rect r="r" b="b" t="t" l="l"/>
            <a:pathLst>
              <a:path h="2999994" w="3647409">
                <a:moveTo>
                  <a:pt x="0" y="0"/>
                </a:moveTo>
                <a:lnTo>
                  <a:pt x="3647409" y="0"/>
                </a:lnTo>
                <a:lnTo>
                  <a:pt x="3647409" y="2999994"/>
                </a:lnTo>
                <a:lnTo>
                  <a:pt x="0" y="2999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-2221913" y="854084"/>
            <a:ext cx="6483983" cy="7572535"/>
          </a:xfrm>
          <a:custGeom>
            <a:avLst/>
            <a:gdLst/>
            <a:ahLst/>
            <a:cxnLst/>
            <a:rect r="r" b="b" t="t" l="l"/>
            <a:pathLst>
              <a:path h="7572535" w="6483983">
                <a:moveTo>
                  <a:pt x="0" y="0"/>
                </a:moveTo>
                <a:lnTo>
                  <a:pt x="6483983" y="0"/>
                </a:lnTo>
                <a:lnTo>
                  <a:pt x="6483983" y="7572535"/>
                </a:lnTo>
                <a:lnTo>
                  <a:pt x="0" y="7572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106092">
            <a:off x="135401" y="168434"/>
            <a:ext cx="1248951" cy="1131862"/>
          </a:xfrm>
          <a:custGeom>
            <a:avLst/>
            <a:gdLst/>
            <a:ahLst/>
            <a:cxnLst/>
            <a:rect r="r" b="b" t="t" l="l"/>
            <a:pathLst>
              <a:path h="1131862" w="1248951">
                <a:moveTo>
                  <a:pt x="0" y="0"/>
                </a:moveTo>
                <a:lnTo>
                  <a:pt x="1248951" y="0"/>
                </a:lnTo>
                <a:lnTo>
                  <a:pt x="1248951" y="1131862"/>
                </a:lnTo>
                <a:lnTo>
                  <a:pt x="0" y="1131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675250" y="7506010"/>
            <a:ext cx="2691107" cy="2213436"/>
          </a:xfrm>
          <a:custGeom>
            <a:avLst/>
            <a:gdLst/>
            <a:ahLst/>
            <a:cxnLst/>
            <a:rect r="r" b="b" t="t" l="l"/>
            <a:pathLst>
              <a:path h="2213436" w="2691107">
                <a:moveTo>
                  <a:pt x="0" y="0"/>
                </a:moveTo>
                <a:lnTo>
                  <a:pt x="2691107" y="0"/>
                </a:lnTo>
                <a:lnTo>
                  <a:pt x="2691107" y="2213436"/>
                </a:lnTo>
                <a:lnTo>
                  <a:pt x="0" y="22134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4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2119493">
            <a:off x="-705441" y="8247823"/>
            <a:ext cx="2533545" cy="3943261"/>
          </a:xfrm>
          <a:custGeom>
            <a:avLst/>
            <a:gdLst/>
            <a:ahLst/>
            <a:cxnLst/>
            <a:rect r="r" b="b" t="t" l="l"/>
            <a:pathLst>
              <a:path h="3943261" w="2533545">
                <a:moveTo>
                  <a:pt x="0" y="0"/>
                </a:moveTo>
                <a:lnTo>
                  <a:pt x="2533545" y="0"/>
                </a:lnTo>
                <a:lnTo>
                  <a:pt x="2533545" y="3943261"/>
                </a:lnTo>
                <a:lnTo>
                  <a:pt x="0" y="39432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109591" y="5464724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0" y="0"/>
                </a:moveTo>
                <a:lnTo>
                  <a:pt x="2798991" y="0"/>
                </a:lnTo>
                <a:lnTo>
                  <a:pt x="2798991" y="2961895"/>
                </a:lnTo>
                <a:lnTo>
                  <a:pt x="0" y="29618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24919" y="577908"/>
            <a:ext cx="6246387" cy="9597521"/>
          </a:xfrm>
          <a:custGeom>
            <a:avLst/>
            <a:gdLst/>
            <a:ahLst/>
            <a:cxnLst/>
            <a:rect r="r" b="b" t="t" l="l"/>
            <a:pathLst>
              <a:path h="9597521" w="6246387">
                <a:moveTo>
                  <a:pt x="0" y="0"/>
                </a:moveTo>
                <a:lnTo>
                  <a:pt x="6246387" y="0"/>
                </a:lnTo>
                <a:lnTo>
                  <a:pt x="6246387" y="9597522"/>
                </a:lnTo>
                <a:lnTo>
                  <a:pt x="0" y="959752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817722" y="1468730"/>
            <a:ext cx="6781838" cy="4272558"/>
          </a:xfrm>
          <a:custGeom>
            <a:avLst/>
            <a:gdLst/>
            <a:ahLst/>
            <a:cxnLst/>
            <a:rect r="r" b="b" t="t" l="l"/>
            <a:pathLst>
              <a:path h="4272558" w="6781838">
                <a:moveTo>
                  <a:pt x="0" y="0"/>
                </a:moveTo>
                <a:lnTo>
                  <a:pt x="6781838" y="0"/>
                </a:lnTo>
                <a:lnTo>
                  <a:pt x="6781838" y="4272558"/>
                </a:lnTo>
                <a:lnTo>
                  <a:pt x="0" y="427255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787647" y="5883925"/>
            <a:ext cx="6811913" cy="4291505"/>
          </a:xfrm>
          <a:custGeom>
            <a:avLst/>
            <a:gdLst/>
            <a:ahLst/>
            <a:cxnLst/>
            <a:rect r="r" b="b" t="t" l="l"/>
            <a:pathLst>
              <a:path h="4291505" w="6811913">
                <a:moveTo>
                  <a:pt x="0" y="0"/>
                </a:moveTo>
                <a:lnTo>
                  <a:pt x="6811913" y="0"/>
                </a:lnTo>
                <a:lnTo>
                  <a:pt x="6811913" y="4291505"/>
                </a:lnTo>
                <a:lnTo>
                  <a:pt x="0" y="429150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7985831" y="264493"/>
            <a:ext cx="9123759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Primjeri hranidbenih mreža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-1127099">
            <a:off x="15269130" y="82943"/>
            <a:ext cx="3980339" cy="6967771"/>
          </a:xfrm>
          <a:custGeom>
            <a:avLst/>
            <a:gdLst/>
            <a:ahLst/>
            <a:cxnLst/>
            <a:rect r="r" b="b" t="t" l="l"/>
            <a:pathLst>
              <a:path h="6967771" w="3980339">
                <a:moveTo>
                  <a:pt x="0" y="0"/>
                </a:moveTo>
                <a:lnTo>
                  <a:pt x="3980340" y="0"/>
                </a:lnTo>
                <a:lnTo>
                  <a:pt x="3980340" y="6967772"/>
                </a:lnTo>
                <a:lnTo>
                  <a:pt x="0" y="696777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18000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3C18B4">
                <a:alpha val="100000"/>
              </a:srgbClr>
            </a:gs>
            <a:gs pos="100000">
              <a:srgbClr val="2B0D8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270831" y="174508"/>
            <a:ext cx="10206512" cy="854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6993"/>
              </a:lnSpc>
              <a:spcBef>
                <a:spcPct val="0"/>
              </a:spcBef>
            </a:pPr>
            <a:r>
              <a:rPr lang="en-US" sz="4995" spc="149">
                <a:solidFill>
                  <a:srgbClr val="FFFFFF"/>
                </a:solidFill>
                <a:latin typeface="Open Sans Ultra-Bold"/>
              </a:rPr>
              <a:t>Izdada modela ekosustava</a:t>
            </a:r>
          </a:p>
        </p:txBody>
      </p:sp>
      <p:pic>
        <p:nvPicPr>
          <p:cNvPr name="Picture 3" id="3"/>
          <p:cNvPicPr>
            <a:picLocks noChangeAspect="true"/>
          </p:cNvPicPr>
          <p:nvPr>
            <a:videoFile r:link="rId3"/>
          </p:nvPr>
        </p:nvPicPr>
        <p:blipFill>
          <a:blip r:embed="rId2"/>
          <a:stretch>
            <a:fillRect/>
          </a:stretch>
        </p:blipFill>
        <p:spPr>
          <a:xfrm rot="0">
            <a:off x="2397194" y="1522930"/>
            <a:ext cx="14568128" cy="81945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3C18B4">
                <a:alpha val="100000"/>
              </a:srgbClr>
            </a:gs>
            <a:gs pos="100000">
              <a:srgbClr val="2B0D8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989907" y="4365961"/>
            <a:ext cx="11298093" cy="5921039"/>
          </a:xfrm>
          <a:custGeom>
            <a:avLst/>
            <a:gdLst/>
            <a:ahLst/>
            <a:cxnLst/>
            <a:rect r="r" b="b" t="t" l="l"/>
            <a:pathLst>
              <a:path h="5921039" w="11298093">
                <a:moveTo>
                  <a:pt x="0" y="0"/>
                </a:moveTo>
                <a:lnTo>
                  <a:pt x="11298093" y="0"/>
                </a:lnTo>
                <a:lnTo>
                  <a:pt x="11298093" y="5921039"/>
                </a:lnTo>
                <a:lnTo>
                  <a:pt x="0" y="59210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4" r="0" b="-3702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39407" y="0"/>
            <a:ext cx="5748593" cy="4365961"/>
          </a:xfrm>
          <a:custGeom>
            <a:avLst/>
            <a:gdLst/>
            <a:ahLst/>
            <a:cxnLst/>
            <a:rect r="r" b="b" t="t" l="l"/>
            <a:pathLst>
              <a:path h="4365961" w="5748593">
                <a:moveTo>
                  <a:pt x="0" y="0"/>
                </a:moveTo>
                <a:lnTo>
                  <a:pt x="5748593" y="0"/>
                </a:lnTo>
                <a:lnTo>
                  <a:pt x="5748593" y="4365961"/>
                </a:lnTo>
                <a:lnTo>
                  <a:pt x="0" y="43659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754" t="0" r="-1817" b="-3873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77707" y="0"/>
            <a:ext cx="6061246" cy="4365961"/>
          </a:xfrm>
          <a:custGeom>
            <a:avLst/>
            <a:gdLst/>
            <a:ahLst/>
            <a:cxnLst/>
            <a:rect r="r" b="b" t="t" l="l"/>
            <a:pathLst>
              <a:path h="4365961" w="6061246">
                <a:moveTo>
                  <a:pt x="0" y="0"/>
                </a:moveTo>
                <a:lnTo>
                  <a:pt x="6061246" y="0"/>
                </a:lnTo>
                <a:lnTo>
                  <a:pt x="6061246" y="4365961"/>
                </a:lnTo>
                <a:lnTo>
                  <a:pt x="0" y="43659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269" t="-4690" r="-25904" b="-4430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6989907" cy="10374687"/>
          </a:xfrm>
          <a:custGeom>
            <a:avLst/>
            <a:gdLst/>
            <a:ahLst/>
            <a:cxnLst/>
            <a:rect r="r" b="b" t="t" l="l"/>
            <a:pathLst>
              <a:path h="10374687" w="6989907">
                <a:moveTo>
                  <a:pt x="0" y="0"/>
                </a:moveTo>
                <a:lnTo>
                  <a:pt x="6989907" y="0"/>
                </a:lnTo>
                <a:lnTo>
                  <a:pt x="6989907" y="10374687"/>
                </a:lnTo>
                <a:lnTo>
                  <a:pt x="0" y="103746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28" t="0" r="-562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98078" y="861014"/>
            <a:ext cx="1205573" cy="226045"/>
          </a:xfrm>
          <a:custGeom>
            <a:avLst/>
            <a:gdLst/>
            <a:ahLst/>
            <a:cxnLst/>
            <a:rect r="r" b="b" t="t" l="l"/>
            <a:pathLst>
              <a:path h="226045" w="1205573">
                <a:moveTo>
                  <a:pt x="0" y="0"/>
                </a:moveTo>
                <a:lnTo>
                  <a:pt x="1205573" y="0"/>
                </a:lnTo>
                <a:lnTo>
                  <a:pt x="1205573" y="226045"/>
                </a:lnTo>
                <a:lnTo>
                  <a:pt x="0" y="2260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353939" y="6466054"/>
            <a:ext cx="1119673" cy="209939"/>
          </a:xfrm>
          <a:custGeom>
            <a:avLst/>
            <a:gdLst/>
            <a:ahLst/>
            <a:cxnLst/>
            <a:rect r="r" b="b" t="t" l="l"/>
            <a:pathLst>
              <a:path h="209939" w="1119673">
                <a:moveTo>
                  <a:pt x="0" y="0"/>
                </a:moveTo>
                <a:lnTo>
                  <a:pt x="1119674" y="0"/>
                </a:lnTo>
                <a:lnTo>
                  <a:pt x="1119674" y="209939"/>
                </a:lnTo>
                <a:lnTo>
                  <a:pt x="0" y="209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275735" y="5778697"/>
            <a:ext cx="1119673" cy="209939"/>
          </a:xfrm>
          <a:custGeom>
            <a:avLst/>
            <a:gdLst/>
            <a:ahLst/>
            <a:cxnLst/>
            <a:rect r="r" b="b" t="t" l="l"/>
            <a:pathLst>
              <a:path h="209939" w="1119673">
                <a:moveTo>
                  <a:pt x="0" y="0"/>
                </a:moveTo>
                <a:lnTo>
                  <a:pt x="1119674" y="0"/>
                </a:lnTo>
                <a:lnTo>
                  <a:pt x="1119674" y="209939"/>
                </a:lnTo>
                <a:lnTo>
                  <a:pt x="0" y="209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53939" y="5082374"/>
            <a:ext cx="1119673" cy="209939"/>
          </a:xfrm>
          <a:custGeom>
            <a:avLst/>
            <a:gdLst/>
            <a:ahLst/>
            <a:cxnLst/>
            <a:rect r="r" b="b" t="t" l="l"/>
            <a:pathLst>
              <a:path h="209939" w="1119673">
                <a:moveTo>
                  <a:pt x="0" y="0"/>
                </a:moveTo>
                <a:lnTo>
                  <a:pt x="1119674" y="0"/>
                </a:lnTo>
                <a:lnTo>
                  <a:pt x="1119674" y="209939"/>
                </a:lnTo>
                <a:lnTo>
                  <a:pt x="0" y="209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941028" y="5143500"/>
            <a:ext cx="1119673" cy="209939"/>
          </a:xfrm>
          <a:custGeom>
            <a:avLst/>
            <a:gdLst/>
            <a:ahLst/>
            <a:cxnLst/>
            <a:rect r="r" b="b" t="t" l="l"/>
            <a:pathLst>
              <a:path h="209939" w="1119673">
                <a:moveTo>
                  <a:pt x="0" y="0"/>
                </a:moveTo>
                <a:lnTo>
                  <a:pt x="1119673" y="0"/>
                </a:lnTo>
                <a:lnTo>
                  <a:pt x="1119673" y="209939"/>
                </a:lnTo>
                <a:lnTo>
                  <a:pt x="0" y="209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27508" y="4933561"/>
            <a:ext cx="1119673" cy="209939"/>
          </a:xfrm>
          <a:custGeom>
            <a:avLst/>
            <a:gdLst/>
            <a:ahLst/>
            <a:cxnLst/>
            <a:rect r="r" b="b" t="t" l="l"/>
            <a:pathLst>
              <a:path h="209939" w="1119673">
                <a:moveTo>
                  <a:pt x="0" y="0"/>
                </a:moveTo>
                <a:lnTo>
                  <a:pt x="1119674" y="0"/>
                </a:lnTo>
                <a:lnTo>
                  <a:pt x="1119674" y="209939"/>
                </a:lnTo>
                <a:lnTo>
                  <a:pt x="0" y="209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853867" y="5988636"/>
            <a:ext cx="1119673" cy="209939"/>
          </a:xfrm>
          <a:custGeom>
            <a:avLst/>
            <a:gdLst/>
            <a:ahLst/>
            <a:cxnLst/>
            <a:rect r="r" b="b" t="t" l="l"/>
            <a:pathLst>
              <a:path h="209939" w="1119673">
                <a:moveTo>
                  <a:pt x="0" y="0"/>
                </a:moveTo>
                <a:lnTo>
                  <a:pt x="1119673" y="0"/>
                </a:lnTo>
                <a:lnTo>
                  <a:pt x="1119673" y="209939"/>
                </a:lnTo>
                <a:lnTo>
                  <a:pt x="0" y="209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728163" y="4933561"/>
            <a:ext cx="1119673" cy="209939"/>
          </a:xfrm>
          <a:custGeom>
            <a:avLst/>
            <a:gdLst/>
            <a:ahLst/>
            <a:cxnLst/>
            <a:rect r="r" b="b" t="t" l="l"/>
            <a:pathLst>
              <a:path h="209939" w="1119673">
                <a:moveTo>
                  <a:pt x="0" y="0"/>
                </a:moveTo>
                <a:lnTo>
                  <a:pt x="1119674" y="0"/>
                </a:lnTo>
                <a:lnTo>
                  <a:pt x="1119674" y="209939"/>
                </a:lnTo>
                <a:lnTo>
                  <a:pt x="0" y="209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84163" y="7668150"/>
            <a:ext cx="1119673" cy="209939"/>
          </a:xfrm>
          <a:custGeom>
            <a:avLst/>
            <a:gdLst/>
            <a:ahLst/>
            <a:cxnLst/>
            <a:rect r="r" b="b" t="t" l="l"/>
            <a:pathLst>
              <a:path h="209939" w="1119673">
                <a:moveTo>
                  <a:pt x="0" y="0"/>
                </a:moveTo>
                <a:lnTo>
                  <a:pt x="1119674" y="0"/>
                </a:lnTo>
                <a:lnTo>
                  <a:pt x="1119674" y="209939"/>
                </a:lnTo>
                <a:lnTo>
                  <a:pt x="0" y="2099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44949" y="96467"/>
            <a:ext cx="5995750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Open Sans Bold"/>
              </a:rPr>
              <a:t>Učenici izlažu modele</a:t>
            </a:r>
          </a:p>
        </p:txBody>
      </p:sp>
    </p:spTree>
  </p:cSld>
  <p:clrMapOvr>
    <a:masterClrMapping/>
  </p:clrMapOvr>
  <p:transition spd="fast">
    <p:push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3C18B4">
                <a:alpha val="100000"/>
              </a:srgbClr>
            </a:gs>
            <a:gs pos="100000">
              <a:srgbClr val="2B0D8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8596" y="2127956"/>
            <a:ext cx="1235581" cy="123558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BE4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89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562289" y="2147006"/>
            <a:ext cx="1235581" cy="123558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BE4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89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832658" y="6444354"/>
            <a:ext cx="1235581" cy="1235581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BE4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89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3792810">
            <a:off x="181984" y="6039849"/>
            <a:ext cx="6386193" cy="10807403"/>
          </a:xfrm>
          <a:custGeom>
            <a:avLst/>
            <a:gdLst/>
            <a:ahLst/>
            <a:cxnLst/>
            <a:rect r="r" b="b" t="t" l="l"/>
            <a:pathLst>
              <a:path h="10807403" w="6386193">
                <a:moveTo>
                  <a:pt x="0" y="0"/>
                </a:moveTo>
                <a:lnTo>
                  <a:pt x="6386193" y="0"/>
                </a:lnTo>
                <a:lnTo>
                  <a:pt x="6386193" y="10807403"/>
                </a:lnTo>
                <a:lnTo>
                  <a:pt x="0" y="10807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3583590">
            <a:off x="13035767" y="5028888"/>
            <a:ext cx="6386193" cy="10807403"/>
          </a:xfrm>
          <a:custGeom>
            <a:avLst/>
            <a:gdLst/>
            <a:ahLst/>
            <a:cxnLst/>
            <a:rect r="r" b="b" t="t" l="l"/>
            <a:pathLst>
              <a:path h="10807403" w="6386193">
                <a:moveTo>
                  <a:pt x="0" y="0"/>
                </a:moveTo>
                <a:lnTo>
                  <a:pt x="6386193" y="0"/>
                </a:lnTo>
                <a:lnTo>
                  <a:pt x="6386193" y="10807404"/>
                </a:lnTo>
                <a:lnTo>
                  <a:pt x="0" y="10807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586183" y="8665442"/>
            <a:ext cx="2344041" cy="3144446"/>
          </a:xfrm>
          <a:custGeom>
            <a:avLst/>
            <a:gdLst/>
            <a:ahLst/>
            <a:cxnLst/>
            <a:rect r="r" b="b" t="t" l="l"/>
            <a:pathLst>
              <a:path h="3144446" w="2344041">
                <a:moveTo>
                  <a:pt x="0" y="0"/>
                </a:moveTo>
                <a:lnTo>
                  <a:pt x="2344041" y="0"/>
                </a:lnTo>
                <a:lnTo>
                  <a:pt x="2344041" y="3144446"/>
                </a:lnTo>
                <a:lnTo>
                  <a:pt x="0" y="3144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15253437" y="8209301"/>
            <a:ext cx="1794488" cy="2407240"/>
          </a:xfrm>
          <a:custGeom>
            <a:avLst/>
            <a:gdLst/>
            <a:ahLst/>
            <a:cxnLst/>
            <a:rect r="r" b="b" t="t" l="l"/>
            <a:pathLst>
              <a:path h="2407240" w="1794488">
                <a:moveTo>
                  <a:pt x="0" y="0"/>
                </a:moveTo>
                <a:lnTo>
                  <a:pt x="1794488" y="0"/>
                </a:lnTo>
                <a:lnTo>
                  <a:pt x="1794488" y="2407240"/>
                </a:lnTo>
                <a:lnTo>
                  <a:pt x="0" y="2407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-1172021" y="7837167"/>
            <a:ext cx="2344041" cy="2656137"/>
          </a:xfrm>
          <a:custGeom>
            <a:avLst/>
            <a:gdLst/>
            <a:ahLst/>
            <a:cxnLst/>
            <a:rect r="r" b="b" t="t" l="l"/>
            <a:pathLst>
              <a:path h="2656137" w="2344041">
                <a:moveTo>
                  <a:pt x="0" y="0"/>
                </a:moveTo>
                <a:lnTo>
                  <a:pt x="2344042" y="0"/>
                </a:lnTo>
                <a:lnTo>
                  <a:pt x="2344042" y="2656138"/>
                </a:lnTo>
                <a:lnTo>
                  <a:pt x="0" y="26561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-1634872">
            <a:off x="17450350" y="2307490"/>
            <a:ext cx="1675299" cy="1898356"/>
          </a:xfrm>
          <a:custGeom>
            <a:avLst/>
            <a:gdLst/>
            <a:ahLst/>
            <a:cxnLst/>
            <a:rect r="r" b="b" t="t" l="l"/>
            <a:pathLst>
              <a:path h="1898356" w="1675299">
                <a:moveTo>
                  <a:pt x="0" y="0"/>
                </a:moveTo>
                <a:lnTo>
                  <a:pt x="1675300" y="0"/>
                </a:lnTo>
                <a:lnTo>
                  <a:pt x="1675300" y="1898357"/>
                </a:lnTo>
                <a:lnTo>
                  <a:pt x="0" y="1898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true" flipV="false" rot="0">
            <a:off x="1763298" y="8951642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2798991" y="0"/>
                </a:moveTo>
                <a:lnTo>
                  <a:pt x="0" y="0"/>
                </a:lnTo>
                <a:lnTo>
                  <a:pt x="0" y="2961896"/>
                </a:lnTo>
                <a:lnTo>
                  <a:pt x="2798991" y="2961896"/>
                </a:lnTo>
                <a:lnTo>
                  <a:pt x="27989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12350586" y="9012357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0" y="0"/>
                </a:moveTo>
                <a:lnTo>
                  <a:pt x="2798991" y="0"/>
                </a:lnTo>
                <a:lnTo>
                  <a:pt x="2798991" y="2961895"/>
                </a:lnTo>
                <a:lnTo>
                  <a:pt x="0" y="29618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2084177" y="-996892"/>
            <a:ext cx="2359277" cy="3643989"/>
          </a:xfrm>
          <a:custGeom>
            <a:avLst/>
            <a:gdLst/>
            <a:ahLst/>
            <a:cxnLst/>
            <a:rect r="r" b="b" t="t" l="l"/>
            <a:pathLst>
              <a:path h="3643989" w="2359277">
                <a:moveTo>
                  <a:pt x="0" y="0"/>
                </a:moveTo>
                <a:lnTo>
                  <a:pt x="2359277" y="0"/>
                </a:lnTo>
                <a:lnTo>
                  <a:pt x="2359277" y="3643989"/>
                </a:lnTo>
                <a:lnTo>
                  <a:pt x="0" y="3643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30841" t="0" r="0" b="0"/>
            </a:stretch>
          </a:blipFill>
        </p:spPr>
      </p:sp>
      <p:sp>
        <p:nvSpPr>
          <p:cNvPr name="AutoShape 20" id="20"/>
          <p:cNvSpPr/>
          <p:nvPr/>
        </p:nvSpPr>
        <p:spPr>
          <a:xfrm>
            <a:off x="2332589" y="2764797"/>
            <a:ext cx="2084985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5550004" y="6809571"/>
            <a:ext cx="1787860" cy="1072716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 flipH="true">
            <a:off x="8468925" y="4291035"/>
            <a:ext cx="507761" cy="2022212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3" id="23"/>
          <p:cNvGrpSpPr/>
          <p:nvPr/>
        </p:nvGrpSpPr>
        <p:grpSpPr>
          <a:xfrm rot="0">
            <a:off x="3883497" y="3587662"/>
            <a:ext cx="2667032" cy="545955"/>
            <a:chOff x="0" y="0"/>
            <a:chExt cx="528919" cy="10827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28919" cy="108272"/>
            </a:xfrm>
            <a:custGeom>
              <a:avLst/>
              <a:gdLst/>
              <a:ahLst/>
              <a:cxnLst/>
              <a:rect r="r" b="b" t="t" l="l"/>
              <a:pathLst>
                <a:path h="108272" w="528919">
                  <a:moveTo>
                    <a:pt x="54136" y="0"/>
                  </a:moveTo>
                  <a:lnTo>
                    <a:pt x="474782" y="0"/>
                  </a:lnTo>
                  <a:cubicBezTo>
                    <a:pt x="504681" y="0"/>
                    <a:pt x="528919" y="24238"/>
                    <a:pt x="528919" y="54136"/>
                  </a:cubicBezTo>
                  <a:lnTo>
                    <a:pt x="528919" y="54136"/>
                  </a:lnTo>
                  <a:cubicBezTo>
                    <a:pt x="528919" y="84035"/>
                    <a:pt x="504681" y="108272"/>
                    <a:pt x="474782" y="108272"/>
                  </a:cubicBezTo>
                  <a:lnTo>
                    <a:pt x="54136" y="108272"/>
                  </a:lnTo>
                  <a:cubicBezTo>
                    <a:pt x="24238" y="108272"/>
                    <a:pt x="0" y="84035"/>
                    <a:pt x="0" y="54136"/>
                  </a:cubicBezTo>
                  <a:lnTo>
                    <a:pt x="0" y="54136"/>
                  </a:lnTo>
                  <a:cubicBezTo>
                    <a:pt x="0" y="24238"/>
                    <a:pt x="24238" y="0"/>
                    <a:pt x="54136" y="0"/>
                  </a:cubicBezTo>
                  <a:close/>
                </a:path>
              </a:pathLst>
            </a:custGeom>
            <a:solidFill>
              <a:srgbClr val="196BE4"/>
            </a:solidFill>
            <a:ln cap="rnd">
              <a:noFill/>
              <a:prstDash val="solid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47625"/>
              <a:ext cx="528919" cy="1558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2616"/>
                </a:lnSpc>
                <a:spcBef>
                  <a:spcPct val="0"/>
                </a:spcBef>
              </a:pPr>
              <a:r>
                <a:rPr lang="en-US" sz="1868">
                  <a:solidFill>
                    <a:srgbClr val="FFFFFF"/>
                  </a:solidFill>
                  <a:latin typeface="Open Sans Bold"/>
                </a:rPr>
                <a:t>Doprinos</a:t>
              </a:r>
              <a:r>
                <a:rPr lang="en-US" sz="1868" strike="noStrike" u="none">
                  <a:solidFill>
                    <a:srgbClr val="FFFFFF"/>
                  </a:solidFill>
                  <a:latin typeface="Open Sans Bold"/>
                </a:rPr>
                <a:t> 02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263192" y="3534433"/>
            <a:ext cx="2667032" cy="545955"/>
            <a:chOff x="0" y="0"/>
            <a:chExt cx="528919" cy="10827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528919" cy="108272"/>
            </a:xfrm>
            <a:custGeom>
              <a:avLst/>
              <a:gdLst/>
              <a:ahLst/>
              <a:cxnLst/>
              <a:rect r="r" b="b" t="t" l="l"/>
              <a:pathLst>
                <a:path h="108272" w="528919">
                  <a:moveTo>
                    <a:pt x="54136" y="0"/>
                  </a:moveTo>
                  <a:lnTo>
                    <a:pt x="474782" y="0"/>
                  </a:lnTo>
                  <a:cubicBezTo>
                    <a:pt x="504681" y="0"/>
                    <a:pt x="528919" y="24238"/>
                    <a:pt x="528919" y="54136"/>
                  </a:cubicBezTo>
                  <a:lnTo>
                    <a:pt x="528919" y="54136"/>
                  </a:lnTo>
                  <a:cubicBezTo>
                    <a:pt x="528919" y="84035"/>
                    <a:pt x="504681" y="108272"/>
                    <a:pt x="474782" y="108272"/>
                  </a:cubicBezTo>
                  <a:lnTo>
                    <a:pt x="54136" y="108272"/>
                  </a:lnTo>
                  <a:cubicBezTo>
                    <a:pt x="24238" y="108272"/>
                    <a:pt x="0" y="84035"/>
                    <a:pt x="0" y="54136"/>
                  </a:cubicBezTo>
                  <a:lnTo>
                    <a:pt x="0" y="54136"/>
                  </a:lnTo>
                  <a:cubicBezTo>
                    <a:pt x="0" y="24238"/>
                    <a:pt x="24238" y="0"/>
                    <a:pt x="54136" y="0"/>
                  </a:cubicBezTo>
                  <a:close/>
                </a:path>
              </a:pathLst>
            </a:custGeom>
            <a:solidFill>
              <a:srgbClr val="196BE4"/>
            </a:solidFill>
            <a:ln cap="rnd">
              <a:noFill/>
              <a:prstDash val="solid"/>
              <a:round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528919" cy="1558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2616"/>
                </a:lnSpc>
                <a:spcBef>
                  <a:spcPct val="0"/>
                </a:spcBef>
              </a:pPr>
              <a:r>
                <a:rPr lang="en-US" sz="1868">
                  <a:solidFill>
                    <a:srgbClr val="FFFFFF"/>
                  </a:solidFill>
                  <a:latin typeface="Open Sans Bold"/>
                </a:rPr>
                <a:t>DOPRINOS</a:t>
              </a:r>
              <a:r>
                <a:rPr lang="en-US" sz="1868" strike="noStrike" u="none">
                  <a:solidFill>
                    <a:srgbClr val="FFFFFF"/>
                  </a:solidFill>
                  <a:latin typeface="Open Sans Bold"/>
                </a:rPr>
                <a:t> 01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7463350" y="7680663"/>
            <a:ext cx="2667032" cy="545955"/>
            <a:chOff x="0" y="0"/>
            <a:chExt cx="528919" cy="10827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528919" cy="108272"/>
            </a:xfrm>
            <a:custGeom>
              <a:avLst/>
              <a:gdLst/>
              <a:ahLst/>
              <a:cxnLst/>
              <a:rect r="r" b="b" t="t" l="l"/>
              <a:pathLst>
                <a:path h="108272" w="528919">
                  <a:moveTo>
                    <a:pt x="54136" y="0"/>
                  </a:moveTo>
                  <a:lnTo>
                    <a:pt x="474782" y="0"/>
                  </a:lnTo>
                  <a:cubicBezTo>
                    <a:pt x="504681" y="0"/>
                    <a:pt x="528919" y="24238"/>
                    <a:pt x="528919" y="54136"/>
                  </a:cubicBezTo>
                  <a:lnTo>
                    <a:pt x="528919" y="54136"/>
                  </a:lnTo>
                  <a:cubicBezTo>
                    <a:pt x="528919" y="84035"/>
                    <a:pt x="504681" y="108272"/>
                    <a:pt x="474782" y="108272"/>
                  </a:cubicBezTo>
                  <a:lnTo>
                    <a:pt x="54136" y="108272"/>
                  </a:lnTo>
                  <a:cubicBezTo>
                    <a:pt x="24238" y="108272"/>
                    <a:pt x="0" y="84035"/>
                    <a:pt x="0" y="54136"/>
                  </a:cubicBezTo>
                  <a:lnTo>
                    <a:pt x="0" y="54136"/>
                  </a:lnTo>
                  <a:cubicBezTo>
                    <a:pt x="0" y="24238"/>
                    <a:pt x="24238" y="0"/>
                    <a:pt x="54136" y="0"/>
                  </a:cubicBezTo>
                  <a:close/>
                </a:path>
              </a:pathLst>
            </a:custGeom>
            <a:solidFill>
              <a:srgbClr val="196BE4"/>
            </a:solidFill>
            <a:ln cap="rnd">
              <a:noFill/>
              <a:prstDash val="solid"/>
              <a:round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47625"/>
              <a:ext cx="528919" cy="1558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2616"/>
                </a:lnSpc>
                <a:spcBef>
                  <a:spcPct val="0"/>
                </a:spcBef>
              </a:pPr>
              <a:r>
                <a:rPr lang="en-US" sz="1868">
                  <a:solidFill>
                    <a:srgbClr val="FFFFFF"/>
                  </a:solidFill>
                  <a:latin typeface="Open Sans Bold"/>
                </a:rPr>
                <a:t>Doprinos</a:t>
              </a:r>
              <a:r>
                <a:rPr lang="en-US" sz="1868" strike="noStrike" u="none">
                  <a:solidFill>
                    <a:srgbClr val="FFFFFF"/>
                  </a:solidFill>
                  <a:latin typeface="Open Sans Bold"/>
                </a:rPr>
                <a:t> 03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9068239" y="3295701"/>
            <a:ext cx="2667032" cy="545955"/>
            <a:chOff x="0" y="0"/>
            <a:chExt cx="528919" cy="108272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28919" cy="108272"/>
            </a:xfrm>
            <a:custGeom>
              <a:avLst/>
              <a:gdLst/>
              <a:ahLst/>
              <a:cxnLst/>
              <a:rect r="r" b="b" t="t" l="l"/>
              <a:pathLst>
                <a:path h="108272" w="528919">
                  <a:moveTo>
                    <a:pt x="54136" y="0"/>
                  </a:moveTo>
                  <a:lnTo>
                    <a:pt x="474782" y="0"/>
                  </a:lnTo>
                  <a:cubicBezTo>
                    <a:pt x="504681" y="0"/>
                    <a:pt x="528919" y="24238"/>
                    <a:pt x="528919" y="54136"/>
                  </a:cubicBezTo>
                  <a:lnTo>
                    <a:pt x="528919" y="54136"/>
                  </a:lnTo>
                  <a:cubicBezTo>
                    <a:pt x="528919" y="84035"/>
                    <a:pt x="504681" y="108272"/>
                    <a:pt x="474782" y="108272"/>
                  </a:cubicBezTo>
                  <a:lnTo>
                    <a:pt x="54136" y="108272"/>
                  </a:lnTo>
                  <a:cubicBezTo>
                    <a:pt x="24238" y="108272"/>
                    <a:pt x="0" y="84035"/>
                    <a:pt x="0" y="54136"/>
                  </a:cubicBezTo>
                  <a:lnTo>
                    <a:pt x="0" y="54136"/>
                  </a:lnTo>
                  <a:cubicBezTo>
                    <a:pt x="0" y="24238"/>
                    <a:pt x="24238" y="0"/>
                    <a:pt x="54136" y="0"/>
                  </a:cubicBezTo>
                  <a:close/>
                </a:path>
              </a:pathLst>
            </a:custGeom>
            <a:solidFill>
              <a:srgbClr val="196BE4"/>
            </a:solidFill>
            <a:ln cap="rnd">
              <a:noFill/>
              <a:prstDash val="solid"/>
              <a:round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47625"/>
              <a:ext cx="528919" cy="1558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2616"/>
                </a:lnSpc>
                <a:spcBef>
                  <a:spcPct val="0"/>
                </a:spcBef>
              </a:pPr>
              <a:r>
                <a:rPr lang="en-US" sz="1868">
                  <a:solidFill>
                    <a:srgbClr val="FFFFFF"/>
                  </a:solidFill>
                  <a:latin typeface="Open Sans Bold"/>
                </a:rPr>
                <a:t>Doprinos</a:t>
              </a:r>
              <a:r>
                <a:rPr lang="en-US" sz="1868" strike="noStrike" u="none">
                  <a:solidFill>
                    <a:srgbClr val="FFFFFF"/>
                  </a:solidFill>
                  <a:latin typeface="Open Sans Bold"/>
                </a:rPr>
                <a:t> 04</a:t>
              </a: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-1634872">
            <a:off x="16051117" y="7207423"/>
            <a:ext cx="3165648" cy="3587136"/>
          </a:xfrm>
          <a:custGeom>
            <a:avLst/>
            <a:gdLst/>
            <a:ahLst/>
            <a:cxnLst/>
            <a:rect r="r" b="b" t="t" l="l"/>
            <a:pathLst>
              <a:path h="3587136" w="3165648">
                <a:moveTo>
                  <a:pt x="0" y="0"/>
                </a:moveTo>
                <a:lnTo>
                  <a:pt x="3165648" y="0"/>
                </a:lnTo>
                <a:lnTo>
                  <a:pt x="3165648" y="3587136"/>
                </a:lnTo>
                <a:lnTo>
                  <a:pt x="0" y="3587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6" id="36"/>
          <p:cNvSpPr/>
          <p:nvPr/>
        </p:nvSpPr>
        <p:spPr>
          <a:xfrm flipH="false" flipV="false" rot="0">
            <a:off x="13853942" y="8665442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0" y="0"/>
                </a:moveTo>
                <a:lnTo>
                  <a:pt x="2798991" y="0"/>
                </a:lnTo>
                <a:lnTo>
                  <a:pt x="2798991" y="2961895"/>
                </a:lnTo>
                <a:lnTo>
                  <a:pt x="0" y="296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7" id="37"/>
          <p:cNvSpPr/>
          <p:nvPr/>
        </p:nvSpPr>
        <p:spPr>
          <a:xfrm flipH="true" flipV="false" rot="0">
            <a:off x="4782480" y="9504701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2798991" y="0"/>
                </a:moveTo>
                <a:lnTo>
                  <a:pt x="0" y="0"/>
                </a:lnTo>
                <a:lnTo>
                  <a:pt x="0" y="2961895"/>
                </a:lnTo>
                <a:lnTo>
                  <a:pt x="2798991" y="2961895"/>
                </a:lnTo>
                <a:lnTo>
                  <a:pt x="279899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8" id="38"/>
          <p:cNvSpPr/>
          <p:nvPr/>
        </p:nvSpPr>
        <p:spPr>
          <a:xfrm flipH="false" flipV="false" rot="0">
            <a:off x="2464460" y="6991489"/>
            <a:ext cx="2838074" cy="1422585"/>
          </a:xfrm>
          <a:custGeom>
            <a:avLst/>
            <a:gdLst/>
            <a:ahLst/>
            <a:cxnLst/>
            <a:rect r="r" b="b" t="t" l="l"/>
            <a:pathLst>
              <a:path h="1422585" w="2838074">
                <a:moveTo>
                  <a:pt x="0" y="0"/>
                </a:moveTo>
                <a:lnTo>
                  <a:pt x="2838074" y="0"/>
                </a:lnTo>
                <a:lnTo>
                  <a:pt x="2838074" y="1422584"/>
                </a:lnTo>
                <a:lnTo>
                  <a:pt x="0" y="14225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3097311">
            <a:off x="1044719" y="646212"/>
            <a:ext cx="1043829" cy="945970"/>
          </a:xfrm>
          <a:custGeom>
            <a:avLst/>
            <a:gdLst/>
            <a:ahLst/>
            <a:cxnLst/>
            <a:rect r="r" b="b" t="t" l="l"/>
            <a:pathLst>
              <a:path h="945970" w="1043829">
                <a:moveTo>
                  <a:pt x="0" y="0"/>
                </a:moveTo>
                <a:lnTo>
                  <a:pt x="1043829" y="0"/>
                </a:lnTo>
                <a:lnTo>
                  <a:pt x="1043829" y="945971"/>
                </a:lnTo>
                <a:lnTo>
                  <a:pt x="0" y="9459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4795927" y="348386"/>
            <a:ext cx="8072820" cy="1005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113"/>
              </a:lnSpc>
              <a:spcBef>
                <a:spcPct val="0"/>
              </a:spcBef>
            </a:pPr>
            <a:r>
              <a:rPr lang="en-US" sz="5795" spc="173">
                <a:solidFill>
                  <a:srgbClr val="FFFFFF"/>
                </a:solidFill>
                <a:latin typeface="Open Sans Ultra-Bold"/>
              </a:rPr>
              <a:t>ZAKLJUČAK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12038478" y="-1821995"/>
            <a:ext cx="2359277" cy="3643989"/>
          </a:xfrm>
          <a:custGeom>
            <a:avLst/>
            <a:gdLst/>
            <a:ahLst/>
            <a:cxnLst/>
            <a:rect r="r" b="b" t="t" l="l"/>
            <a:pathLst>
              <a:path h="3643989" w="2359277">
                <a:moveTo>
                  <a:pt x="0" y="0"/>
                </a:moveTo>
                <a:lnTo>
                  <a:pt x="2359277" y="0"/>
                </a:lnTo>
                <a:lnTo>
                  <a:pt x="2359277" y="3643990"/>
                </a:lnTo>
                <a:lnTo>
                  <a:pt x="0" y="3643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30841" t="0" r="0" b="0"/>
            </a:stretch>
          </a:blipFill>
        </p:spPr>
      </p:sp>
      <p:sp>
        <p:nvSpPr>
          <p:cNvPr name="AutoShape 42" id="42"/>
          <p:cNvSpPr/>
          <p:nvPr/>
        </p:nvSpPr>
        <p:spPr>
          <a:xfrm flipH="true">
            <a:off x="11310577" y="2182022"/>
            <a:ext cx="2080019" cy="143812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3" id="43"/>
          <p:cNvGrpSpPr/>
          <p:nvPr/>
        </p:nvGrpSpPr>
        <p:grpSpPr>
          <a:xfrm rot="0">
            <a:off x="13575781" y="1411516"/>
            <a:ext cx="1235581" cy="1235581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BE4"/>
            </a:solidFill>
            <a:ln cap="sq">
              <a:noFill/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890"/>
                </a:lnSpc>
              </a:pPr>
            </a:p>
          </p:txBody>
        </p:sp>
      </p:grpSp>
      <p:sp>
        <p:nvSpPr>
          <p:cNvPr name="Freeform 46" id="46"/>
          <p:cNvSpPr/>
          <p:nvPr/>
        </p:nvSpPr>
        <p:spPr>
          <a:xfrm flipH="false" flipV="false" rot="0">
            <a:off x="1028700" y="2321177"/>
            <a:ext cx="891271" cy="849138"/>
          </a:xfrm>
          <a:custGeom>
            <a:avLst/>
            <a:gdLst/>
            <a:ahLst/>
            <a:cxnLst/>
            <a:rect r="r" b="b" t="t" l="l"/>
            <a:pathLst>
              <a:path h="849138" w="891271">
                <a:moveTo>
                  <a:pt x="0" y="0"/>
                </a:moveTo>
                <a:lnTo>
                  <a:pt x="891271" y="0"/>
                </a:lnTo>
                <a:lnTo>
                  <a:pt x="891271" y="849139"/>
                </a:lnTo>
                <a:lnTo>
                  <a:pt x="0" y="8491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4664251" y="2407524"/>
            <a:ext cx="1031659" cy="818188"/>
          </a:xfrm>
          <a:custGeom>
            <a:avLst/>
            <a:gdLst/>
            <a:ahLst/>
            <a:cxnLst/>
            <a:rect r="r" b="b" t="t" l="l"/>
            <a:pathLst>
              <a:path h="818188" w="1031659">
                <a:moveTo>
                  <a:pt x="0" y="0"/>
                </a:moveTo>
                <a:lnTo>
                  <a:pt x="1031658" y="0"/>
                </a:lnTo>
                <a:lnTo>
                  <a:pt x="1031658" y="818188"/>
                </a:lnTo>
                <a:lnTo>
                  <a:pt x="0" y="8181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8" id="48"/>
          <p:cNvGrpSpPr/>
          <p:nvPr/>
        </p:nvGrpSpPr>
        <p:grpSpPr>
          <a:xfrm rot="0">
            <a:off x="9637946" y="1934735"/>
            <a:ext cx="1235581" cy="1235581"/>
            <a:chOff x="0" y="0"/>
            <a:chExt cx="812800" cy="81280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BE4"/>
            </a:solidFill>
            <a:ln cap="sq">
              <a:noFill/>
              <a:prstDash val="solid"/>
              <a:miter/>
            </a:ln>
          </p:spPr>
        </p:sp>
        <p:sp>
          <p:nvSpPr>
            <p:cNvPr name="TextBox 50" id="50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890"/>
                </a:lnSpc>
              </a:pPr>
            </a:p>
          </p:txBody>
        </p:sp>
      </p:grpSp>
      <p:sp>
        <p:nvSpPr>
          <p:cNvPr name="Freeform 51" id="51"/>
          <p:cNvSpPr/>
          <p:nvPr/>
        </p:nvSpPr>
        <p:spPr>
          <a:xfrm flipH="false" flipV="false" rot="0">
            <a:off x="9637946" y="2280190"/>
            <a:ext cx="1235581" cy="568367"/>
          </a:xfrm>
          <a:custGeom>
            <a:avLst/>
            <a:gdLst/>
            <a:ahLst/>
            <a:cxnLst/>
            <a:rect r="r" b="b" t="t" l="l"/>
            <a:pathLst>
              <a:path h="568367" w="1235581">
                <a:moveTo>
                  <a:pt x="0" y="0"/>
                </a:moveTo>
                <a:lnTo>
                  <a:pt x="1235581" y="0"/>
                </a:lnTo>
                <a:lnTo>
                  <a:pt x="1235581" y="568368"/>
                </a:lnTo>
                <a:lnTo>
                  <a:pt x="0" y="56836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7824657" y="6765561"/>
            <a:ext cx="1251583" cy="568308"/>
          </a:xfrm>
          <a:custGeom>
            <a:avLst/>
            <a:gdLst/>
            <a:ahLst/>
            <a:cxnLst/>
            <a:rect r="r" b="b" t="t" l="l"/>
            <a:pathLst>
              <a:path h="568308" w="1251583">
                <a:moveTo>
                  <a:pt x="0" y="0"/>
                </a:moveTo>
                <a:lnTo>
                  <a:pt x="1251584" y="0"/>
                </a:lnTo>
                <a:lnTo>
                  <a:pt x="1251584" y="568307"/>
                </a:lnTo>
                <a:lnTo>
                  <a:pt x="0" y="56830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3750082" y="1591976"/>
            <a:ext cx="1061280" cy="972398"/>
          </a:xfrm>
          <a:custGeom>
            <a:avLst/>
            <a:gdLst/>
            <a:ahLst/>
            <a:cxnLst/>
            <a:rect r="r" b="b" t="t" l="l"/>
            <a:pathLst>
              <a:path h="972398" w="1061280">
                <a:moveTo>
                  <a:pt x="0" y="0"/>
                </a:moveTo>
                <a:lnTo>
                  <a:pt x="1061280" y="0"/>
                </a:lnTo>
                <a:lnTo>
                  <a:pt x="1061280" y="972398"/>
                </a:lnTo>
                <a:lnTo>
                  <a:pt x="0" y="97239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TextBox 54" id="54"/>
          <p:cNvSpPr txBox="true"/>
          <p:nvPr/>
        </p:nvSpPr>
        <p:spPr>
          <a:xfrm rot="0">
            <a:off x="45601" y="4219720"/>
            <a:ext cx="2927675" cy="2842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218">
                <a:solidFill>
                  <a:srgbClr val="FFFFFF"/>
                </a:solidFill>
                <a:latin typeface="Open Sans"/>
              </a:rPr>
              <a:t>svjesnost o raznolikosti i važnosti očuvanja okoliša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9048262" y="3917855"/>
            <a:ext cx="2927675" cy="3115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8">
                <a:solidFill>
                  <a:srgbClr val="FFFFFF"/>
                </a:solidFill>
                <a:latin typeface="Open Sans"/>
              </a:rPr>
              <a:t>spoznavanje stupnja ugroženosti biljke i životinje, kako onečišćenja i ostali postupci čovjeka utječu na njih te koliko su u stvarnosti ugrožene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3753176" y="4306000"/>
            <a:ext cx="2927675" cy="2323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5"/>
              </a:lnSpc>
              <a:spcBef>
                <a:spcPct val="0"/>
              </a:spcBef>
            </a:pPr>
            <a:r>
              <a:rPr lang="en-US" sz="2647">
                <a:solidFill>
                  <a:srgbClr val="FFFFFF"/>
                </a:solidFill>
                <a:latin typeface="Open Sans Bold"/>
              </a:rPr>
              <a:t>razvoj i svjesnost potrebe za  zaštititom i očuvanjem prirode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6101729" y="8512368"/>
            <a:ext cx="5893066" cy="1325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5"/>
              </a:lnSpc>
              <a:spcBef>
                <a:spcPct val="0"/>
              </a:spcBef>
            </a:pPr>
            <a:r>
              <a:rPr lang="en-US" sz="2547">
                <a:solidFill>
                  <a:srgbClr val="FFFFFF"/>
                </a:solidFill>
                <a:latin typeface="Open Sans Bold"/>
              </a:rPr>
              <a:t>lakše prepoznavanje različitih vrsta životinja i biljaka koji se nalaze u prirodi</a:t>
            </a:r>
          </a:p>
        </p:txBody>
      </p:sp>
      <p:grpSp>
        <p:nvGrpSpPr>
          <p:cNvPr name="Group 58" id="58"/>
          <p:cNvGrpSpPr/>
          <p:nvPr/>
        </p:nvGrpSpPr>
        <p:grpSpPr>
          <a:xfrm rot="0">
            <a:off x="12868747" y="2816618"/>
            <a:ext cx="2667032" cy="545955"/>
            <a:chOff x="0" y="0"/>
            <a:chExt cx="528919" cy="108272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528919" cy="108272"/>
            </a:xfrm>
            <a:custGeom>
              <a:avLst/>
              <a:gdLst/>
              <a:ahLst/>
              <a:cxnLst/>
              <a:rect r="r" b="b" t="t" l="l"/>
              <a:pathLst>
                <a:path h="108272" w="528919">
                  <a:moveTo>
                    <a:pt x="54136" y="0"/>
                  </a:moveTo>
                  <a:lnTo>
                    <a:pt x="474782" y="0"/>
                  </a:lnTo>
                  <a:cubicBezTo>
                    <a:pt x="504681" y="0"/>
                    <a:pt x="528919" y="24238"/>
                    <a:pt x="528919" y="54136"/>
                  </a:cubicBezTo>
                  <a:lnTo>
                    <a:pt x="528919" y="54136"/>
                  </a:lnTo>
                  <a:cubicBezTo>
                    <a:pt x="528919" y="84035"/>
                    <a:pt x="504681" y="108272"/>
                    <a:pt x="474782" y="108272"/>
                  </a:cubicBezTo>
                  <a:lnTo>
                    <a:pt x="54136" y="108272"/>
                  </a:lnTo>
                  <a:cubicBezTo>
                    <a:pt x="24238" y="108272"/>
                    <a:pt x="0" y="84035"/>
                    <a:pt x="0" y="54136"/>
                  </a:cubicBezTo>
                  <a:lnTo>
                    <a:pt x="0" y="54136"/>
                  </a:lnTo>
                  <a:cubicBezTo>
                    <a:pt x="0" y="24238"/>
                    <a:pt x="24238" y="0"/>
                    <a:pt x="54136" y="0"/>
                  </a:cubicBezTo>
                  <a:close/>
                </a:path>
              </a:pathLst>
            </a:custGeom>
            <a:solidFill>
              <a:srgbClr val="196BE4"/>
            </a:solidFill>
            <a:ln cap="rnd">
              <a:noFill/>
              <a:prstDash val="solid"/>
              <a:round/>
            </a:ln>
          </p:spPr>
        </p:sp>
        <p:sp>
          <p:nvSpPr>
            <p:cNvPr name="TextBox 60" id="60"/>
            <p:cNvSpPr txBox="true"/>
            <p:nvPr/>
          </p:nvSpPr>
          <p:spPr>
            <a:xfrm>
              <a:off x="0" y="-47625"/>
              <a:ext cx="528919" cy="1558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2616"/>
                </a:lnSpc>
                <a:spcBef>
                  <a:spcPct val="0"/>
                </a:spcBef>
              </a:pPr>
              <a:r>
                <a:rPr lang="en-US" sz="1868">
                  <a:solidFill>
                    <a:srgbClr val="FFFFFF"/>
                  </a:solidFill>
                  <a:latin typeface="Open Sans Bold"/>
                </a:rPr>
                <a:t>Doprinos</a:t>
              </a:r>
              <a:r>
                <a:rPr lang="en-US" sz="1868" strike="noStrike" u="none">
                  <a:solidFill>
                    <a:srgbClr val="FFFFFF"/>
                  </a:solidFill>
                  <a:latin typeface="Open Sans Bold"/>
                </a:rPr>
                <a:t> 05</a:t>
              </a:r>
            </a:p>
          </p:txBody>
        </p:sp>
      </p:grpSp>
      <p:sp>
        <p:nvSpPr>
          <p:cNvPr name="TextBox 61" id="61"/>
          <p:cNvSpPr txBox="true"/>
          <p:nvPr/>
        </p:nvSpPr>
        <p:spPr>
          <a:xfrm rot="0">
            <a:off x="12813383" y="3667373"/>
            <a:ext cx="2722396" cy="2727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8"/>
              </a:lnSpc>
              <a:spcBef>
                <a:spcPct val="0"/>
              </a:spcBef>
            </a:pPr>
            <a:r>
              <a:rPr lang="en-US" sz="1970">
                <a:solidFill>
                  <a:srgbClr val="FFFFFF"/>
                </a:solidFill>
                <a:latin typeface="Open Sans Bold"/>
              </a:rPr>
              <a:t>razvoj ideja što treba poduzeti u cilju očuvanja ugroženih životinja – moguća suradnja na lokalnoj razini, s udrugama i različitim institucijama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2719180" y="6550183"/>
            <a:ext cx="2910802" cy="1152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5"/>
              </a:lnSpc>
              <a:spcBef>
                <a:spcPct val="0"/>
              </a:spcBef>
            </a:pPr>
            <a:r>
              <a:rPr lang="en-US" sz="2247">
                <a:solidFill>
                  <a:srgbClr val="FFFFFF"/>
                </a:solidFill>
                <a:latin typeface="Open Sans Bold"/>
              </a:rPr>
              <a:t>velika pomoć u izradi maketa ekološkog sustava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3C18B4">
                <a:alpha val="100000"/>
              </a:srgbClr>
            </a:gs>
            <a:gs pos="100000">
              <a:srgbClr val="2B0D8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71107" y="8432793"/>
            <a:ext cx="19882254" cy="5874302"/>
            <a:chOff x="0" y="0"/>
            <a:chExt cx="26509672" cy="7832403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2711216" y="-2711216"/>
              <a:ext cx="7832403" cy="13254836"/>
            </a:xfrm>
            <a:custGeom>
              <a:avLst/>
              <a:gdLst/>
              <a:ahLst/>
              <a:cxnLst/>
              <a:rect r="r" b="b" t="t" l="l"/>
              <a:pathLst>
                <a:path h="13254836" w="7832403">
                  <a:moveTo>
                    <a:pt x="0" y="0"/>
                  </a:moveTo>
                  <a:lnTo>
                    <a:pt x="7832403" y="0"/>
                  </a:lnTo>
                  <a:lnTo>
                    <a:pt x="7832403" y="13254835"/>
                  </a:lnTo>
                  <a:lnTo>
                    <a:pt x="0" y="1325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5400000">
              <a:off x="15966052" y="-2711216"/>
              <a:ext cx="7832403" cy="13254836"/>
            </a:xfrm>
            <a:custGeom>
              <a:avLst/>
              <a:gdLst/>
              <a:ahLst/>
              <a:cxnLst/>
              <a:rect r="r" b="b" t="t" l="l"/>
              <a:pathLst>
                <a:path h="13254836" w="7832403">
                  <a:moveTo>
                    <a:pt x="0" y="0"/>
                  </a:moveTo>
                  <a:lnTo>
                    <a:pt x="7832403" y="0"/>
                  </a:lnTo>
                  <a:lnTo>
                    <a:pt x="7832403" y="13254835"/>
                  </a:lnTo>
                  <a:lnTo>
                    <a:pt x="0" y="1325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7542746" y="3537306"/>
            <a:ext cx="3242262" cy="324226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D5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902261" y="2067925"/>
            <a:ext cx="1161417" cy="1161417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D5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2081626" y="2378610"/>
            <a:ext cx="802687" cy="601012"/>
          </a:xfrm>
          <a:custGeom>
            <a:avLst/>
            <a:gdLst/>
            <a:ahLst/>
            <a:cxnLst/>
            <a:rect r="r" b="b" t="t" l="l"/>
            <a:pathLst>
              <a:path h="601012" w="802687">
                <a:moveTo>
                  <a:pt x="0" y="0"/>
                </a:moveTo>
                <a:lnTo>
                  <a:pt x="802687" y="0"/>
                </a:lnTo>
                <a:lnTo>
                  <a:pt x="802687" y="601012"/>
                </a:lnTo>
                <a:lnTo>
                  <a:pt x="0" y="601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10925196" y="2648634"/>
            <a:ext cx="767430" cy="5027832"/>
            <a:chOff x="0" y="0"/>
            <a:chExt cx="1023240" cy="6703776"/>
          </a:xfrm>
        </p:grpSpPr>
        <p:sp>
          <p:nvSpPr>
            <p:cNvPr name="AutoShape 13" id="13"/>
            <p:cNvSpPr/>
            <p:nvPr/>
          </p:nvSpPr>
          <p:spPr>
            <a:xfrm>
              <a:off x="12700" y="25400"/>
              <a:ext cx="1010540" cy="0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4" id="14"/>
            <p:cNvSpPr/>
            <p:nvPr/>
          </p:nvSpPr>
          <p:spPr>
            <a:xfrm>
              <a:off x="25400" y="0"/>
              <a:ext cx="0" cy="6695999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5" id="15"/>
            <p:cNvSpPr/>
            <p:nvPr/>
          </p:nvSpPr>
          <p:spPr>
            <a:xfrm>
              <a:off x="12700" y="2323032"/>
              <a:ext cx="1010540" cy="0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6" id="16"/>
            <p:cNvSpPr/>
            <p:nvPr/>
          </p:nvSpPr>
          <p:spPr>
            <a:xfrm>
              <a:off x="12700" y="4451230"/>
              <a:ext cx="1010540" cy="0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7" id="17"/>
            <p:cNvSpPr/>
            <p:nvPr/>
          </p:nvSpPr>
          <p:spPr>
            <a:xfrm flipV="true">
              <a:off x="14859" y="6678376"/>
              <a:ext cx="1008381" cy="0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11902261" y="3785523"/>
            <a:ext cx="1161417" cy="1161417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D59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2211913" y="3998033"/>
            <a:ext cx="422422" cy="747650"/>
          </a:xfrm>
          <a:custGeom>
            <a:avLst/>
            <a:gdLst/>
            <a:ahLst/>
            <a:cxnLst/>
            <a:rect r="r" b="b" t="t" l="l"/>
            <a:pathLst>
              <a:path h="747650" w="422422">
                <a:moveTo>
                  <a:pt x="0" y="0"/>
                </a:moveTo>
                <a:lnTo>
                  <a:pt x="422422" y="0"/>
                </a:lnTo>
                <a:lnTo>
                  <a:pt x="422422" y="747650"/>
                </a:lnTo>
                <a:lnTo>
                  <a:pt x="0" y="747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22" id="22"/>
          <p:cNvGrpSpPr/>
          <p:nvPr/>
        </p:nvGrpSpPr>
        <p:grpSpPr>
          <a:xfrm rot="0">
            <a:off x="11902261" y="5340060"/>
            <a:ext cx="1161417" cy="1161417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D59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1902261" y="7057657"/>
            <a:ext cx="1161417" cy="1161417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D59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12149827" y="5639193"/>
            <a:ext cx="621407" cy="563151"/>
          </a:xfrm>
          <a:custGeom>
            <a:avLst/>
            <a:gdLst/>
            <a:ahLst/>
            <a:cxnLst/>
            <a:rect r="r" b="b" t="t" l="l"/>
            <a:pathLst>
              <a:path h="563151" w="621407">
                <a:moveTo>
                  <a:pt x="0" y="0"/>
                </a:moveTo>
                <a:lnTo>
                  <a:pt x="621407" y="0"/>
                </a:lnTo>
                <a:lnTo>
                  <a:pt x="621407" y="563151"/>
                </a:lnTo>
                <a:lnTo>
                  <a:pt x="0" y="5631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9" id="29"/>
          <p:cNvSpPr/>
          <p:nvPr/>
        </p:nvSpPr>
        <p:spPr>
          <a:xfrm flipH="false" flipV="false" rot="0">
            <a:off x="12081626" y="7397435"/>
            <a:ext cx="761018" cy="549836"/>
          </a:xfrm>
          <a:custGeom>
            <a:avLst/>
            <a:gdLst/>
            <a:ahLst/>
            <a:cxnLst/>
            <a:rect r="r" b="b" t="t" l="l"/>
            <a:pathLst>
              <a:path h="549836" w="761018">
                <a:moveTo>
                  <a:pt x="0" y="0"/>
                </a:moveTo>
                <a:lnTo>
                  <a:pt x="761018" y="0"/>
                </a:lnTo>
                <a:lnTo>
                  <a:pt x="761018" y="549835"/>
                </a:lnTo>
                <a:lnTo>
                  <a:pt x="0" y="5498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0" id="30"/>
          <p:cNvGrpSpPr/>
          <p:nvPr/>
        </p:nvGrpSpPr>
        <p:grpSpPr>
          <a:xfrm rot="-10800000">
            <a:off x="6632440" y="2679116"/>
            <a:ext cx="767430" cy="5027832"/>
            <a:chOff x="0" y="0"/>
            <a:chExt cx="1023240" cy="6703776"/>
          </a:xfrm>
        </p:grpSpPr>
        <p:sp>
          <p:nvSpPr>
            <p:cNvPr name="AutoShape 31" id="31"/>
            <p:cNvSpPr/>
            <p:nvPr/>
          </p:nvSpPr>
          <p:spPr>
            <a:xfrm>
              <a:off x="12700" y="25400"/>
              <a:ext cx="1010540" cy="0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32" id="32"/>
            <p:cNvSpPr/>
            <p:nvPr/>
          </p:nvSpPr>
          <p:spPr>
            <a:xfrm>
              <a:off x="25400" y="0"/>
              <a:ext cx="0" cy="6695999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33" id="33"/>
            <p:cNvSpPr/>
            <p:nvPr/>
          </p:nvSpPr>
          <p:spPr>
            <a:xfrm>
              <a:off x="12700" y="2323032"/>
              <a:ext cx="1010540" cy="0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34" id="34"/>
            <p:cNvSpPr/>
            <p:nvPr/>
          </p:nvSpPr>
          <p:spPr>
            <a:xfrm>
              <a:off x="12700" y="4451230"/>
              <a:ext cx="1010540" cy="0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35" id="35"/>
            <p:cNvSpPr/>
            <p:nvPr/>
          </p:nvSpPr>
          <p:spPr>
            <a:xfrm flipV="true">
              <a:off x="14859" y="6678376"/>
              <a:ext cx="1008381" cy="0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36" id="36"/>
          <p:cNvGrpSpPr/>
          <p:nvPr/>
        </p:nvGrpSpPr>
        <p:grpSpPr>
          <a:xfrm rot="0">
            <a:off x="5298940" y="2067925"/>
            <a:ext cx="1161417" cy="1161417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D59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5298940" y="3785523"/>
            <a:ext cx="1161417" cy="1161417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D59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5298940" y="5340060"/>
            <a:ext cx="1161417" cy="1161417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D59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5298940" y="7057657"/>
            <a:ext cx="1161417" cy="1161417"/>
            <a:chOff x="0" y="0"/>
            <a:chExt cx="812800" cy="8128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D59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sp>
        <p:nvSpPr>
          <p:cNvPr name="Freeform 48" id="48"/>
          <p:cNvSpPr/>
          <p:nvPr/>
        </p:nvSpPr>
        <p:spPr>
          <a:xfrm flipH="false" flipV="false" rot="0">
            <a:off x="5547421" y="2282143"/>
            <a:ext cx="664456" cy="627080"/>
          </a:xfrm>
          <a:custGeom>
            <a:avLst/>
            <a:gdLst/>
            <a:ahLst/>
            <a:cxnLst/>
            <a:rect r="r" b="b" t="t" l="l"/>
            <a:pathLst>
              <a:path h="627080" w="664456">
                <a:moveTo>
                  <a:pt x="0" y="0"/>
                </a:moveTo>
                <a:lnTo>
                  <a:pt x="664456" y="0"/>
                </a:lnTo>
                <a:lnTo>
                  <a:pt x="664456" y="627080"/>
                </a:lnTo>
                <a:lnTo>
                  <a:pt x="0" y="6270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9" id="49"/>
          <p:cNvSpPr/>
          <p:nvPr/>
        </p:nvSpPr>
        <p:spPr>
          <a:xfrm flipH="false" flipV="false" rot="0">
            <a:off x="5599764" y="4018641"/>
            <a:ext cx="622530" cy="727042"/>
          </a:xfrm>
          <a:custGeom>
            <a:avLst/>
            <a:gdLst/>
            <a:ahLst/>
            <a:cxnLst/>
            <a:rect r="r" b="b" t="t" l="l"/>
            <a:pathLst>
              <a:path h="727042" w="622530">
                <a:moveTo>
                  <a:pt x="0" y="0"/>
                </a:moveTo>
                <a:lnTo>
                  <a:pt x="622529" y="0"/>
                </a:lnTo>
                <a:lnTo>
                  <a:pt x="622529" y="727042"/>
                </a:lnTo>
                <a:lnTo>
                  <a:pt x="0" y="7270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0" id="50"/>
          <p:cNvSpPr/>
          <p:nvPr/>
        </p:nvSpPr>
        <p:spPr>
          <a:xfrm flipH="false" flipV="false" rot="0">
            <a:off x="5479036" y="7378773"/>
            <a:ext cx="877180" cy="595386"/>
          </a:xfrm>
          <a:custGeom>
            <a:avLst/>
            <a:gdLst/>
            <a:ahLst/>
            <a:cxnLst/>
            <a:rect r="r" b="b" t="t" l="l"/>
            <a:pathLst>
              <a:path h="595386" w="877180">
                <a:moveTo>
                  <a:pt x="0" y="0"/>
                </a:moveTo>
                <a:lnTo>
                  <a:pt x="877179" y="0"/>
                </a:lnTo>
                <a:lnTo>
                  <a:pt x="877179" y="595386"/>
                </a:lnTo>
                <a:lnTo>
                  <a:pt x="0" y="5953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1" id="51"/>
          <p:cNvSpPr/>
          <p:nvPr/>
        </p:nvSpPr>
        <p:spPr>
          <a:xfrm flipH="false" flipV="false" rot="0">
            <a:off x="5619304" y="5523023"/>
            <a:ext cx="416548" cy="795491"/>
          </a:xfrm>
          <a:custGeom>
            <a:avLst/>
            <a:gdLst/>
            <a:ahLst/>
            <a:cxnLst/>
            <a:rect r="r" b="b" t="t" l="l"/>
            <a:pathLst>
              <a:path h="795491" w="416548">
                <a:moveTo>
                  <a:pt x="0" y="0"/>
                </a:moveTo>
                <a:lnTo>
                  <a:pt x="416548" y="0"/>
                </a:lnTo>
                <a:lnTo>
                  <a:pt x="416548" y="795491"/>
                </a:lnTo>
                <a:lnTo>
                  <a:pt x="0" y="7954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2" id="52"/>
          <p:cNvSpPr/>
          <p:nvPr/>
        </p:nvSpPr>
        <p:spPr>
          <a:xfrm flipH="false" flipV="false" rot="0">
            <a:off x="15549212" y="-964873"/>
            <a:ext cx="2359277" cy="3643989"/>
          </a:xfrm>
          <a:custGeom>
            <a:avLst/>
            <a:gdLst/>
            <a:ahLst/>
            <a:cxnLst/>
            <a:rect r="r" b="b" t="t" l="l"/>
            <a:pathLst>
              <a:path h="3643989" w="2359277">
                <a:moveTo>
                  <a:pt x="0" y="0"/>
                </a:moveTo>
                <a:lnTo>
                  <a:pt x="2359277" y="0"/>
                </a:lnTo>
                <a:lnTo>
                  <a:pt x="2359277" y="3643989"/>
                </a:lnTo>
                <a:lnTo>
                  <a:pt x="0" y="36439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26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130841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-1787777" y="3321505"/>
            <a:ext cx="2359277" cy="3643989"/>
          </a:xfrm>
          <a:custGeom>
            <a:avLst/>
            <a:gdLst/>
            <a:ahLst/>
            <a:cxnLst/>
            <a:rect r="r" b="b" t="t" l="l"/>
            <a:pathLst>
              <a:path h="3643989" w="2359277">
                <a:moveTo>
                  <a:pt x="0" y="0"/>
                </a:moveTo>
                <a:lnTo>
                  <a:pt x="2359277" y="0"/>
                </a:lnTo>
                <a:lnTo>
                  <a:pt x="2359277" y="3643990"/>
                </a:lnTo>
                <a:lnTo>
                  <a:pt x="0" y="36439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26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130841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true" flipV="false" rot="0">
            <a:off x="394466" y="8592318"/>
            <a:ext cx="3399830" cy="3597704"/>
          </a:xfrm>
          <a:custGeom>
            <a:avLst/>
            <a:gdLst/>
            <a:ahLst/>
            <a:cxnLst/>
            <a:rect r="r" b="b" t="t" l="l"/>
            <a:pathLst>
              <a:path h="3597704" w="3399830">
                <a:moveTo>
                  <a:pt x="3399830" y="0"/>
                </a:moveTo>
                <a:lnTo>
                  <a:pt x="0" y="0"/>
                </a:lnTo>
                <a:lnTo>
                  <a:pt x="0" y="3597703"/>
                </a:lnTo>
                <a:lnTo>
                  <a:pt x="3399830" y="3597703"/>
                </a:lnTo>
                <a:lnTo>
                  <a:pt x="339983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5" id="55"/>
          <p:cNvSpPr/>
          <p:nvPr/>
        </p:nvSpPr>
        <p:spPr>
          <a:xfrm flipH="false" flipV="false" rot="0">
            <a:off x="16517613" y="8676156"/>
            <a:ext cx="1770387" cy="2374909"/>
          </a:xfrm>
          <a:custGeom>
            <a:avLst/>
            <a:gdLst/>
            <a:ahLst/>
            <a:cxnLst/>
            <a:rect r="r" b="b" t="t" l="l"/>
            <a:pathLst>
              <a:path h="2374909" w="1770387">
                <a:moveTo>
                  <a:pt x="0" y="0"/>
                </a:moveTo>
                <a:lnTo>
                  <a:pt x="1770387" y="0"/>
                </a:lnTo>
                <a:lnTo>
                  <a:pt x="1770387" y="2374910"/>
                </a:lnTo>
                <a:lnTo>
                  <a:pt x="0" y="237491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6" id="56"/>
          <p:cNvSpPr/>
          <p:nvPr/>
        </p:nvSpPr>
        <p:spPr>
          <a:xfrm flipH="false" flipV="false" rot="2930387">
            <a:off x="-925609" y="-20149"/>
            <a:ext cx="1851218" cy="2097697"/>
          </a:xfrm>
          <a:custGeom>
            <a:avLst/>
            <a:gdLst/>
            <a:ahLst/>
            <a:cxnLst/>
            <a:rect r="r" b="b" t="t" l="l"/>
            <a:pathLst>
              <a:path h="2097697" w="1851218">
                <a:moveTo>
                  <a:pt x="0" y="0"/>
                </a:moveTo>
                <a:lnTo>
                  <a:pt x="1851218" y="0"/>
                </a:lnTo>
                <a:lnTo>
                  <a:pt x="1851218" y="2097698"/>
                </a:lnTo>
                <a:lnTo>
                  <a:pt x="0" y="209769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7" id="57"/>
          <p:cNvSpPr/>
          <p:nvPr/>
        </p:nvSpPr>
        <p:spPr>
          <a:xfrm flipH="false" flipV="false" rot="1225199">
            <a:off x="-885193" y="1262924"/>
            <a:ext cx="1770387" cy="2374909"/>
          </a:xfrm>
          <a:custGeom>
            <a:avLst/>
            <a:gdLst/>
            <a:ahLst/>
            <a:cxnLst/>
            <a:rect r="r" b="b" t="t" l="l"/>
            <a:pathLst>
              <a:path h="2374909" w="1770387">
                <a:moveTo>
                  <a:pt x="0" y="0"/>
                </a:moveTo>
                <a:lnTo>
                  <a:pt x="1770386" y="0"/>
                </a:lnTo>
                <a:lnTo>
                  <a:pt x="1770386" y="2374909"/>
                </a:lnTo>
                <a:lnTo>
                  <a:pt x="0" y="237490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8" id="58"/>
          <p:cNvSpPr/>
          <p:nvPr/>
        </p:nvSpPr>
        <p:spPr>
          <a:xfrm flipH="true" flipV="false" rot="0">
            <a:off x="15411317" y="8592318"/>
            <a:ext cx="3399830" cy="3597704"/>
          </a:xfrm>
          <a:custGeom>
            <a:avLst/>
            <a:gdLst/>
            <a:ahLst/>
            <a:cxnLst/>
            <a:rect r="r" b="b" t="t" l="l"/>
            <a:pathLst>
              <a:path h="3597704" w="3399830">
                <a:moveTo>
                  <a:pt x="3399830" y="0"/>
                </a:moveTo>
                <a:lnTo>
                  <a:pt x="0" y="0"/>
                </a:lnTo>
                <a:lnTo>
                  <a:pt x="0" y="3597703"/>
                </a:lnTo>
                <a:lnTo>
                  <a:pt x="3399830" y="3597703"/>
                </a:lnTo>
                <a:lnTo>
                  <a:pt x="339983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9" id="59"/>
          <p:cNvSpPr/>
          <p:nvPr/>
        </p:nvSpPr>
        <p:spPr>
          <a:xfrm flipH="false" flipV="false" rot="-2156316">
            <a:off x="16538112" y="-273057"/>
            <a:ext cx="2297602" cy="2603515"/>
          </a:xfrm>
          <a:custGeom>
            <a:avLst/>
            <a:gdLst/>
            <a:ahLst/>
            <a:cxnLst/>
            <a:rect r="r" b="b" t="t" l="l"/>
            <a:pathLst>
              <a:path h="2603515" w="2297602">
                <a:moveTo>
                  <a:pt x="0" y="0"/>
                </a:moveTo>
                <a:lnTo>
                  <a:pt x="2297601" y="0"/>
                </a:lnTo>
                <a:lnTo>
                  <a:pt x="2297601" y="2603514"/>
                </a:lnTo>
                <a:lnTo>
                  <a:pt x="0" y="260351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0" id="60"/>
          <p:cNvSpPr/>
          <p:nvPr/>
        </p:nvSpPr>
        <p:spPr>
          <a:xfrm flipH="false" flipV="false" rot="0">
            <a:off x="460751" y="1968256"/>
            <a:ext cx="4666739" cy="6225778"/>
          </a:xfrm>
          <a:custGeom>
            <a:avLst/>
            <a:gdLst/>
            <a:ahLst/>
            <a:cxnLst/>
            <a:rect r="r" b="b" t="t" l="l"/>
            <a:pathLst>
              <a:path h="6225778" w="4666739">
                <a:moveTo>
                  <a:pt x="0" y="0"/>
                </a:moveTo>
                <a:lnTo>
                  <a:pt x="4666739" y="0"/>
                </a:lnTo>
                <a:lnTo>
                  <a:pt x="4666739" y="6225778"/>
                </a:lnTo>
                <a:lnTo>
                  <a:pt x="0" y="622577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3178545" y="1968256"/>
            <a:ext cx="4729944" cy="6310098"/>
          </a:xfrm>
          <a:custGeom>
            <a:avLst/>
            <a:gdLst/>
            <a:ahLst/>
            <a:cxnLst/>
            <a:rect r="r" b="b" t="t" l="l"/>
            <a:pathLst>
              <a:path h="6310098" w="4729944">
                <a:moveTo>
                  <a:pt x="0" y="0"/>
                </a:moveTo>
                <a:lnTo>
                  <a:pt x="4729944" y="0"/>
                </a:lnTo>
                <a:lnTo>
                  <a:pt x="4729944" y="6310098"/>
                </a:lnTo>
                <a:lnTo>
                  <a:pt x="0" y="6310098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TextBox 62" id="62"/>
          <p:cNvSpPr txBox="true"/>
          <p:nvPr/>
        </p:nvSpPr>
        <p:spPr>
          <a:xfrm rot="0">
            <a:off x="7920255" y="4427414"/>
            <a:ext cx="2447490" cy="1455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901"/>
              </a:lnSpc>
              <a:spcBef>
                <a:spcPct val="0"/>
              </a:spcBef>
            </a:pPr>
            <a:r>
              <a:rPr lang="en-US" sz="4215">
                <a:solidFill>
                  <a:srgbClr val="F0F9FA"/>
                </a:solidFill>
                <a:latin typeface="Open Sans Bold"/>
              </a:rPr>
              <a:t>Hvala na pažnji!</a:t>
            </a:r>
          </a:p>
        </p:txBody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20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329406">
            <a:off x="10834062" y="2450812"/>
            <a:ext cx="9850760" cy="16670517"/>
          </a:xfrm>
          <a:custGeom>
            <a:avLst/>
            <a:gdLst/>
            <a:ahLst/>
            <a:cxnLst/>
            <a:rect r="r" b="b" t="t" l="l"/>
            <a:pathLst>
              <a:path h="16670517" w="9850760">
                <a:moveTo>
                  <a:pt x="0" y="0"/>
                </a:moveTo>
                <a:lnTo>
                  <a:pt x="9850760" y="0"/>
                </a:lnTo>
                <a:lnTo>
                  <a:pt x="9850760" y="16670517"/>
                </a:lnTo>
                <a:lnTo>
                  <a:pt x="0" y="16670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-1634872">
            <a:off x="16814155" y="5354368"/>
            <a:ext cx="2426829" cy="2749948"/>
          </a:xfrm>
          <a:custGeom>
            <a:avLst/>
            <a:gdLst/>
            <a:ahLst/>
            <a:cxnLst/>
            <a:rect r="r" b="b" t="t" l="l"/>
            <a:pathLst>
              <a:path h="2749948" w="2426829">
                <a:moveTo>
                  <a:pt x="0" y="0"/>
                </a:moveTo>
                <a:lnTo>
                  <a:pt x="2426829" y="0"/>
                </a:lnTo>
                <a:lnTo>
                  <a:pt x="2426829" y="2749947"/>
                </a:lnTo>
                <a:lnTo>
                  <a:pt x="0" y="2749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129596">
            <a:off x="11760424" y="625503"/>
            <a:ext cx="2071512" cy="1649677"/>
          </a:xfrm>
          <a:custGeom>
            <a:avLst/>
            <a:gdLst/>
            <a:ahLst/>
            <a:cxnLst/>
            <a:rect r="r" b="b" t="t" l="l"/>
            <a:pathLst>
              <a:path h="1649677" w="2071512">
                <a:moveTo>
                  <a:pt x="0" y="0"/>
                </a:moveTo>
                <a:lnTo>
                  <a:pt x="2071512" y="0"/>
                </a:lnTo>
                <a:lnTo>
                  <a:pt x="2071512" y="1649677"/>
                </a:lnTo>
                <a:lnTo>
                  <a:pt x="0" y="16496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1055895">
            <a:off x="9293552" y="8482460"/>
            <a:ext cx="1321099" cy="1193793"/>
          </a:xfrm>
          <a:custGeom>
            <a:avLst/>
            <a:gdLst/>
            <a:ahLst/>
            <a:cxnLst/>
            <a:rect r="r" b="b" t="t" l="l"/>
            <a:pathLst>
              <a:path h="1193793" w="1321099">
                <a:moveTo>
                  <a:pt x="0" y="0"/>
                </a:moveTo>
                <a:lnTo>
                  <a:pt x="1321100" y="0"/>
                </a:lnTo>
                <a:lnTo>
                  <a:pt x="1321100" y="1193793"/>
                </a:lnTo>
                <a:lnTo>
                  <a:pt x="0" y="11937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2682649" y="1499511"/>
            <a:ext cx="2359277" cy="3643989"/>
          </a:xfrm>
          <a:custGeom>
            <a:avLst/>
            <a:gdLst/>
            <a:ahLst/>
            <a:cxnLst/>
            <a:rect r="r" b="b" t="t" l="l"/>
            <a:pathLst>
              <a:path h="3643989" w="2359277">
                <a:moveTo>
                  <a:pt x="0" y="0"/>
                </a:moveTo>
                <a:lnTo>
                  <a:pt x="2359277" y="0"/>
                </a:lnTo>
                <a:lnTo>
                  <a:pt x="2359277" y="3643989"/>
                </a:lnTo>
                <a:lnTo>
                  <a:pt x="0" y="3643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30841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184284" y="1028700"/>
            <a:ext cx="3432202" cy="2569862"/>
          </a:xfrm>
          <a:custGeom>
            <a:avLst/>
            <a:gdLst/>
            <a:ahLst/>
            <a:cxnLst/>
            <a:rect r="r" b="b" t="t" l="l"/>
            <a:pathLst>
              <a:path h="2569862" w="3432202">
                <a:moveTo>
                  <a:pt x="0" y="0"/>
                </a:moveTo>
                <a:lnTo>
                  <a:pt x="3432202" y="0"/>
                </a:lnTo>
                <a:lnTo>
                  <a:pt x="3432202" y="2569862"/>
                </a:lnTo>
                <a:lnTo>
                  <a:pt x="0" y="2569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87204" y="5143500"/>
            <a:ext cx="3690843" cy="5700642"/>
          </a:xfrm>
          <a:custGeom>
            <a:avLst/>
            <a:gdLst/>
            <a:ahLst/>
            <a:cxnLst/>
            <a:rect r="r" b="b" t="t" l="l"/>
            <a:pathLst>
              <a:path h="5700642" w="3690843">
                <a:moveTo>
                  <a:pt x="0" y="0"/>
                </a:moveTo>
                <a:lnTo>
                  <a:pt x="3690843" y="0"/>
                </a:lnTo>
                <a:lnTo>
                  <a:pt x="3690843" y="5700642"/>
                </a:lnTo>
                <a:lnTo>
                  <a:pt x="0" y="5700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6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30841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91240" y="8806052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0" y="0"/>
                </a:moveTo>
                <a:lnTo>
                  <a:pt x="2798991" y="0"/>
                </a:lnTo>
                <a:lnTo>
                  <a:pt x="2798991" y="2961896"/>
                </a:lnTo>
                <a:lnTo>
                  <a:pt x="0" y="29618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5723099" y="7399529"/>
            <a:ext cx="2771258" cy="3717541"/>
          </a:xfrm>
          <a:custGeom>
            <a:avLst/>
            <a:gdLst/>
            <a:ahLst/>
            <a:cxnLst/>
            <a:rect r="r" b="b" t="t" l="l"/>
            <a:pathLst>
              <a:path h="3717541" w="2771258">
                <a:moveTo>
                  <a:pt x="0" y="0"/>
                </a:moveTo>
                <a:lnTo>
                  <a:pt x="2771258" y="0"/>
                </a:lnTo>
                <a:lnTo>
                  <a:pt x="2771258" y="3717542"/>
                </a:lnTo>
                <a:lnTo>
                  <a:pt x="0" y="37175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-1931352">
            <a:off x="16502191" y="3995512"/>
            <a:ext cx="683359" cy="617508"/>
          </a:xfrm>
          <a:custGeom>
            <a:avLst/>
            <a:gdLst/>
            <a:ahLst/>
            <a:cxnLst/>
            <a:rect r="r" b="b" t="t" l="l"/>
            <a:pathLst>
              <a:path h="617508" w="683359">
                <a:moveTo>
                  <a:pt x="0" y="0"/>
                </a:moveTo>
                <a:lnTo>
                  <a:pt x="683359" y="0"/>
                </a:lnTo>
                <a:lnTo>
                  <a:pt x="683359" y="617508"/>
                </a:lnTo>
                <a:lnTo>
                  <a:pt x="0" y="617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558218" y="5143500"/>
            <a:ext cx="8115300" cy="4895870"/>
          </a:xfrm>
          <a:custGeom>
            <a:avLst/>
            <a:gdLst/>
            <a:ahLst/>
            <a:cxnLst/>
            <a:rect r="r" b="b" t="t" l="l"/>
            <a:pathLst>
              <a:path h="4895870" w="8115300">
                <a:moveTo>
                  <a:pt x="0" y="0"/>
                </a:moveTo>
                <a:lnTo>
                  <a:pt x="8115300" y="0"/>
                </a:lnTo>
                <a:lnTo>
                  <a:pt x="8115300" y="4895870"/>
                </a:lnTo>
                <a:lnTo>
                  <a:pt x="0" y="48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532301" y="4671942"/>
            <a:ext cx="4891756" cy="4114800"/>
          </a:xfrm>
          <a:custGeom>
            <a:avLst/>
            <a:gdLst/>
            <a:ahLst/>
            <a:cxnLst/>
            <a:rect r="r" b="b" t="t" l="l"/>
            <a:pathLst>
              <a:path h="4114800" w="4891756">
                <a:moveTo>
                  <a:pt x="0" y="0"/>
                </a:moveTo>
                <a:lnTo>
                  <a:pt x="4891756" y="0"/>
                </a:lnTo>
                <a:lnTo>
                  <a:pt x="48917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28700" y="3101493"/>
            <a:ext cx="11653949" cy="2262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77980" indent="-288990" lvl="1">
              <a:lnSpc>
                <a:spcPts val="4497"/>
              </a:lnSpc>
              <a:buFont typeface="Arial"/>
              <a:buChar char="•"/>
            </a:pPr>
            <a:r>
              <a:rPr lang="en-US" sz="2677">
                <a:solidFill>
                  <a:srgbClr val="FFFFFF"/>
                </a:solidFill>
                <a:latin typeface="Poppins"/>
              </a:rPr>
              <a:t>jedan od najnaprednijih jezičnih modela dostupnih na tržištu​</a:t>
            </a:r>
          </a:p>
          <a:p>
            <a:pPr marL="577980" indent="-288990" lvl="1">
              <a:lnSpc>
                <a:spcPts val="4497"/>
              </a:lnSpc>
              <a:buFont typeface="Arial"/>
              <a:buChar char="•"/>
            </a:pPr>
            <a:r>
              <a:rPr lang="en-US" sz="2677">
                <a:solidFill>
                  <a:srgbClr val="FFFFFF"/>
                </a:solidFill>
                <a:latin typeface="Poppins"/>
              </a:rPr>
              <a:t>univerzalni alat ​</a:t>
            </a:r>
          </a:p>
          <a:p>
            <a:pPr marL="577980" indent="-288990" lvl="1">
              <a:lnSpc>
                <a:spcPts val="4497"/>
              </a:lnSpc>
              <a:buFont typeface="Arial"/>
              <a:buChar char="•"/>
            </a:pPr>
            <a:r>
              <a:rPr lang="en-US" sz="2677">
                <a:solidFill>
                  <a:srgbClr val="FFFFFF"/>
                </a:solidFill>
                <a:latin typeface="Poppins"/>
              </a:rPr>
              <a:t>širok spektar mogućnosti</a:t>
            </a:r>
          </a:p>
          <a:p>
            <a:pPr>
              <a:lnSpc>
                <a:spcPts val="4497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814566" y="1292561"/>
            <a:ext cx="10571841" cy="1348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3"/>
              </a:lnSpc>
            </a:pPr>
            <a:r>
              <a:rPr lang="en-US" sz="3895" spc="116">
                <a:solidFill>
                  <a:srgbClr val="FFFFFF"/>
                </a:solidFill>
                <a:latin typeface="Open Sans Ultra-Bold"/>
              </a:rPr>
              <a:t>Što je Chat GPT </a:t>
            </a:r>
          </a:p>
          <a:p>
            <a:pPr algn="r" marL="0" indent="0" lvl="0">
              <a:lnSpc>
                <a:spcPts val="5453"/>
              </a:lnSpc>
              <a:spcBef>
                <a:spcPct val="0"/>
              </a:spcBef>
            </a:pPr>
            <a:r>
              <a:rPr lang="en-US" sz="3895" spc="116">
                <a:solidFill>
                  <a:srgbClr val="FFFFFF"/>
                </a:solidFill>
                <a:latin typeface="Open Sans Ultra-Bold"/>
              </a:rPr>
              <a:t>(Generative Pre-Trained Transformer)?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20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233515" y="1993639"/>
            <a:ext cx="3996472" cy="746694"/>
            <a:chOff x="0" y="0"/>
            <a:chExt cx="2912679" cy="5442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12679" cy="544200"/>
            </a:xfrm>
            <a:custGeom>
              <a:avLst/>
              <a:gdLst/>
              <a:ahLst/>
              <a:cxnLst/>
              <a:rect r="r" b="b" t="t" l="l"/>
              <a:pathLst>
                <a:path h="544200" w="2912679">
                  <a:moveTo>
                    <a:pt x="19372" y="0"/>
                  </a:moveTo>
                  <a:lnTo>
                    <a:pt x="2893307" y="0"/>
                  </a:lnTo>
                  <a:cubicBezTo>
                    <a:pt x="2898444" y="0"/>
                    <a:pt x="2903372" y="2041"/>
                    <a:pt x="2907005" y="5674"/>
                  </a:cubicBezTo>
                  <a:cubicBezTo>
                    <a:pt x="2910638" y="9307"/>
                    <a:pt x="2912679" y="14234"/>
                    <a:pt x="2912679" y="19372"/>
                  </a:cubicBezTo>
                  <a:lnTo>
                    <a:pt x="2912679" y="524828"/>
                  </a:lnTo>
                  <a:cubicBezTo>
                    <a:pt x="2912679" y="535527"/>
                    <a:pt x="2904005" y="544200"/>
                    <a:pt x="2893307" y="544200"/>
                  </a:cubicBezTo>
                  <a:lnTo>
                    <a:pt x="19372" y="544200"/>
                  </a:lnTo>
                  <a:cubicBezTo>
                    <a:pt x="14234" y="544200"/>
                    <a:pt x="9307" y="542159"/>
                    <a:pt x="5674" y="538526"/>
                  </a:cubicBezTo>
                  <a:cubicBezTo>
                    <a:pt x="2041" y="534893"/>
                    <a:pt x="0" y="529966"/>
                    <a:pt x="0" y="524828"/>
                  </a:cubicBezTo>
                  <a:lnTo>
                    <a:pt x="0" y="19372"/>
                  </a:lnTo>
                  <a:cubicBezTo>
                    <a:pt x="0" y="14234"/>
                    <a:pt x="2041" y="9307"/>
                    <a:pt x="5674" y="5674"/>
                  </a:cubicBezTo>
                  <a:cubicBezTo>
                    <a:pt x="9307" y="2041"/>
                    <a:pt x="14234" y="0"/>
                    <a:pt x="1937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3A9F4">
                    <a:alpha val="100000"/>
                  </a:srgbClr>
                </a:gs>
                <a:gs pos="100000">
                  <a:srgbClr val="093C89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2912679" cy="61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4511"/>
                </a:lnSpc>
                <a:spcBef>
                  <a:spcPct val="0"/>
                </a:spcBef>
              </a:pPr>
              <a:r>
                <a:rPr lang="en-US" sz="3222">
                  <a:solidFill>
                    <a:srgbClr val="FFFFFF"/>
                  </a:solidFill>
                  <a:latin typeface="Open Sans Bold"/>
                </a:rPr>
                <a:t>PREDNOSTI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172016" y="1993639"/>
            <a:ext cx="4067846" cy="746694"/>
            <a:chOff x="0" y="0"/>
            <a:chExt cx="2964697" cy="544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964697" cy="544200"/>
            </a:xfrm>
            <a:custGeom>
              <a:avLst/>
              <a:gdLst/>
              <a:ahLst/>
              <a:cxnLst/>
              <a:rect r="r" b="b" t="t" l="l"/>
              <a:pathLst>
                <a:path h="544200" w="2964697">
                  <a:moveTo>
                    <a:pt x="19032" y="0"/>
                  </a:moveTo>
                  <a:lnTo>
                    <a:pt x="2945665" y="0"/>
                  </a:lnTo>
                  <a:cubicBezTo>
                    <a:pt x="2950712" y="0"/>
                    <a:pt x="2955553" y="2005"/>
                    <a:pt x="2959122" y="5574"/>
                  </a:cubicBezTo>
                  <a:cubicBezTo>
                    <a:pt x="2962692" y="9144"/>
                    <a:pt x="2964697" y="13984"/>
                    <a:pt x="2964697" y="19032"/>
                  </a:cubicBezTo>
                  <a:lnTo>
                    <a:pt x="2964697" y="525168"/>
                  </a:lnTo>
                  <a:cubicBezTo>
                    <a:pt x="2964697" y="535679"/>
                    <a:pt x="2956176" y="544200"/>
                    <a:pt x="2945665" y="544200"/>
                  </a:cubicBezTo>
                  <a:lnTo>
                    <a:pt x="19032" y="544200"/>
                  </a:lnTo>
                  <a:cubicBezTo>
                    <a:pt x="8521" y="544200"/>
                    <a:pt x="0" y="535679"/>
                    <a:pt x="0" y="525168"/>
                  </a:cubicBezTo>
                  <a:lnTo>
                    <a:pt x="0" y="19032"/>
                  </a:lnTo>
                  <a:cubicBezTo>
                    <a:pt x="0" y="8521"/>
                    <a:pt x="8521" y="0"/>
                    <a:pt x="1903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3A9F4">
                    <a:alpha val="100000"/>
                  </a:srgbClr>
                </a:gs>
                <a:gs pos="100000">
                  <a:srgbClr val="093C89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66675"/>
              <a:ext cx="2964697" cy="61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511"/>
                </a:lnSpc>
              </a:pPr>
              <a:r>
                <a:rPr lang="en-US" sz="3222">
                  <a:solidFill>
                    <a:srgbClr val="FFFFFF"/>
                  </a:solidFill>
                  <a:latin typeface="Open Sans Bold"/>
                </a:rPr>
                <a:t>NEDOSTATCI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-3644828">
            <a:off x="14766696" y="-568017"/>
            <a:ext cx="5897107" cy="5565395"/>
          </a:xfrm>
          <a:custGeom>
            <a:avLst/>
            <a:gdLst/>
            <a:ahLst/>
            <a:cxnLst/>
            <a:rect r="r" b="b" t="t" l="l"/>
            <a:pathLst>
              <a:path h="5565395" w="5897107">
                <a:moveTo>
                  <a:pt x="0" y="0"/>
                </a:moveTo>
                <a:lnTo>
                  <a:pt x="5897106" y="0"/>
                </a:lnTo>
                <a:lnTo>
                  <a:pt x="5897106" y="5565394"/>
                </a:lnTo>
                <a:lnTo>
                  <a:pt x="0" y="5565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AutoShape 9" id="9"/>
          <p:cNvSpPr/>
          <p:nvPr/>
        </p:nvSpPr>
        <p:spPr>
          <a:xfrm>
            <a:off x="9163050" y="2151086"/>
            <a:ext cx="0" cy="3995929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-3149309" y="8013430"/>
            <a:ext cx="6682825" cy="5003765"/>
          </a:xfrm>
          <a:custGeom>
            <a:avLst/>
            <a:gdLst/>
            <a:ahLst/>
            <a:cxnLst/>
            <a:rect r="r" b="b" t="t" l="l"/>
            <a:pathLst>
              <a:path h="5003765" w="6682825">
                <a:moveTo>
                  <a:pt x="0" y="0"/>
                </a:moveTo>
                <a:lnTo>
                  <a:pt x="6682825" y="0"/>
                </a:lnTo>
                <a:lnTo>
                  <a:pt x="6682825" y="5003765"/>
                </a:lnTo>
                <a:lnTo>
                  <a:pt x="0" y="5003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2776527">
            <a:off x="-2021076" y="-4773588"/>
            <a:ext cx="6386193" cy="10807403"/>
          </a:xfrm>
          <a:custGeom>
            <a:avLst/>
            <a:gdLst/>
            <a:ahLst/>
            <a:cxnLst/>
            <a:rect r="r" b="b" t="t" l="l"/>
            <a:pathLst>
              <a:path h="10807403" w="6386193">
                <a:moveTo>
                  <a:pt x="0" y="0"/>
                </a:moveTo>
                <a:lnTo>
                  <a:pt x="6386193" y="0"/>
                </a:lnTo>
                <a:lnTo>
                  <a:pt x="6386193" y="10807404"/>
                </a:lnTo>
                <a:lnTo>
                  <a:pt x="0" y="108074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3583590">
            <a:off x="13035767" y="5028888"/>
            <a:ext cx="6386193" cy="10807403"/>
          </a:xfrm>
          <a:custGeom>
            <a:avLst/>
            <a:gdLst/>
            <a:ahLst/>
            <a:cxnLst/>
            <a:rect r="r" b="b" t="t" l="l"/>
            <a:pathLst>
              <a:path h="10807403" w="6386193">
                <a:moveTo>
                  <a:pt x="0" y="0"/>
                </a:moveTo>
                <a:lnTo>
                  <a:pt x="6386193" y="0"/>
                </a:lnTo>
                <a:lnTo>
                  <a:pt x="6386193" y="10807404"/>
                </a:lnTo>
                <a:lnTo>
                  <a:pt x="0" y="108074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7082547">
            <a:off x="1122854" y="-1552886"/>
            <a:ext cx="2344041" cy="3144446"/>
          </a:xfrm>
          <a:custGeom>
            <a:avLst/>
            <a:gdLst/>
            <a:ahLst/>
            <a:cxnLst/>
            <a:rect r="r" b="b" t="t" l="l"/>
            <a:pathLst>
              <a:path h="3144446" w="2344041">
                <a:moveTo>
                  <a:pt x="0" y="0"/>
                </a:moveTo>
                <a:lnTo>
                  <a:pt x="2344041" y="0"/>
                </a:lnTo>
                <a:lnTo>
                  <a:pt x="2344041" y="3144446"/>
                </a:lnTo>
                <a:lnTo>
                  <a:pt x="0" y="31444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15253437" y="8209301"/>
            <a:ext cx="1794488" cy="2407240"/>
          </a:xfrm>
          <a:custGeom>
            <a:avLst/>
            <a:gdLst/>
            <a:ahLst/>
            <a:cxnLst/>
            <a:rect r="r" b="b" t="t" l="l"/>
            <a:pathLst>
              <a:path h="2407240" w="1794488">
                <a:moveTo>
                  <a:pt x="0" y="0"/>
                </a:moveTo>
                <a:lnTo>
                  <a:pt x="1794488" y="0"/>
                </a:lnTo>
                <a:lnTo>
                  <a:pt x="1794488" y="2407240"/>
                </a:lnTo>
                <a:lnTo>
                  <a:pt x="0" y="2407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4545769">
            <a:off x="-369722" y="-1328069"/>
            <a:ext cx="2344041" cy="2656137"/>
          </a:xfrm>
          <a:custGeom>
            <a:avLst/>
            <a:gdLst/>
            <a:ahLst/>
            <a:cxnLst/>
            <a:rect r="r" b="b" t="t" l="l"/>
            <a:pathLst>
              <a:path h="2656137" w="2344041">
                <a:moveTo>
                  <a:pt x="0" y="0"/>
                </a:moveTo>
                <a:lnTo>
                  <a:pt x="2344041" y="0"/>
                </a:lnTo>
                <a:lnTo>
                  <a:pt x="2344041" y="2656138"/>
                </a:lnTo>
                <a:lnTo>
                  <a:pt x="0" y="26561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true" flipV="false" rot="2365951">
            <a:off x="-1043261" y="1259385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2798991" y="0"/>
                </a:moveTo>
                <a:lnTo>
                  <a:pt x="0" y="0"/>
                </a:lnTo>
                <a:lnTo>
                  <a:pt x="0" y="2961895"/>
                </a:lnTo>
                <a:lnTo>
                  <a:pt x="2798991" y="2961895"/>
                </a:lnTo>
                <a:lnTo>
                  <a:pt x="27989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12350586" y="9012357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0" y="0"/>
                </a:moveTo>
                <a:lnTo>
                  <a:pt x="2798991" y="0"/>
                </a:lnTo>
                <a:lnTo>
                  <a:pt x="2798991" y="2961895"/>
                </a:lnTo>
                <a:lnTo>
                  <a:pt x="0" y="296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-1634872">
            <a:off x="16051117" y="7207423"/>
            <a:ext cx="3165648" cy="3587136"/>
          </a:xfrm>
          <a:custGeom>
            <a:avLst/>
            <a:gdLst/>
            <a:ahLst/>
            <a:cxnLst/>
            <a:rect r="r" b="b" t="t" l="l"/>
            <a:pathLst>
              <a:path h="3587136" w="3165648">
                <a:moveTo>
                  <a:pt x="0" y="0"/>
                </a:moveTo>
                <a:lnTo>
                  <a:pt x="3165648" y="0"/>
                </a:lnTo>
                <a:lnTo>
                  <a:pt x="3165648" y="3587136"/>
                </a:lnTo>
                <a:lnTo>
                  <a:pt x="0" y="35871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13853942" y="8665442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0" y="0"/>
                </a:moveTo>
                <a:lnTo>
                  <a:pt x="2798991" y="0"/>
                </a:lnTo>
                <a:lnTo>
                  <a:pt x="2798991" y="2961895"/>
                </a:lnTo>
                <a:lnTo>
                  <a:pt x="0" y="2961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0" id="20"/>
          <p:cNvSpPr/>
          <p:nvPr/>
        </p:nvSpPr>
        <p:spPr>
          <a:xfrm flipH="true" flipV="false" rot="1458424">
            <a:off x="-2118203" y="2740333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2798991" y="0"/>
                </a:moveTo>
                <a:lnTo>
                  <a:pt x="0" y="0"/>
                </a:lnTo>
                <a:lnTo>
                  <a:pt x="0" y="2961895"/>
                </a:lnTo>
                <a:lnTo>
                  <a:pt x="2798991" y="2961895"/>
                </a:lnTo>
                <a:lnTo>
                  <a:pt x="27989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1" id="21"/>
          <p:cNvSpPr/>
          <p:nvPr/>
        </p:nvSpPr>
        <p:spPr>
          <a:xfrm flipH="false" flipV="false" rot="0">
            <a:off x="-226996" y="4950782"/>
            <a:ext cx="3598588" cy="3210308"/>
          </a:xfrm>
          <a:custGeom>
            <a:avLst/>
            <a:gdLst/>
            <a:ahLst/>
            <a:cxnLst/>
            <a:rect r="r" b="b" t="t" l="l"/>
            <a:pathLst>
              <a:path h="3210308" w="3598588">
                <a:moveTo>
                  <a:pt x="0" y="0"/>
                </a:moveTo>
                <a:lnTo>
                  <a:pt x="3598587" y="0"/>
                </a:lnTo>
                <a:lnTo>
                  <a:pt x="3598587" y="3210308"/>
                </a:lnTo>
                <a:lnTo>
                  <a:pt x="0" y="32103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178252" y="947601"/>
            <a:ext cx="13931496" cy="679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93"/>
              </a:lnSpc>
              <a:spcBef>
                <a:spcPct val="0"/>
              </a:spcBef>
            </a:pPr>
            <a:r>
              <a:rPr lang="en-US" sz="3995" spc="119">
                <a:solidFill>
                  <a:srgbClr val="FFFFFF"/>
                </a:solidFill>
                <a:latin typeface="Open Sans Ultra-Bold"/>
              </a:rPr>
              <a:t>Koje su prednosti i nedostatci Chat GPT-a?​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208792" y="2897473"/>
            <a:ext cx="5746594" cy="544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60623" indent="-280311" lvl="1">
              <a:lnSpc>
                <a:spcPts val="3635"/>
              </a:lnSpc>
              <a:spcBef>
                <a:spcPct val="0"/>
              </a:spcBef>
              <a:buFont typeface="Arial"/>
              <a:buChar char="•"/>
            </a:pPr>
            <a:r>
              <a:rPr lang="en-US" sz="2596" strike="noStrike" u="none">
                <a:solidFill>
                  <a:srgbClr val="FFFFFF"/>
                </a:solidFill>
                <a:latin typeface="Open Sans"/>
              </a:rPr>
              <a:t>razumijevanje i generiranje teksta​</a:t>
            </a:r>
          </a:p>
          <a:p>
            <a:pPr>
              <a:lnSpc>
                <a:spcPts val="3635"/>
              </a:lnSpc>
              <a:spcBef>
                <a:spcPct val="0"/>
              </a:spcBef>
            </a:pPr>
            <a:r>
              <a:rPr lang="en-US" sz="2596" strike="noStrike" u="none">
                <a:solidFill>
                  <a:srgbClr val="FFFFFF"/>
                </a:solidFill>
                <a:latin typeface="Open Sans"/>
              </a:rPr>
              <a:t>​</a:t>
            </a:r>
          </a:p>
          <a:p>
            <a:pPr marL="560623" indent="-280311" lvl="1">
              <a:lnSpc>
                <a:spcPts val="3635"/>
              </a:lnSpc>
              <a:spcBef>
                <a:spcPct val="0"/>
              </a:spcBef>
              <a:buFont typeface="Arial"/>
              <a:buChar char="•"/>
            </a:pPr>
            <a:r>
              <a:rPr lang="en-US" sz="2596" strike="noStrike" u="none">
                <a:solidFill>
                  <a:srgbClr val="FFFFFF"/>
                </a:solidFill>
                <a:latin typeface="Open Sans"/>
              </a:rPr>
              <a:t>stvaranje sadržaja​</a:t>
            </a:r>
          </a:p>
          <a:p>
            <a:pPr>
              <a:lnSpc>
                <a:spcPts val="3635"/>
              </a:lnSpc>
              <a:spcBef>
                <a:spcPct val="0"/>
              </a:spcBef>
            </a:pPr>
            <a:r>
              <a:rPr lang="en-US" sz="2596" strike="noStrike" u="none">
                <a:solidFill>
                  <a:srgbClr val="FFFFFF"/>
                </a:solidFill>
                <a:latin typeface="Open Sans"/>
              </a:rPr>
              <a:t>​</a:t>
            </a:r>
          </a:p>
          <a:p>
            <a:pPr marL="560623" indent="-280311" lvl="1">
              <a:lnSpc>
                <a:spcPts val="3635"/>
              </a:lnSpc>
              <a:spcBef>
                <a:spcPct val="0"/>
              </a:spcBef>
              <a:buFont typeface="Arial"/>
              <a:buChar char="•"/>
            </a:pPr>
            <a:r>
              <a:rPr lang="en-US" sz="2596" strike="noStrike" u="none">
                <a:solidFill>
                  <a:srgbClr val="FFFFFF"/>
                </a:solidFill>
                <a:latin typeface="Open Sans"/>
              </a:rPr>
              <a:t>prijevod jezika​</a:t>
            </a:r>
          </a:p>
          <a:p>
            <a:pPr>
              <a:lnSpc>
                <a:spcPts val="3635"/>
              </a:lnSpc>
              <a:spcBef>
                <a:spcPct val="0"/>
              </a:spcBef>
            </a:pPr>
            <a:r>
              <a:rPr lang="en-US" sz="2596" strike="noStrike" u="none">
                <a:solidFill>
                  <a:srgbClr val="FFFFFF"/>
                </a:solidFill>
                <a:latin typeface="Open Sans"/>
              </a:rPr>
              <a:t>​</a:t>
            </a:r>
          </a:p>
          <a:p>
            <a:pPr marL="560623" indent="-280311" lvl="1">
              <a:lnSpc>
                <a:spcPts val="3635"/>
              </a:lnSpc>
              <a:spcBef>
                <a:spcPct val="0"/>
              </a:spcBef>
              <a:buFont typeface="Arial"/>
              <a:buChar char="•"/>
            </a:pPr>
            <a:r>
              <a:rPr lang="en-US" sz="2596" strike="noStrike" u="none">
                <a:solidFill>
                  <a:srgbClr val="FFFFFF"/>
                </a:solidFill>
                <a:latin typeface="Open Sans"/>
              </a:rPr>
              <a:t>obrada velikog broja odgovora u ​</a:t>
            </a:r>
          </a:p>
          <a:p>
            <a:pPr>
              <a:lnSpc>
                <a:spcPts val="3635"/>
              </a:lnSpc>
              <a:spcBef>
                <a:spcPct val="0"/>
              </a:spcBef>
            </a:pPr>
            <a:r>
              <a:rPr lang="en-US" sz="2596" strike="noStrike" u="none">
                <a:solidFill>
                  <a:srgbClr val="FFFFFF"/>
                </a:solidFill>
                <a:latin typeface="Open Sans"/>
              </a:rPr>
              <a:t>  kratkom vremenskom razdoblju​</a:t>
            </a:r>
          </a:p>
          <a:p>
            <a:pPr>
              <a:lnSpc>
                <a:spcPts val="3635"/>
              </a:lnSpc>
              <a:spcBef>
                <a:spcPct val="0"/>
              </a:spcBef>
            </a:pPr>
            <a:r>
              <a:rPr lang="en-US" sz="2596" strike="noStrike" u="none">
                <a:solidFill>
                  <a:srgbClr val="FFFFFF"/>
                </a:solidFill>
                <a:latin typeface="Open Sans"/>
              </a:rPr>
              <a:t>​</a:t>
            </a:r>
          </a:p>
          <a:p>
            <a:pPr marL="560623" indent="-280311" lvl="1">
              <a:lnSpc>
                <a:spcPts val="3635"/>
              </a:lnSpc>
              <a:spcBef>
                <a:spcPct val="0"/>
              </a:spcBef>
              <a:buFont typeface="Arial"/>
              <a:buChar char="•"/>
            </a:pPr>
            <a:r>
              <a:rPr lang="en-US" sz="2596" strike="noStrike" u="none">
                <a:solidFill>
                  <a:srgbClr val="FFFFFF"/>
                </a:solidFill>
                <a:latin typeface="Open Sans"/>
              </a:rPr>
              <a:t>stalni razvoj i poboljšavanje s ​</a:t>
            </a:r>
          </a:p>
          <a:p>
            <a:pPr>
              <a:lnSpc>
                <a:spcPts val="3635"/>
              </a:lnSpc>
              <a:spcBef>
                <a:spcPct val="0"/>
              </a:spcBef>
            </a:pPr>
            <a:r>
              <a:rPr lang="en-US" sz="2596" strike="noStrike" u="none">
                <a:solidFill>
                  <a:srgbClr val="FFFFFF"/>
                </a:solidFill>
                <a:latin typeface="Open Sans"/>
              </a:rPr>
              <a:t>  redovitim nadogradnjama </a:t>
            </a:r>
          </a:p>
          <a:p>
            <a:pPr algn="ctr" marL="0" indent="0" lvl="1">
              <a:lnSpc>
                <a:spcPts val="3635"/>
              </a:lnSpc>
              <a:spcBef>
                <a:spcPct val="0"/>
              </a:spcBef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9606720" y="3054658"/>
            <a:ext cx="5279142" cy="5946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13727" indent="-306863" lvl="1">
              <a:lnSpc>
                <a:spcPts val="3979"/>
              </a:lnSpc>
              <a:spcBef>
                <a:spcPct val="0"/>
              </a:spcBef>
              <a:buFont typeface="Arial"/>
              <a:buChar char="•"/>
            </a:pPr>
            <a:r>
              <a:rPr lang="en-US" sz="2842">
                <a:solidFill>
                  <a:srgbClr val="FFFFFF"/>
                </a:solidFill>
                <a:latin typeface="Open Sans"/>
              </a:rPr>
              <a:t>ponekad net</a:t>
            </a:r>
            <a:r>
              <a:rPr lang="en-US" sz="2842" strike="noStrike" u="none">
                <a:solidFill>
                  <a:srgbClr val="FFFFFF"/>
                </a:solidFill>
                <a:latin typeface="Open Sans"/>
              </a:rPr>
              <a:t>očni ili nerelevantni odgovori​</a:t>
            </a:r>
          </a:p>
          <a:p>
            <a:pPr>
              <a:lnSpc>
                <a:spcPts val="3979"/>
              </a:lnSpc>
              <a:spcBef>
                <a:spcPct val="0"/>
              </a:spcBef>
            </a:pPr>
            <a:r>
              <a:rPr lang="en-US" sz="2842" strike="noStrike" u="none">
                <a:solidFill>
                  <a:srgbClr val="FFFFFF"/>
                </a:solidFill>
                <a:latin typeface="Open Sans"/>
              </a:rPr>
              <a:t>​</a:t>
            </a:r>
          </a:p>
          <a:p>
            <a:pPr marL="613727" indent="-306863" lvl="1">
              <a:lnSpc>
                <a:spcPts val="3979"/>
              </a:lnSpc>
              <a:spcBef>
                <a:spcPct val="0"/>
              </a:spcBef>
              <a:buFont typeface="Arial"/>
              <a:buChar char="•"/>
            </a:pPr>
            <a:r>
              <a:rPr lang="en-US" sz="2842" strike="noStrike" u="none">
                <a:solidFill>
                  <a:srgbClr val="FFFFFF"/>
                </a:solidFill>
                <a:latin typeface="Open Sans"/>
              </a:rPr>
              <a:t>važno je biti educiran o temi koja se istražuje​</a:t>
            </a:r>
          </a:p>
          <a:p>
            <a:pPr>
              <a:lnSpc>
                <a:spcPts val="3979"/>
              </a:lnSpc>
              <a:spcBef>
                <a:spcPct val="0"/>
              </a:spcBef>
            </a:pPr>
            <a:r>
              <a:rPr lang="en-US" sz="2842" strike="noStrike" u="none">
                <a:solidFill>
                  <a:srgbClr val="FFFFFF"/>
                </a:solidFill>
                <a:latin typeface="Open Sans"/>
              </a:rPr>
              <a:t>​</a:t>
            </a:r>
          </a:p>
          <a:p>
            <a:pPr marL="613727" indent="-306863" lvl="1">
              <a:lnSpc>
                <a:spcPts val="3979"/>
              </a:lnSpc>
              <a:spcBef>
                <a:spcPct val="0"/>
              </a:spcBef>
              <a:buFont typeface="Arial"/>
              <a:buChar char="•"/>
            </a:pPr>
            <a:r>
              <a:rPr lang="en-US" sz="2842" strike="noStrike" u="none">
                <a:solidFill>
                  <a:srgbClr val="FFFFFF"/>
                </a:solidFill>
                <a:latin typeface="Open Sans"/>
              </a:rPr>
              <a:t>trenutno ne može besprijekorno komunicirati na svim jezicima pa može doći do pogrešaka ili nesporazuma</a:t>
            </a:r>
          </a:p>
          <a:p>
            <a:pPr algn="ctr" marL="0" indent="0" lvl="1">
              <a:lnSpc>
                <a:spcPts val="3979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slow">
    <p:cover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20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639826">
            <a:off x="11460996" y="-2854493"/>
            <a:ext cx="9164457" cy="15509081"/>
          </a:xfrm>
          <a:custGeom>
            <a:avLst/>
            <a:gdLst/>
            <a:ahLst/>
            <a:cxnLst/>
            <a:rect r="r" b="b" t="t" l="l"/>
            <a:pathLst>
              <a:path h="15509081" w="9164457">
                <a:moveTo>
                  <a:pt x="0" y="0"/>
                </a:moveTo>
                <a:lnTo>
                  <a:pt x="9164457" y="0"/>
                </a:lnTo>
                <a:lnTo>
                  <a:pt x="9164457" y="15509081"/>
                </a:lnTo>
                <a:lnTo>
                  <a:pt x="0" y="15509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-3792810">
            <a:off x="181984" y="6039849"/>
            <a:ext cx="6386193" cy="10807403"/>
          </a:xfrm>
          <a:custGeom>
            <a:avLst/>
            <a:gdLst/>
            <a:ahLst/>
            <a:cxnLst/>
            <a:rect r="r" b="b" t="t" l="l"/>
            <a:pathLst>
              <a:path h="10807403" w="6386193">
                <a:moveTo>
                  <a:pt x="0" y="0"/>
                </a:moveTo>
                <a:lnTo>
                  <a:pt x="6386193" y="0"/>
                </a:lnTo>
                <a:lnTo>
                  <a:pt x="6386193" y="10807403"/>
                </a:lnTo>
                <a:lnTo>
                  <a:pt x="0" y="10807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5104" y="8806052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2798991" y="0"/>
                </a:moveTo>
                <a:lnTo>
                  <a:pt x="0" y="0"/>
                </a:lnTo>
                <a:lnTo>
                  <a:pt x="0" y="2961896"/>
                </a:lnTo>
                <a:lnTo>
                  <a:pt x="2798991" y="2961896"/>
                </a:lnTo>
                <a:lnTo>
                  <a:pt x="27989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4084891" y="4439726"/>
            <a:ext cx="4654360" cy="2903157"/>
          </a:xfrm>
          <a:custGeom>
            <a:avLst/>
            <a:gdLst/>
            <a:ahLst/>
            <a:cxnLst/>
            <a:rect r="r" b="b" t="t" l="l"/>
            <a:pathLst>
              <a:path h="2903157" w="4654360">
                <a:moveTo>
                  <a:pt x="0" y="0"/>
                </a:moveTo>
                <a:lnTo>
                  <a:pt x="4654360" y="0"/>
                </a:lnTo>
                <a:lnTo>
                  <a:pt x="4654360" y="2903157"/>
                </a:lnTo>
                <a:lnTo>
                  <a:pt x="0" y="29031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712341">
            <a:off x="16482924" y="7428913"/>
            <a:ext cx="2942959" cy="4580481"/>
          </a:xfrm>
          <a:custGeom>
            <a:avLst/>
            <a:gdLst/>
            <a:ahLst/>
            <a:cxnLst/>
            <a:rect r="r" b="b" t="t" l="l"/>
            <a:pathLst>
              <a:path h="4580481" w="2942959">
                <a:moveTo>
                  <a:pt x="0" y="0"/>
                </a:moveTo>
                <a:lnTo>
                  <a:pt x="2942959" y="0"/>
                </a:lnTo>
                <a:lnTo>
                  <a:pt x="2942959" y="4580482"/>
                </a:lnTo>
                <a:lnTo>
                  <a:pt x="0" y="4580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-1703772">
            <a:off x="16457367" y="-191578"/>
            <a:ext cx="2994072" cy="4660034"/>
          </a:xfrm>
          <a:custGeom>
            <a:avLst/>
            <a:gdLst/>
            <a:ahLst/>
            <a:cxnLst/>
            <a:rect r="r" b="b" t="t" l="l"/>
            <a:pathLst>
              <a:path h="4660034" w="2994072">
                <a:moveTo>
                  <a:pt x="0" y="0"/>
                </a:moveTo>
                <a:lnTo>
                  <a:pt x="2994072" y="0"/>
                </a:lnTo>
                <a:lnTo>
                  <a:pt x="2994072" y="4660034"/>
                </a:lnTo>
                <a:lnTo>
                  <a:pt x="0" y="4660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-817392">
            <a:off x="17544549" y="3085956"/>
            <a:ext cx="2389404" cy="2707540"/>
          </a:xfrm>
          <a:custGeom>
            <a:avLst/>
            <a:gdLst/>
            <a:ahLst/>
            <a:cxnLst/>
            <a:rect r="r" b="b" t="t" l="l"/>
            <a:pathLst>
              <a:path h="2707540" w="2389404">
                <a:moveTo>
                  <a:pt x="0" y="0"/>
                </a:moveTo>
                <a:lnTo>
                  <a:pt x="2389404" y="0"/>
                </a:lnTo>
                <a:lnTo>
                  <a:pt x="2389404" y="2707540"/>
                </a:lnTo>
                <a:lnTo>
                  <a:pt x="0" y="27075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1028700" y="2183269"/>
            <a:ext cx="14114814" cy="6641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18"/>
              </a:lnSpc>
            </a:pPr>
            <a:r>
              <a:rPr lang="en-US" sz="2987">
                <a:solidFill>
                  <a:srgbClr val="FFFFFF"/>
                </a:solidFill>
                <a:latin typeface="Poppins"/>
              </a:rPr>
              <a:t>Doprinos učenju u primjeni na nastavi iz Prirode:</a:t>
            </a:r>
          </a:p>
          <a:p>
            <a:pPr algn="ctr">
              <a:lnSpc>
                <a:spcPts val="5018"/>
              </a:lnSpc>
            </a:pPr>
            <a:r>
              <a:rPr lang="en-US" sz="2987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688162" indent="-344081" lvl="1">
              <a:lnSpc>
                <a:spcPts val="5354"/>
              </a:lnSpc>
              <a:buFont typeface="Arial"/>
              <a:buChar char="•"/>
            </a:pPr>
            <a:r>
              <a:rPr lang="en-US" sz="3187">
                <a:solidFill>
                  <a:srgbClr val="FFFFFF"/>
                </a:solidFill>
                <a:latin typeface="Poppins Bold"/>
              </a:rPr>
              <a:t>brz pronalazak traženih podataka</a:t>
            </a:r>
            <a:r>
              <a:rPr lang="en-US" sz="3187">
                <a:solidFill>
                  <a:srgbClr val="FFFFFF"/>
                </a:solidFill>
                <a:latin typeface="Poppins"/>
              </a:rPr>
              <a:t> o pojmovima koji su vezani za nastavno gradivo</a:t>
            </a:r>
          </a:p>
          <a:p>
            <a:pPr marL="688162" indent="-344081" lvl="1">
              <a:lnSpc>
                <a:spcPts val="5354"/>
              </a:lnSpc>
              <a:buFont typeface="Arial"/>
              <a:buChar char="•"/>
            </a:pPr>
            <a:r>
              <a:rPr lang="en-US" sz="3187">
                <a:solidFill>
                  <a:srgbClr val="FFFFFF"/>
                </a:solidFill>
                <a:latin typeface="Poppins Bold"/>
              </a:rPr>
              <a:t>lakše razumijevanje zadanih ishoda</a:t>
            </a:r>
            <a:r>
              <a:rPr lang="en-US" sz="3187">
                <a:solidFill>
                  <a:srgbClr val="FFFFFF"/>
                </a:solidFill>
                <a:latin typeface="Poppins"/>
              </a:rPr>
              <a:t> iz Kurikuluma</a:t>
            </a:r>
          </a:p>
          <a:p>
            <a:pPr marL="688162" indent="-344081" lvl="1">
              <a:lnSpc>
                <a:spcPts val="5354"/>
              </a:lnSpc>
              <a:buFont typeface="Arial"/>
              <a:buChar char="•"/>
            </a:pPr>
            <a:r>
              <a:rPr lang="en-US" sz="3187">
                <a:solidFill>
                  <a:srgbClr val="FFFFFF"/>
                </a:solidFill>
                <a:latin typeface="Poppins Bold"/>
              </a:rPr>
              <a:t>bolje razumijevanje prirode</a:t>
            </a:r>
            <a:r>
              <a:rPr lang="en-US" sz="3187">
                <a:solidFill>
                  <a:srgbClr val="FFFFFF"/>
                </a:solidFill>
                <a:latin typeface="Poppins"/>
              </a:rPr>
              <a:t> koja nas okružuje</a:t>
            </a:r>
          </a:p>
          <a:p>
            <a:pPr>
              <a:lnSpc>
                <a:spcPts val="5354"/>
              </a:lnSpc>
            </a:pPr>
            <a:r>
              <a:rPr lang="en-US" sz="3187">
                <a:solidFill>
                  <a:srgbClr val="FFFFFF"/>
                </a:solidFill>
                <a:latin typeface="Poppins"/>
              </a:rPr>
              <a:t>spoznavanje npr. kolika je bioraznolikost te potreba zaštite različitih organizama</a:t>
            </a:r>
          </a:p>
          <a:p>
            <a:pPr marL="688162" indent="-344081" lvl="1">
              <a:lnSpc>
                <a:spcPts val="5354"/>
              </a:lnSpc>
              <a:buFont typeface="Arial"/>
              <a:buChar char="•"/>
            </a:pPr>
            <a:r>
              <a:rPr lang="en-US" sz="3187">
                <a:solidFill>
                  <a:srgbClr val="FFFFFF"/>
                </a:solidFill>
                <a:latin typeface="Poppins"/>
              </a:rPr>
              <a:t>temeljem novih spoznaja otvara se </a:t>
            </a:r>
            <a:r>
              <a:rPr lang="en-US" sz="3187">
                <a:solidFill>
                  <a:srgbClr val="FFFFFF"/>
                </a:solidFill>
                <a:latin typeface="Poppins Bold"/>
              </a:rPr>
              <a:t>mogućnost djelovanja </a:t>
            </a:r>
            <a:r>
              <a:rPr lang="en-US" sz="3187">
                <a:solidFill>
                  <a:srgbClr val="FFFFFF"/>
                </a:solidFill>
                <a:latin typeface="Poppins"/>
              </a:rPr>
              <a:t>npr. u smislu zaštite ugroženih vrsta u svom kraju</a:t>
            </a:r>
            <a:r>
              <a:rPr lang="en-US" sz="3187" strike="noStrike" u="none">
                <a:solidFill>
                  <a:srgbClr val="FFFFFF"/>
                </a:solidFill>
                <a:latin typeface="Poppins"/>
              </a:rPr>
              <a:t>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-723355" y="8279241"/>
            <a:ext cx="1821593" cy="2443601"/>
          </a:xfrm>
          <a:custGeom>
            <a:avLst/>
            <a:gdLst/>
            <a:ahLst/>
            <a:cxnLst/>
            <a:rect r="r" b="b" t="t" l="l"/>
            <a:pathLst>
              <a:path h="2443601" w="1821593">
                <a:moveTo>
                  <a:pt x="0" y="0"/>
                </a:moveTo>
                <a:lnTo>
                  <a:pt x="1821593" y="0"/>
                </a:lnTo>
                <a:lnTo>
                  <a:pt x="1821593" y="2443601"/>
                </a:lnTo>
                <a:lnTo>
                  <a:pt x="0" y="24436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2344041" y="8824486"/>
            <a:ext cx="1675299" cy="1898356"/>
          </a:xfrm>
          <a:custGeom>
            <a:avLst/>
            <a:gdLst/>
            <a:ahLst/>
            <a:cxnLst/>
            <a:rect r="r" b="b" t="t" l="l"/>
            <a:pathLst>
              <a:path h="1898356" w="1675299">
                <a:moveTo>
                  <a:pt x="0" y="0"/>
                </a:moveTo>
                <a:lnTo>
                  <a:pt x="1675300" y="0"/>
                </a:lnTo>
                <a:lnTo>
                  <a:pt x="1675300" y="1898356"/>
                </a:lnTo>
                <a:lnTo>
                  <a:pt x="0" y="18983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4703821" y="8608833"/>
            <a:ext cx="2678808" cy="2834718"/>
          </a:xfrm>
          <a:custGeom>
            <a:avLst/>
            <a:gdLst/>
            <a:ahLst/>
            <a:cxnLst/>
            <a:rect r="r" b="b" t="t" l="l"/>
            <a:pathLst>
              <a:path h="2834718" w="2678808">
                <a:moveTo>
                  <a:pt x="0" y="0"/>
                </a:moveTo>
                <a:lnTo>
                  <a:pt x="2678808" y="0"/>
                </a:lnTo>
                <a:lnTo>
                  <a:pt x="2678808" y="2834718"/>
                </a:lnTo>
                <a:lnTo>
                  <a:pt x="0" y="28347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true" flipV="false" rot="0">
            <a:off x="7644449" y="7300183"/>
            <a:ext cx="2380690" cy="1958117"/>
          </a:xfrm>
          <a:custGeom>
            <a:avLst/>
            <a:gdLst/>
            <a:ahLst/>
            <a:cxnLst/>
            <a:rect r="r" b="b" t="t" l="l"/>
            <a:pathLst>
              <a:path h="1958117" w="2380690">
                <a:moveTo>
                  <a:pt x="2380689" y="0"/>
                </a:moveTo>
                <a:lnTo>
                  <a:pt x="0" y="0"/>
                </a:lnTo>
                <a:lnTo>
                  <a:pt x="0" y="1958117"/>
                </a:lnTo>
                <a:lnTo>
                  <a:pt x="2380689" y="1958117"/>
                </a:lnTo>
                <a:lnTo>
                  <a:pt x="2380689" y="0"/>
                </a:lnTo>
                <a:close/>
              </a:path>
            </a:pathLst>
          </a:custGeom>
          <a:blipFill>
            <a:blip r:embed="rId18">
              <a:alphaModFix amt="16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12614537" y="8165391"/>
            <a:ext cx="1899160" cy="2121609"/>
          </a:xfrm>
          <a:custGeom>
            <a:avLst/>
            <a:gdLst/>
            <a:ahLst/>
            <a:cxnLst/>
            <a:rect r="r" b="b" t="t" l="l"/>
            <a:pathLst>
              <a:path h="2121609" w="1899160">
                <a:moveTo>
                  <a:pt x="0" y="0"/>
                </a:moveTo>
                <a:lnTo>
                  <a:pt x="1899160" y="0"/>
                </a:lnTo>
                <a:lnTo>
                  <a:pt x="1899160" y="2121609"/>
                </a:lnTo>
                <a:lnTo>
                  <a:pt x="0" y="212160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28700" y="617474"/>
            <a:ext cx="14014188" cy="1268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73"/>
              </a:lnSpc>
              <a:spcBef>
                <a:spcPct val="0"/>
              </a:spcBef>
            </a:pPr>
            <a:r>
              <a:rPr lang="en-US" sz="3695" spc="110">
                <a:solidFill>
                  <a:srgbClr val="FFFFFF"/>
                </a:solidFill>
                <a:latin typeface="Open Sans Ultra-Bold"/>
              </a:rPr>
              <a:t>Na koji način možemo koristiti ChatGPT u nastavi Prirode (6.razred)?</a:t>
            </a:r>
          </a:p>
        </p:txBody>
      </p:sp>
    </p:spTree>
  </p:cSld>
  <p:clrMapOvr>
    <a:masterClrMapping/>
  </p:clrMapOvr>
  <p:transition spd="fast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3C18B4">
                <a:alpha val="100000"/>
              </a:srgbClr>
            </a:gs>
            <a:gs pos="100000">
              <a:srgbClr val="2B0D8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3298946" y="2925724"/>
            <a:ext cx="11690108" cy="19783259"/>
          </a:xfrm>
          <a:custGeom>
            <a:avLst/>
            <a:gdLst/>
            <a:ahLst/>
            <a:cxnLst/>
            <a:rect r="r" b="b" t="t" l="l"/>
            <a:pathLst>
              <a:path h="19783259" w="11690108">
                <a:moveTo>
                  <a:pt x="0" y="0"/>
                </a:moveTo>
                <a:lnTo>
                  <a:pt x="11690108" y="0"/>
                </a:lnTo>
                <a:lnTo>
                  <a:pt x="11690108" y="19783259"/>
                </a:lnTo>
                <a:lnTo>
                  <a:pt x="0" y="19783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394466" y="8592318"/>
            <a:ext cx="3399830" cy="3597704"/>
          </a:xfrm>
          <a:custGeom>
            <a:avLst/>
            <a:gdLst/>
            <a:ahLst/>
            <a:cxnLst/>
            <a:rect r="r" b="b" t="t" l="l"/>
            <a:pathLst>
              <a:path h="3597704" w="3399830">
                <a:moveTo>
                  <a:pt x="3399830" y="0"/>
                </a:moveTo>
                <a:lnTo>
                  <a:pt x="0" y="0"/>
                </a:lnTo>
                <a:lnTo>
                  <a:pt x="0" y="3597703"/>
                </a:lnTo>
                <a:lnTo>
                  <a:pt x="3399830" y="3597703"/>
                </a:lnTo>
                <a:lnTo>
                  <a:pt x="33998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-1307373" y="5824962"/>
            <a:ext cx="2559397" cy="3433338"/>
          </a:xfrm>
          <a:custGeom>
            <a:avLst/>
            <a:gdLst/>
            <a:ahLst/>
            <a:cxnLst/>
            <a:rect r="r" b="b" t="t" l="l"/>
            <a:pathLst>
              <a:path h="3433338" w="2559397">
                <a:moveTo>
                  <a:pt x="0" y="0"/>
                </a:moveTo>
                <a:lnTo>
                  <a:pt x="2559397" y="0"/>
                </a:lnTo>
                <a:lnTo>
                  <a:pt x="2559397" y="3433338"/>
                </a:lnTo>
                <a:lnTo>
                  <a:pt x="0" y="343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2930387">
            <a:off x="-1194702" y="8658993"/>
            <a:ext cx="2389404" cy="2707540"/>
          </a:xfrm>
          <a:custGeom>
            <a:avLst/>
            <a:gdLst/>
            <a:ahLst/>
            <a:cxnLst/>
            <a:rect r="r" b="b" t="t" l="l"/>
            <a:pathLst>
              <a:path h="2707540" w="2389404">
                <a:moveTo>
                  <a:pt x="0" y="0"/>
                </a:moveTo>
                <a:lnTo>
                  <a:pt x="2389404" y="0"/>
                </a:lnTo>
                <a:lnTo>
                  <a:pt x="2389404" y="2707540"/>
                </a:lnTo>
                <a:lnTo>
                  <a:pt x="0" y="2707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1318916" y="2710701"/>
            <a:ext cx="14101296" cy="7650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0"/>
              </a:lnSpc>
            </a:pPr>
          </a:p>
          <a:p>
            <a:pPr algn="l">
              <a:lnSpc>
                <a:spcPts val="3154"/>
              </a:lnSpc>
            </a:pPr>
            <a:r>
              <a:rPr lang="en-US" sz="1877" strike="noStrike" u="none">
                <a:solidFill>
                  <a:srgbClr val="FFFFFF"/>
                </a:solidFill>
                <a:latin typeface="Poppins Bold"/>
              </a:rPr>
              <a:t>Ishodi iz kurikuluma Prirode:</a:t>
            </a:r>
          </a:p>
          <a:p>
            <a:pPr algn="l">
              <a:lnSpc>
                <a:spcPts val="3154"/>
              </a:lnSpc>
            </a:pPr>
            <a:r>
              <a:rPr lang="en-US" sz="1877" strike="noStrike" u="none">
                <a:solidFill>
                  <a:srgbClr val="FFFFFF"/>
                </a:solidFill>
                <a:latin typeface="Poppins"/>
              </a:rPr>
              <a:t>OŠ PRI B.6.1. Učenik objašnjava međusobne odnose živih bića s obzirom na zajedničko stanište povezuje zadovoljavanje potreba, ponašanje i preživljavanje živih bića s uvjetima u okolišu objašnjava razlike životnih uvjeta različitih staništa na osnovu rezultata provedenih istraživanja</a:t>
            </a:r>
          </a:p>
          <a:p>
            <a:pPr algn="l">
              <a:lnSpc>
                <a:spcPts val="3154"/>
              </a:lnSpc>
            </a:pPr>
            <a:r>
              <a:rPr lang="en-US" sz="1877" strike="noStrike" u="none">
                <a:solidFill>
                  <a:srgbClr val="FFFFFF"/>
                </a:solidFill>
                <a:latin typeface="Poppins"/>
              </a:rPr>
              <a:t>objašnjava važnost međusobnih odnosa živih bića (iste vrste i različitih vrsta) koja dijele zajedničko stanište</a:t>
            </a:r>
          </a:p>
          <a:p>
            <a:pPr algn="l">
              <a:lnSpc>
                <a:spcPts val="3154"/>
              </a:lnSpc>
            </a:pPr>
          </a:p>
          <a:p>
            <a:pPr algn="l">
              <a:lnSpc>
                <a:spcPts val="3154"/>
              </a:lnSpc>
            </a:pPr>
            <a:r>
              <a:rPr lang="en-US" sz="1877" strike="noStrike" u="none">
                <a:solidFill>
                  <a:srgbClr val="FFFFFF"/>
                </a:solidFill>
                <a:latin typeface="Poppins"/>
              </a:rPr>
              <a:t>Ishodi međupredmetnih IKT tema:</a:t>
            </a:r>
          </a:p>
          <a:p>
            <a:pPr algn="l">
              <a:lnSpc>
                <a:spcPts val="3154"/>
              </a:lnSpc>
            </a:pPr>
          </a:p>
          <a:p>
            <a:pPr algn="l">
              <a:lnSpc>
                <a:spcPts val="3154"/>
              </a:lnSpc>
            </a:pPr>
            <a:r>
              <a:rPr lang="en-US" sz="1877" strike="noStrike" u="none">
                <a:solidFill>
                  <a:srgbClr val="FFFFFF"/>
                </a:solidFill>
                <a:latin typeface="Poppins"/>
              </a:rPr>
              <a:t>ikt C.3.2. Učenik samostalno i djelotvorno provodi jednostavno pretraživanje, a uz učiteljevu pomoć složeno pretraživanje informacija u digitalnome okružju. </a:t>
            </a:r>
          </a:p>
          <a:p>
            <a:pPr algn="l">
              <a:lnSpc>
                <a:spcPts val="3154"/>
              </a:lnSpc>
            </a:pPr>
            <a:r>
              <a:rPr lang="en-US" sz="1877" strike="noStrike" u="none">
                <a:solidFill>
                  <a:srgbClr val="FFFFFF"/>
                </a:solidFill>
                <a:latin typeface="Poppins"/>
              </a:rPr>
              <a:t>ikt C.3.3. Učenik samostalno ili uz manju pomoć učitelja procjenjuje i odabire potrebne među pronađenim informacijama. </a:t>
            </a:r>
          </a:p>
          <a:p>
            <a:pPr algn="l">
              <a:lnSpc>
                <a:spcPts val="3154"/>
              </a:lnSpc>
            </a:pPr>
            <a:r>
              <a:rPr lang="en-US" sz="1877" strike="noStrike" u="none">
                <a:solidFill>
                  <a:srgbClr val="FFFFFF"/>
                </a:solidFill>
                <a:latin typeface="Poppins"/>
              </a:rPr>
              <a:t>ikt C.3.4. Učenik uz učiteljevu pomoć ili samostalno odgovorno upravlja prikupljenim informacijama. </a:t>
            </a:r>
          </a:p>
          <a:p>
            <a:pPr algn="l">
              <a:lnSpc>
                <a:spcPts val="3154"/>
              </a:lnSpc>
            </a:pPr>
            <a:r>
              <a:rPr lang="en-US" sz="1877" strike="noStrike" u="none">
                <a:solidFill>
                  <a:srgbClr val="FFFFFF"/>
                </a:solidFill>
                <a:latin typeface="Poppins"/>
              </a:rPr>
              <a:t>ikt D.3.1. Učenik se izražava kreativno služeći se primjerenom tehnologijom za stvaranje ideja i razvijanje planova te primjenjuje različite načine poticanja kreativnosti. </a:t>
            </a:r>
          </a:p>
          <a:p>
            <a:pPr algn="l">
              <a:lnSpc>
                <a:spcPts val="3154"/>
              </a:lnSpc>
            </a:pPr>
            <a:r>
              <a:rPr lang="en-US" sz="1877" strike="noStrike" u="none">
                <a:solidFill>
                  <a:srgbClr val="FFFFFF"/>
                </a:solidFill>
                <a:latin typeface="Poppins"/>
              </a:rPr>
              <a:t>ikt D.3.3. Učenik stvara nove uratke i ideje složenije strukture.</a:t>
            </a:r>
          </a:p>
          <a:p>
            <a:pPr algn="l">
              <a:lnSpc>
                <a:spcPts val="3154"/>
              </a:lnSpc>
            </a:pPr>
          </a:p>
          <a:p>
            <a:pPr algn="l">
              <a:lnSpc>
                <a:spcPts val="1810"/>
              </a:lnSpc>
            </a:pPr>
            <a:r>
              <a:rPr lang="en-US" sz="1077" strike="noStrike" u="none">
                <a:solidFill>
                  <a:srgbClr val="FFFFFF"/>
                </a:solidFill>
                <a:latin typeface="Poppins"/>
              </a:rPr>
              <a:t> </a:t>
            </a:r>
          </a:p>
          <a:p>
            <a:pPr algn="l">
              <a:lnSpc>
                <a:spcPts val="1810"/>
              </a:lnSpc>
            </a:pPr>
            <a:r>
              <a:rPr lang="en-US" sz="1077" strike="noStrike" u="none">
                <a:solidFill>
                  <a:srgbClr val="FFFFFF"/>
                </a:solidFill>
                <a:latin typeface="Poppins Bold"/>
              </a:rPr>
              <a:t>I</a:t>
            </a:r>
          </a:p>
          <a:p>
            <a:pPr algn="l">
              <a:lnSpc>
                <a:spcPts val="1474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252024" y="571478"/>
            <a:ext cx="9023168" cy="2419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505"/>
              </a:lnSpc>
            </a:pPr>
          </a:p>
          <a:p>
            <a:pPr algn="just">
              <a:lnSpc>
                <a:spcPts val="6241"/>
              </a:lnSpc>
            </a:pPr>
            <a:r>
              <a:rPr lang="en-US" sz="4458" spc="133">
                <a:solidFill>
                  <a:srgbClr val="FFFFFF"/>
                </a:solidFill>
                <a:latin typeface="Open Sans Ultra-Bold"/>
              </a:rPr>
              <a:t>Ishodi iz kurikuluma </a:t>
            </a:r>
          </a:p>
          <a:p>
            <a:pPr algn="just" marL="0" indent="0" lvl="0">
              <a:lnSpc>
                <a:spcPts val="6505"/>
              </a:lnSpc>
              <a:spcBef>
                <a:spcPct val="0"/>
              </a:spcBef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-813252">
            <a:off x="17093298" y="40734"/>
            <a:ext cx="2389404" cy="2707540"/>
          </a:xfrm>
          <a:custGeom>
            <a:avLst/>
            <a:gdLst/>
            <a:ahLst/>
            <a:cxnLst/>
            <a:rect r="r" b="b" t="t" l="l"/>
            <a:pathLst>
              <a:path h="2707540" w="2389404">
                <a:moveTo>
                  <a:pt x="0" y="0"/>
                </a:moveTo>
                <a:lnTo>
                  <a:pt x="2389404" y="0"/>
                </a:lnTo>
                <a:lnTo>
                  <a:pt x="2389404" y="2707540"/>
                </a:lnTo>
                <a:lnTo>
                  <a:pt x="0" y="2707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-1204930">
            <a:off x="16705707" y="7620914"/>
            <a:ext cx="3164586" cy="3585933"/>
          </a:xfrm>
          <a:custGeom>
            <a:avLst/>
            <a:gdLst/>
            <a:ahLst/>
            <a:cxnLst/>
            <a:rect r="r" b="b" t="t" l="l"/>
            <a:pathLst>
              <a:path h="3585933" w="3164586">
                <a:moveTo>
                  <a:pt x="0" y="0"/>
                </a:moveTo>
                <a:lnTo>
                  <a:pt x="3164586" y="0"/>
                </a:lnTo>
                <a:lnTo>
                  <a:pt x="3164586" y="3585933"/>
                </a:lnTo>
                <a:lnTo>
                  <a:pt x="0" y="3585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3682568" y="8680130"/>
            <a:ext cx="4442109" cy="2665265"/>
          </a:xfrm>
          <a:custGeom>
            <a:avLst/>
            <a:gdLst/>
            <a:ahLst/>
            <a:cxnLst/>
            <a:rect r="r" b="b" t="t" l="l"/>
            <a:pathLst>
              <a:path h="2665265" w="4442109">
                <a:moveTo>
                  <a:pt x="0" y="0"/>
                </a:moveTo>
                <a:lnTo>
                  <a:pt x="4442109" y="0"/>
                </a:lnTo>
                <a:lnTo>
                  <a:pt x="4442109" y="2665266"/>
                </a:lnTo>
                <a:lnTo>
                  <a:pt x="0" y="2665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9654904" y="-1455817"/>
            <a:ext cx="3690843" cy="5700642"/>
          </a:xfrm>
          <a:custGeom>
            <a:avLst/>
            <a:gdLst/>
            <a:ahLst/>
            <a:cxnLst/>
            <a:rect r="r" b="b" t="t" l="l"/>
            <a:pathLst>
              <a:path h="5700642" w="3690843">
                <a:moveTo>
                  <a:pt x="0" y="0"/>
                </a:moveTo>
                <a:lnTo>
                  <a:pt x="3690844" y="0"/>
                </a:lnTo>
                <a:lnTo>
                  <a:pt x="3690844" y="5700642"/>
                </a:lnTo>
                <a:lnTo>
                  <a:pt x="0" y="5700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26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30841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5903622" y="4873179"/>
            <a:ext cx="2691107" cy="2213436"/>
          </a:xfrm>
          <a:custGeom>
            <a:avLst/>
            <a:gdLst/>
            <a:ahLst/>
            <a:cxnLst/>
            <a:rect r="r" b="b" t="t" l="l"/>
            <a:pathLst>
              <a:path h="2213436" w="2691107">
                <a:moveTo>
                  <a:pt x="2691108" y="0"/>
                </a:moveTo>
                <a:lnTo>
                  <a:pt x="0" y="0"/>
                </a:lnTo>
                <a:lnTo>
                  <a:pt x="0" y="2213436"/>
                </a:lnTo>
                <a:lnTo>
                  <a:pt x="2691108" y="2213436"/>
                </a:lnTo>
                <a:lnTo>
                  <a:pt x="2691108" y="0"/>
                </a:lnTo>
                <a:close/>
              </a:path>
            </a:pathLst>
          </a:custGeom>
          <a:blipFill>
            <a:blip r:embed="rId14">
              <a:alphaModFix amt="16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true" flipV="false" rot="0">
            <a:off x="-677265" y="303684"/>
            <a:ext cx="3610024" cy="2969244"/>
          </a:xfrm>
          <a:custGeom>
            <a:avLst/>
            <a:gdLst/>
            <a:ahLst/>
            <a:cxnLst/>
            <a:rect r="r" b="b" t="t" l="l"/>
            <a:pathLst>
              <a:path h="2969244" w="3610024">
                <a:moveTo>
                  <a:pt x="3610024" y="0"/>
                </a:moveTo>
                <a:lnTo>
                  <a:pt x="0" y="0"/>
                </a:lnTo>
                <a:lnTo>
                  <a:pt x="0" y="2969244"/>
                </a:lnTo>
                <a:lnTo>
                  <a:pt x="3610024" y="2969244"/>
                </a:lnTo>
                <a:lnTo>
                  <a:pt x="3610024" y="0"/>
                </a:lnTo>
                <a:close/>
              </a:path>
            </a:pathLst>
          </a:custGeom>
          <a:blipFill>
            <a:blip r:embed="rId14">
              <a:alphaModFix amt="16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4" id="14"/>
          <p:cNvGrpSpPr/>
          <p:nvPr/>
        </p:nvGrpSpPr>
        <p:grpSpPr>
          <a:xfrm rot="0">
            <a:off x="14835384" y="-170112"/>
            <a:ext cx="3452616" cy="3452616"/>
            <a:chOff x="0" y="0"/>
            <a:chExt cx="12700000" cy="1270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4946687" y="1028700"/>
            <a:ext cx="2964283" cy="2675942"/>
          </a:xfrm>
          <a:custGeom>
            <a:avLst/>
            <a:gdLst/>
            <a:ahLst/>
            <a:cxnLst/>
            <a:rect r="r" b="b" t="t" l="l"/>
            <a:pathLst>
              <a:path h="2675942" w="2964283">
                <a:moveTo>
                  <a:pt x="0" y="0"/>
                </a:moveTo>
                <a:lnTo>
                  <a:pt x="2964283" y="0"/>
                </a:lnTo>
                <a:lnTo>
                  <a:pt x="2964283" y="2675942"/>
                </a:lnTo>
                <a:lnTo>
                  <a:pt x="0" y="26759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3C18B4">
                <a:alpha val="100000"/>
              </a:srgbClr>
            </a:gs>
            <a:gs pos="100000">
              <a:srgbClr val="2B0D8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992635">
            <a:off x="10506702" y="-7268865"/>
            <a:ext cx="7977682" cy="13500693"/>
          </a:xfrm>
          <a:custGeom>
            <a:avLst/>
            <a:gdLst/>
            <a:ahLst/>
            <a:cxnLst/>
            <a:rect r="r" b="b" t="t" l="l"/>
            <a:pathLst>
              <a:path h="13500693" w="7977682">
                <a:moveTo>
                  <a:pt x="0" y="0"/>
                </a:moveTo>
                <a:lnTo>
                  <a:pt x="7977682" y="0"/>
                </a:lnTo>
                <a:lnTo>
                  <a:pt x="7977682" y="13500693"/>
                </a:lnTo>
                <a:lnTo>
                  <a:pt x="0" y="13500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-4270089">
            <a:off x="13892105" y="1437417"/>
            <a:ext cx="3270003" cy="3379848"/>
          </a:xfrm>
          <a:custGeom>
            <a:avLst/>
            <a:gdLst/>
            <a:ahLst/>
            <a:cxnLst/>
            <a:rect r="r" b="b" t="t" l="l"/>
            <a:pathLst>
              <a:path h="3379848" w="3270003">
                <a:moveTo>
                  <a:pt x="0" y="0"/>
                </a:moveTo>
                <a:lnTo>
                  <a:pt x="3270003" y="0"/>
                </a:lnTo>
                <a:lnTo>
                  <a:pt x="3270003" y="3379848"/>
                </a:lnTo>
                <a:lnTo>
                  <a:pt x="0" y="3379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75830" y="5495401"/>
            <a:ext cx="3602476" cy="2365870"/>
            <a:chOff x="0" y="0"/>
            <a:chExt cx="893635" cy="58688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93635" cy="586881"/>
            </a:xfrm>
            <a:custGeom>
              <a:avLst/>
              <a:gdLst/>
              <a:ahLst/>
              <a:cxnLst/>
              <a:rect r="r" b="b" t="t" l="l"/>
              <a:pathLst>
                <a:path h="586881" w="893635">
                  <a:moveTo>
                    <a:pt x="66621" y="0"/>
                  </a:moveTo>
                  <a:lnTo>
                    <a:pt x="827015" y="0"/>
                  </a:lnTo>
                  <a:cubicBezTo>
                    <a:pt x="863808" y="0"/>
                    <a:pt x="893635" y="29827"/>
                    <a:pt x="893635" y="66621"/>
                  </a:cubicBezTo>
                  <a:lnTo>
                    <a:pt x="893635" y="520260"/>
                  </a:lnTo>
                  <a:cubicBezTo>
                    <a:pt x="893635" y="557054"/>
                    <a:pt x="863808" y="586881"/>
                    <a:pt x="827015" y="586881"/>
                  </a:cubicBezTo>
                  <a:lnTo>
                    <a:pt x="66621" y="586881"/>
                  </a:lnTo>
                  <a:cubicBezTo>
                    <a:pt x="29827" y="586881"/>
                    <a:pt x="0" y="557054"/>
                    <a:pt x="0" y="520260"/>
                  </a:cubicBezTo>
                  <a:lnTo>
                    <a:pt x="0" y="66621"/>
                  </a:lnTo>
                  <a:cubicBezTo>
                    <a:pt x="0" y="29827"/>
                    <a:pt x="29827" y="0"/>
                    <a:pt x="66621" y="0"/>
                  </a:cubicBezTo>
                  <a:close/>
                </a:path>
              </a:pathLst>
            </a:custGeom>
            <a:solidFill>
              <a:srgbClr val="03A9F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93635" cy="6249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738764" y="4428183"/>
            <a:ext cx="3276608" cy="327660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73246" y="0"/>
                  </a:moveTo>
                  <a:lnTo>
                    <a:pt x="739554" y="0"/>
                  </a:lnTo>
                  <a:cubicBezTo>
                    <a:pt x="780007" y="0"/>
                    <a:pt x="812800" y="32793"/>
                    <a:pt x="812800" y="73246"/>
                  </a:cubicBezTo>
                  <a:lnTo>
                    <a:pt x="812800" y="739554"/>
                  </a:lnTo>
                  <a:cubicBezTo>
                    <a:pt x="812800" y="780007"/>
                    <a:pt x="780007" y="812800"/>
                    <a:pt x="739554" y="812800"/>
                  </a:cubicBezTo>
                  <a:lnTo>
                    <a:pt x="73246" y="812800"/>
                  </a:lnTo>
                  <a:cubicBezTo>
                    <a:pt x="32793" y="812800"/>
                    <a:pt x="0" y="780007"/>
                    <a:pt x="0" y="739554"/>
                  </a:cubicBezTo>
                  <a:lnTo>
                    <a:pt x="0" y="73246"/>
                  </a:lnTo>
                  <a:cubicBezTo>
                    <a:pt x="0" y="32793"/>
                    <a:pt x="32793" y="0"/>
                    <a:pt x="732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565224" y="3690777"/>
            <a:ext cx="1474813" cy="1474813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9F4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145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-4326387">
            <a:off x="647841" y="6031164"/>
            <a:ext cx="6254736" cy="10584938"/>
          </a:xfrm>
          <a:custGeom>
            <a:avLst/>
            <a:gdLst/>
            <a:ahLst/>
            <a:cxnLst/>
            <a:rect r="r" b="b" t="t" l="l"/>
            <a:pathLst>
              <a:path h="10584938" w="6254736">
                <a:moveTo>
                  <a:pt x="0" y="0"/>
                </a:moveTo>
                <a:lnTo>
                  <a:pt x="6254736" y="0"/>
                </a:lnTo>
                <a:lnTo>
                  <a:pt x="6254736" y="10584938"/>
                </a:lnTo>
                <a:lnTo>
                  <a:pt x="0" y="10584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-279999" y="7451074"/>
            <a:ext cx="4726544" cy="2835926"/>
          </a:xfrm>
          <a:custGeom>
            <a:avLst/>
            <a:gdLst/>
            <a:ahLst/>
            <a:cxnLst/>
            <a:rect r="r" b="b" t="t" l="l"/>
            <a:pathLst>
              <a:path h="2835926" w="4726544">
                <a:moveTo>
                  <a:pt x="0" y="0"/>
                </a:moveTo>
                <a:lnTo>
                  <a:pt x="4726545" y="0"/>
                </a:lnTo>
                <a:lnTo>
                  <a:pt x="4726545" y="2835926"/>
                </a:lnTo>
                <a:lnTo>
                  <a:pt x="0" y="28359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3776253" y="8194646"/>
            <a:ext cx="4051969" cy="4287798"/>
          </a:xfrm>
          <a:custGeom>
            <a:avLst/>
            <a:gdLst/>
            <a:ahLst/>
            <a:cxnLst/>
            <a:rect r="r" b="b" t="t" l="l"/>
            <a:pathLst>
              <a:path h="4287798" w="4051969">
                <a:moveTo>
                  <a:pt x="4051969" y="0"/>
                </a:moveTo>
                <a:lnTo>
                  <a:pt x="0" y="0"/>
                </a:lnTo>
                <a:lnTo>
                  <a:pt x="0" y="4287798"/>
                </a:lnTo>
                <a:lnTo>
                  <a:pt x="4051969" y="4287798"/>
                </a:lnTo>
                <a:lnTo>
                  <a:pt x="405196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6" id="16"/>
          <p:cNvGrpSpPr/>
          <p:nvPr/>
        </p:nvGrpSpPr>
        <p:grpSpPr>
          <a:xfrm rot="0">
            <a:off x="5684796" y="5495401"/>
            <a:ext cx="3602476" cy="2365870"/>
            <a:chOff x="0" y="0"/>
            <a:chExt cx="893635" cy="5868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93635" cy="586881"/>
            </a:xfrm>
            <a:custGeom>
              <a:avLst/>
              <a:gdLst/>
              <a:ahLst/>
              <a:cxnLst/>
              <a:rect r="r" b="b" t="t" l="l"/>
              <a:pathLst>
                <a:path h="586881" w="893635">
                  <a:moveTo>
                    <a:pt x="66621" y="0"/>
                  </a:moveTo>
                  <a:lnTo>
                    <a:pt x="827015" y="0"/>
                  </a:lnTo>
                  <a:cubicBezTo>
                    <a:pt x="863808" y="0"/>
                    <a:pt x="893635" y="29827"/>
                    <a:pt x="893635" y="66621"/>
                  </a:cubicBezTo>
                  <a:lnTo>
                    <a:pt x="893635" y="520260"/>
                  </a:lnTo>
                  <a:cubicBezTo>
                    <a:pt x="893635" y="557054"/>
                    <a:pt x="863808" y="586881"/>
                    <a:pt x="827015" y="586881"/>
                  </a:cubicBezTo>
                  <a:lnTo>
                    <a:pt x="66621" y="586881"/>
                  </a:lnTo>
                  <a:cubicBezTo>
                    <a:pt x="29827" y="586881"/>
                    <a:pt x="0" y="557054"/>
                    <a:pt x="0" y="520260"/>
                  </a:cubicBezTo>
                  <a:lnTo>
                    <a:pt x="0" y="66621"/>
                  </a:lnTo>
                  <a:cubicBezTo>
                    <a:pt x="0" y="29827"/>
                    <a:pt x="29827" y="0"/>
                    <a:pt x="66621" y="0"/>
                  </a:cubicBezTo>
                  <a:close/>
                </a:path>
              </a:pathLst>
            </a:custGeom>
            <a:solidFill>
              <a:srgbClr val="03A9F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893635" cy="6249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847730" y="4428183"/>
            <a:ext cx="3276608" cy="3276608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73246" y="0"/>
                  </a:moveTo>
                  <a:lnTo>
                    <a:pt x="739554" y="0"/>
                  </a:lnTo>
                  <a:cubicBezTo>
                    <a:pt x="780007" y="0"/>
                    <a:pt x="812800" y="32793"/>
                    <a:pt x="812800" y="73246"/>
                  </a:cubicBezTo>
                  <a:lnTo>
                    <a:pt x="812800" y="739554"/>
                  </a:lnTo>
                  <a:cubicBezTo>
                    <a:pt x="812800" y="780007"/>
                    <a:pt x="780007" y="812800"/>
                    <a:pt x="739554" y="812800"/>
                  </a:cubicBezTo>
                  <a:lnTo>
                    <a:pt x="73246" y="812800"/>
                  </a:lnTo>
                  <a:cubicBezTo>
                    <a:pt x="32793" y="812800"/>
                    <a:pt x="0" y="780007"/>
                    <a:pt x="0" y="739554"/>
                  </a:cubicBezTo>
                  <a:lnTo>
                    <a:pt x="0" y="73246"/>
                  </a:lnTo>
                  <a:cubicBezTo>
                    <a:pt x="0" y="32793"/>
                    <a:pt x="32793" y="0"/>
                    <a:pt x="732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6674189" y="3690777"/>
            <a:ext cx="1474813" cy="1474813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9F4"/>
            </a:solidFill>
            <a:ln cap="sq">
              <a:noFill/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145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9797403" y="5495401"/>
            <a:ext cx="3602476" cy="2365870"/>
            <a:chOff x="0" y="0"/>
            <a:chExt cx="893635" cy="58688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93635" cy="586881"/>
            </a:xfrm>
            <a:custGeom>
              <a:avLst/>
              <a:gdLst/>
              <a:ahLst/>
              <a:cxnLst/>
              <a:rect r="r" b="b" t="t" l="l"/>
              <a:pathLst>
                <a:path h="586881" w="893635">
                  <a:moveTo>
                    <a:pt x="66621" y="0"/>
                  </a:moveTo>
                  <a:lnTo>
                    <a:pt x="827015" y="0"/>
                  </a:lnTo>
                  <a:cubicBezTo>
                    <a:pt x="863808" y="0"/>
                    <a:pt x="893635" y="29827"/>
                    <a:pt x="893635" y="66621"/>
                  </a:cubicBezTo>
                  <a:lnTo>
                    <a:pt x="893635" y="520260"/>
                  </a:lnTo>
                  <a:cubicBezTo>
                    <a:pt x="893635" y="557054"/>
                    <a:pt x="863808" y="586881"/>
                    <a:pt x="827015" y="586881"/>
                  </a:cubicBezTo>
                  <a:lnTo>
                    <a:pt x="66621" y="586881"/>
                  </a:lnTo>
                  <a:cubicBezTo>
                    <a:pt x="29827" y="586881"/>
                    <a:pt x="0" y="557054"/>
                    <a:pt x="0" y="520260"/>
                  </a:cubicBezTo>
                  <a:lnTo>
                    <a:pt x="0" y="66621"/>
                  </a:lnTo>
                  <a:cubicBezTo>
                    <a:pt x="0" y="29827"/>
                    <a:pt x="29827" y="0"/>
                    <a:pt x="66621" y="0"/>
                  </a:cubicBezTo>
                  <a:close/>
                </a:path>
              </a:pathLst>
            </a:custGeom>
            <a:solidFill>
              <a:srgbClr val="03A9F4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893635" cy="6249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9960337" y="4428183"/>
            <a:ext cx="3276608" cy="3276608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73246" y="0"/>
                  </a:moveTo>
                  <a:lnTo>
                    <a:pt x="739554" y="0"/>
                  </a:lnTo>
                  <a:cubicBezTo>
                    <a:pt x="780007" y="0"/>
                    <a:pt x="812800" y="32793"/>
                    <a:pt x="812800" y="73246"/>
                  </a:cubicBezTo>
                  <a:lnTo>
                    <a:pt x="812800" y="739554"/>
                  </a:lnTo>
                  <a:cubicBezTo>
                    <a:pt x="812800" y="780007"/>
                    <a:pt x="780007" y="812800"/>
                    <a:pt x="739554" y="812800"/>
                  </a:cubicBezTo>
                  <a:lnTo>
                    <a:pt x="73246" y="812800"/>
                  </a:lnTo>
                  <a:cubicBezTo>
                    <a:pt x="32793" y="812800"/>
                    <a:pt x="0" y="780007"/>
                    <a:pt x="0" y="739554"/>
                  </a:cubicBezTo>
                  <a:lnTo>
                    <a:pt x="0" y="73246"/>
                  </a:lnTo>
                  <a:cubicBezTo>
                    <a:pt x="0" y="32793"/>
                    <a:pt x="32793" y="0"/>
                    <a:pt x="732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45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0786797" y="3690777"/>
            <a:ext cx="1474813" cy="1474813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9F4"/>
            </a:solidFill>
            <a:ln cap="sq">
              <a:noFill/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145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13938166" y="7925667"/>
            <a:ext cx="4442109" cy="2665265"/>
          </a:xfrm>
          <a:custGeom>
            <a:avLst/>
            <a:gdLst/>
            <a:ahLst/>
            <a:cxnLst/>
            <a:rect r="r" b="b" t="t" l="l"/>
            <a:pathLst>
              <a:path h="2665265" w="4442109">
                <a:moveTo>
                  <a:pt x="0" y="0"/>
                </a:moveTo>
                <a:lnTo>
                  <a:pt x="4442109" y="0"/>
                </a:lnTo>
                <a:lnTo>
                  <a:pt x="4442109" y="2665266"/>
                </a:lnTo>
                <a:lnTo>
                  <a:pt x="0" y="2665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2838518">
            <a:off x="17390756" y="-469299"/>
            <a:ext cx="1794488" cy="2407240"/>
          </a:xfrm>
          <a:custGeom>
            <a:avLst/>
            <a:gdLst/>
            <a:ahLst/>
            <a:cxnLst/>
            <a:rect r="r" b="b" t="t" l="l"/>
            <a:pathLst>
              <a:path h="2407240" w="1794488">
                <a:moveTo>
                  <a:pt x="0" y="0"/>
                </a:moveTo>
                <a:lnTo>
                  <a:pt x="1794488" y="0"/>
                </a:lnTo>
                <a:lnTo>
                  <a:pt x="1794488" y="2407240"/>
                </a:lnTo>
                <a:lnTo>
                  <a:pt x="0" y="24072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6" id="36"/>
          <p:cNvSpPr/>
          <p:nvPr/>
        </p:nvSpPr>
        <p:spPr>
          <a:xfrm flipH="false" flipV="false" rot="-1353985">
            <a:off x="16980780" y="3335862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0" y="0"/>
                </a:moveTo>
                <a:lnTo>
                  <a:pt x="2798991" y="0"/>
                </a:lnTo>
                <a:lnTo>
                  <a:pt x="2798991" y="2961895"/>
                </a:lnTo>
                <a:lnTo>
                  <a:pt x="0" y="2961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7" id="37"/>
          <p:cNvSpPr/>
          <p:nvPr/>
        </p:nvSpPr>
        <p:spPr>
          <a:xfrm flipH="true" flipV="false" rot="0">
            <a:off x="12043339" y="7777352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2798991" y="0"/>
                </a:moveTo>
                <a:lnTo>
                  <a:pt x="0" y="0"/>
                </a:lnTo>
                <a:lnTo>
                  <a:pt x="0" y="2961896"/>
                </a:lnTo>
                <a:lnTo>
                  <a:pt x="2798991" y="2961896"/>
                </a:lnTo>
                <a:lnTo>
                  <a:pt x="27989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8" id="38"/>
          <p:cNvSpPr/>
          <p:nvPr/>
        </p:nvSpPr>
        <p:spPr>
          <a:xfrm flipH="false" flipV="false" rot="0">
            <a:off x="13914229" y="5143500"/>
            <a:ext cx="2691107" cy="2213436"/>
          </a:xfrm>
          <a:custGeom>
            <a:avLst/>
            <a:gdLst/>
            <a:ahLst/>
            <a:cxnLst/>
            <a:rect r="r" b="b" t="t" l="l"/>
            <a:pathLst>
              <a:path h="2213436" w="2691107">
                <a:moveTo>
                  <a:pt x="0" y="0"/>
                </a:moveTo>
                <a:lnTo>
                  <a:pt x="2691108" y="0"/>
                </a:lnTo>
                <a:lnTo>
                  <a:pt x="2691108" y="2213436"/>
                </a:lnTo>
                <a:lnTo>
                  <a:pt x="0" y="22134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34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9" id="39"/>
          <p:cNvSpPr/>
          <p:nvPr/>
        </p:nvSpPr>
        <p:spPr>
          <a:xfrm flipH="false" flipV="false" rot="0">
            <a:off x="10439308" y="5669327"/>
            <a:ext cx="2295969" cy="1294091"/>
          </a:xfrm>
          <a:custGeom>
            <a:avLst/>
            <a:gdLst/>
            <a:ahLst/>
            <a:cxnLst/>
            <a:rect r="r" b="b" t="t" l="l"/>
            <a:pathLst>
              <a:path h="1294091" w="2295969">
                <a:moveTo>
                  <a:pt x="0" y="0"/>
                </a:moveTo>
                <a:lnTo>
                  <a:pt x="2295969" y="0"/>
                </a:lnTo>
                <a:lnTo>
                  <a:pt x="2295969" y="1294092"/>
                </a:lnTo>
                <a:lnTo>
                  <a:pt x="0" y="12940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0365847" y="6745966"/>
            <a:ext cx="2579255" cy="759038"/>
          </a:xfrm>
          <a:custGeom>
            <a:avLst/>
            <a:gdLst/>
            <a:ahLst/>
            <a:cxnLst/>
            <a:rect r="r" b="b" t="t" l="l"/>
            <a:pathLst>
              <a:path h="759038" w="2579255">
                <a:moveTo>
                  <a:pt x="0" y="0"/>
                </a:moveTo>
                <a:lnTo>
                  <a:pt x="2579255" y="0"/>
                </a:lnTo>
                <a:lnTo>
                  <a:pt x="2579255" y="759038"/>
                </a:lnTo>
                <a:lnTo>
                  <a:pt x="0" y="75903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1974016" y="5406721"/>
            <a:ext cx="2834479" cy="1261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6"/>
              </a:lnSpc>
            </a:pPr>
            <a:r>
              <a:rPr lang="en-US" sz="2447">
                <a:solidFill>
                  <a:srgbClr val="112548"/>
                </a:solidFill>
                <a:latin typeface="Open Sans"/>
              </a:rPr>
              <a:t>Obrada ishoda tijekom nastave Prirode.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696571" y="1117323"/>
            <a:ext cx="12959024" cy="680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566"/>
              </a:lnSpc>
              <a:spcBef>
                <a:spcPct val="0"/>
              </a:spcBef>
            </a:pPr>
            <a:r>
              <a:rPr lang="en-US" sz="3975" spc="119">
                <a:solidFill>
                  <a:srgbClr val="FFFFFF"/>
                </a:solidFill>
                <a:latin typeface="Open Sans Ultra-Bold"/>
              </a:rPr>
              <a:t>Koji je očekivani ishod provedene aktivnosti?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6500230" y="5127490"/>
            <a:ext cx="2007266" cy="778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9"/>
              </a:lnSpc>
            </a:pPr>
            <a:r>
              <a:rPr lang="en-US" sz="2263">
                <a:solidFill>
                  <a:srgbClr val="112548"/>
                </a:solidFill>
                <a:latin typeface="Open Sans Bold"/>
              </a:rPr>
              <a:t>PRIMJER ZADATKA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2783495" y="3889851"/>
            <a:ext cx="1038271" cy="924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65"/>
              </a:lnSpc>
              <a:spcBef>
                <a:spcPct val="0"/>
              </a:spcBef>
            </a:pPr>
            <a:r>
              <a:rPr lang="en-US" sz="5404">
                <a:solidFill>
                  <a:srgbClr val="F0F9FA"/>
                </a:solidFill>
                <a:latin typeface="Open Sans Bold"/>
              </a:rPr>
              <a:t>01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6892460" y="3889851"/>
            <a:ext cx="1038271" cy="924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65"/>
              </a:lnSpc>
              <a:spcBef>
                <a:spcPct val="0"/>
              </a:spcBef>
            </a:pPr>
            <a:r>
              <a:rPr lang="en-US" sz="5404">
                <a:solidFill>
                  <a:srgbClr val="F0F9FA"/>
                </a:solidFill>
                <a:latin typeface="Open Sans Bold"/>
              </a:rPr>
              <a:t>02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0181402" y="5163164"/>
            <a:ext cx="2834479" cy="506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6"/>
              </a:lnSpc>
            </a:pPr>
            <a:r>
              <a:rPr lang="en-US" sz="2947">
                <a:solidFill>
                  <a:srgbClr val="112548"/>
                </a:solidFill>
                <a:latin typeface="Open Sans"/>
              </a:rPr>
              <a:t>Rad u :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1005068" y="3889851"/>
            <a:ext cx="1038271" cy="924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65"/>
              </a:lnSpc>
              <a:spcBef>
                <a:spcPct val="0"/>
              </a:spcBef>
            </a:pPr>
            <a:r>
              <a:rPr lang="en-US" sz="5404">
                <a:solidFill>
                  <a:srgbClr val="F0F9FA"/>
                </a:solidFill>
                <a:latin typeface="Open Sans Bold"/>
              </a:rPr>
              <a:t>03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67948" y="2245059"/>
            <a:ext cx="13416271" cy="940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9"/>
              </a:lnSpc>
            </a:pPr>
            <a:r>
              <a:rPr lang="en-US" sz="2706" strike="noStrike" u="none">
                <a:solidFill>
                  <a:srgbClr val="FFFFFF"/>
                </a:solidFill>
                <a:latin typeface="Open Sans Bold"/>
              </a:rPr>
              <a:t>Spoznavanje o bioraznolikosti nekog ekosustava na Zemlji i promišljanje o ugroženim vrstama te potrebi zaštite. 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6086624" y="5863672"/>
            <a:ext cx="2834479" cy="1261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6"/>
              </a:lnSpc>
            </a:pPr>
            <a:r>
              <a:rPr lang="en-US" sz="2447">
                <a:solidFill>
                  <a:srgbClr val="112548"/>
                </a:solidFill>
                <a:latin typeface="Open Sans"/>
              </a:rPr>
              <a:t>Izrada hranidbene mreže odabranog ekosustava.</a:t>
            </a:r>
          </a:p>
        </p:txBody>
      </p:sp>
    </p:spTree>
  </p:cSld>
  <p:clrMapOvr>
    <a:masterClrMapping/>
  </p:clrMapOvr>
  <p:transition spd="fast">
    <p:cover dir="d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3C18B4">
                <a:alpha val="100000"/>
              </a:srgbClr>
            </a:gs>
            <a:gs pos="100000">
              <a:srgbClr val="2B0D8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63932" y="6014941"/>
            <a:ext cx="5555379" cy="5090116"/>
          </a:xfrm>
          <a:custGeom>
            <a:avLst/>
            <a:gdLst/>
            <a:ahLst/>
            <a:cxnLst/>
            <a:rect r="r" b="b" t="t" l="l"/>
            <a:pathLst>
              <a:path h="5090116" w="5555379">
                <a:moveTo>
                  <a:pt x="0" y="0"/>
                </a:moveTo>
                <a:lnTo>
                  <a:pt x="5555379" y="0"/>
                </a:lnTo>
                <a:lnTo>
                  <a:pt x="5555379" y="5090116"/>
                </a:lnTo>
                <a:lnTo>
                  <a:pt x="0" y="5090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-8616208" y="6321149"/>
            <a:ext cx="19882254" cy="5874302"/>
            <a:chOff x="0" y="0"/>
            <a:chExt cx="26509672" cy="7832403"/>
          </a:xfrm>
        </p:grpSpPr>
        <p:sp>
          <p:nvSpPr>
            <p:cNvPr name="Freeform 4" id="4"/>
            <p:cNvSpPr/>
            <p:nvPr/>
          </p:nvSpPr>
          <p:spPr>
            <a:xfrm flipH="false" flipV="false" rot="5400000">
              <a:off x="2711216" y="-2711216"/>
              <a:ext cx="7832403" cy="13254836"/>
            </a:xfrm>
            <a:custGeom>
              <a:avLst/>
              <a:gdLst/>
              <a:ahLst/>
              <a:cxnLst/>
              <a:rect r="r" b="b" t="t" l="l"/>
              <a:pathLst>
                <a:path h="13254836" w="7832403">
                  <a:moveTo>
                    <a:pt x="0" y="0"/>
                  </a:moveTo>
                  <a:lnTo>
                    <a:pt x="7832403" y="0"/>
                  </a:lnTo>
                  <a:lnTo>
                    <a:pt x="7832403" y="13254835"/>
                  </a:lnTo>
                  <a:lnTo>
                    <a:pt x="0" y="1325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5400000">
              <a:off x="15966052" y="-2711216"/>
              <a:ext cx="7832403" cy="13254836"/>
            </a:xfrm>
            <a:custGeom>
              <a:avLst/>
              <a:gdLst/>
              <a:ahLst/>
              <a:cxnLst/>
              <a:rect r="r" b="b" t="t" l="l"/>
              <a:pathLst>
                <a:path h="13254836" w="7832403">
                  <a:moveTo>
                    <a:pt x="0" y="0"/>
                  </a:moveTo>
                  <a:lnTo>
                    <a:pt x="7832403" y="0"/>
                  </a:lnTo>
                  <a:lnTo>
                    <a:pt x="7832403" y="13254835"/>
                  </a:lnTo>
                  <a:lnTo>
                    <a:pt x="0" y="1325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31269" y="8559999"/>
            <a:ext cx="3647409" cy="2999994"/>
          </a:xfrm>
          <a:custGeom>
            <a:avLst/>
            <a:gdLst/>
            <a:ahLst/>
            <a:cxnLst/>
            <a:rect r="r" b="b" t="t" l="l"/>
            <a:pathLst>
              <a:path h="2999994" w="3647409">
                <a:moveTo>
                  <a:pt x="0" y="0"/>
                </a:moveTo>
                <a:lnTo>
                  <a:pt x="3647409" y="0"/>
                </a:lnTo>
                <a:lnTo>
                  <a:pt x="3647409" y="2999994"/>
                </a:lnTo>
                <a:lnTo>
                  <a:pt x="0" y="2999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-2221913" y="854084"/>
            <a:ext cx="6483983" cy="7572535"/>
          </a:xfrm>
          <a:custGeom>
            <a:avLst/>
            <a:gdLst/>
            <a:ahLst/>
            <a:cxnLst/>
            <a:rect r="r" b="b" t="t" l="l"/>
            <a:pathLst>
              <a:path h="7572535" w="6483983">
                <a:moveTo>
                  <a:pt x="0" y="0"/>
                </a:moveTo>
                <a:lnTo>
                  <a:pt x="6483983" y="0"/>
                </a:lnTo>
                <a:lnTo>
                  <a:pt x="6483983" y="7572535"/>
                </a:lnTo>
                <a:lnTo>
                  <a:pt x="0" y="7572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106092">
            <a:off x="135401" y="168434"/>
            <a:ext cx="1248951" cy="1131862"/>
          </a:xfrm>
          <a:custGeom>
            <a:avLst/>
            <a:gdLst/>
            <a:ahLst/>
            <a:cxnLst/>
            <a:rect r="r" b="b" t="t" l="l"/>
            <a:pathLst>
              <a:path h="1131862" w="1248951">
                <a:moveTo>
                  <a:pt x="0" y="0"/>
                </a:moveTo>
                <a:lnTo>
                  <a:pt x="1248951" y="0"/>
                </a:lnTo>
                <a:lnTo>
                  <a:pt x="1248951" y="1131862"/>
                </a:lnTo>
                <a:lnTo>
                  <a:pt x="0" y="1131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675250" y="7506010"/>
            <a:ext cx="2691107" cy="2213436"/>
          </a:xfrm>
          <a:custGeom>
            <a:avLst/>
            <a:gdLst/>
            <a:ahLst/>
            <a:cxnLst/>
            <a:rect r="r" b="b" t="t" l="l"/>
            <a:pathLst>
              <a:path h="2213436" w="2691107">
                <a:moveTo>
                  <a:pt x="0" y="0"/>
                </a:moveTo>
                <a:lnTo>
                  <a:pt x="2691107" y="0"/>
                </a:lnTo>
                <a:lnTo>
                  <a:pt x="2691107" y="2213436"/>
                </a:lnTo>
                <a:lnTo>
                  <a:pt x="0" y="22134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4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2119493">
            <a:off x="-705441" y="8247823"/>
            <a:ext cx="2533545" cy="3943261"/>
          </a:xfrm>
          <a:custGeom>
            <a:avLst/>
            <a:gdLst/>
            <a:ahLst/>
            <a:cxnLst/>
            <a:rect r="r" b="b" t="t" l="l"/>
            <a:pathLst>
              <a:path h="3943261" w="2533545">
                <a:moveTo>
                  <a:pt x="0" y="0"/>
                </a:moveTo>
                <a:lnTo>
                  <a:pt x="2533545" y="0"/>
                </a:lnTo>
                <a:lnTo>
                  <a:pt x="2533545" y="3943261"/>
                </a:lnTo>
                <a:lnTo>
                  <a:pt x="0" y="39432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109591" y="5464724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0" y="0"/>
                </a:moveTo>
                <a:lnTo>
                  <a:pt x="2798991" y="0"/>
                </a:lnTo>
                <a:lnTo>
                  <a:pt x="2798991" y="2961895"/>
                </a:lnTo>
                <a:lnTo>
                  <a:pt x="0" y="29618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127099">
            <a:off x="15269130" y="82943"/>
            <a:ext cx="3980339" cy="6967771"/>
          </a:xfrm>
          <a:custGeom>
            <a:avLst/>
            <a:gdLst/>
            <a:ahLst/>
            <a:cxnLst/>
            <a:rect r="r" b="b" t="t" l="l"/>
            <a:pathLst>
              <a:path h="6967771" w="3980339">
                <a:moveTo>
                  <a:pt x="0" y="0"/>
                </a:moveTo>
                <a:lnTo>
                  <a:pt x="3980340" y="0"/>
                </a:lnTo>
                <a:lnTo>
                  <a:pt x="3980340" y="6967772"/>
                </a:lnTo>
                <a:lnTo>
                  <a:pt x="0" y="69677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8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-245514" y="296638"/>
            <a:ext cx="18288000" cy="10336173"/>
          </a:xfrm>
          <a:custGeom>
            <a:avLst/>
            <a:gdLst/>
            <a:ahLst/>
            <a:cxnLst/>
            <a:rect r="r" b="b" t="t" l="l"/>
            <a:pathLst>
              <a:path h="10336173" w="18288000">
                <a:moveTo>
                  <a:pt x="0" y="0"/>
                </a:moveTo>
                <a:lnTo>
                  <a:pt x="18288000" y="0"/>
                </a:lnTo>
                <a:lnTo>
                  <a:pt x="18288000" y="10336172"/>
                </a:lnTo>
                <a:lnTo>
                  <a:pt x="0" y="1033617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7579" t="0" r="-3706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3C18B4">
                <a:alpha val="100000"/>
              </a:srgbClr>
            </a:gs>
            <a:gs pos="100000">
              <a:srgbClr val="2B0D8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63932" y="6014941"/>
            <a:ext cx="5555379" cy="5090116"/>
          </a:xfrm>
          <a:custGeom>
            <a:avLst/>
            <a:gdLst/>
            <a:ahLst/>
            <a:cxnLst/>
            <a:rect r="r" b="b" t="t" l="l"/>
            <a:pathLst>
              <a:path h="5090116" w="5555379">
                <a:moveTo>
                  <a:pt x="0" y="0"/>
                </a:moveTo>
                <a:lnTo>
                  <a:pt x="5555379" y="0"/>
                </a:lnTo>
                <a:lnTo>
                  <a:pt x="5555379" y="5090116"/>
                </a:lnTo>
                <a:lnTo>
                  <a:pt x="0" y="5090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-9105566" y="6785345"/>
            <a:ext cx="19882254" cy="5874302"/>
            <a:chOff x="0" y="0"/>
            <a:chExt cx="26509672" cy="7832403"/>
          </a:xfrm>
        </p:grpSpPr>
        <p:sp>
          <p:nvSpPr>
            <p:cNvPr name="Freeform 4" id="4"/>
            <p:cNvSpPr/>
            <p:nvPr/>
          </p:nvSpPr>
          <p:spPr>
            <a:xfrm flipH="false" flipV="false" rot="5400000">
              <a:off x="2711216" y="-2711216"/>
              <a:ext cx="7832403" cy="13254836"/>
            </a:xfrm>
            <a:custGeom>
              <a:avLst/>
              <a:gdLst/>
              <a:ahLst/>
              <a:cxnLst/>
              <a:rect r="r" b="b" t="t" l="l"/>
              <a:pathLst>
                <a:path h="13254836" w="7832403">
                  <a:moveTo>
                    <a:pt x="0" y="0"/>
                  </a:moveTo>
                  <a:lnTo>
                    <a:pt x="7832403" y="0"/>
                  </a:lnTo>
                  <a:lnTo>
                    <a:pt x="7832403" y="13254835"/>
                  </a:lnTo>
                  <a:lnTo>
                    <a:pt x="0" y="1325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5400000">
              <a:off x="15966052" y="-2711216"/>
              <a:ext cx="7832403" cy="13254836"/>
            </a:xfrm>
            <a:custGeom>
              <a:avLst/>
              <a:gdLst/>
              <a:ahLst/>
              <a:cxnLst/>
              <a:rect r="r" b="b" t="t" l="l"/>
              <a:pathLst>
                <a:path h="13254836" w="7832403">
                  <a:moveTo>
                    <a:pt x="0" y="0"/>
                  </a:moveTo>
                  <a:lnTo>
                    <a:pt x="7832403" y="0"/>
                  </a:lnTo>
                  <a:lnTo>
                    <a:pt x="7832403" y="13254835"/>
                  </a:lnTo>
                  <a:lnTo>
                    <a:pt x="0" y="1325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31269" y="8559999"/>
            <a:ext cx="3647409" cy="2999994"/>
          </a:xfrm>
          <a:custGeom>
            <a:avLst/>
            <a:gdLst/>
            <a:ahLst/>
            <a:cxnLst/>
            <a:rect r="r" b="b" t="t" l="l"/>
            <a:pathLst>
              <a:path h="2999994" w="3647409">
                <a:moveTo>
                  <a:pt x="0" y="0"/>
                </a:moveTo>
                <a:lnTo>
                  <a:pt x="3647409" y="0"/>
                </a:lnTo>
                <a:lnTo>
                  <a:pt x="3647409" y="2999994"/>
                </a:lnTo>
                <a:lnTo>
                  <a:pt x="0" y="2999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1106092">
            <a:off x="2110419" y="6605656"/>
            <a:ext cx="1248951" cy="1131862"/>
          </a:xfrm>
          <a:custGeom>
            <a:avLst/>
            <a:gdLst/>
            <a:ahLst/>
            <a:cxnLst/>
            <a:rect r="r" b="b" t="t" l="l"/>
            <a:pathLst>
              <a:path h="1131862" w="1248951">
                <a:moveTo>
                  <a:pt x="0" y="0"/>
                </a:moveTo>
                <a:lnTo>
                  <a:pt x="1248951" y="0"/>
                </a:lnTo>
                <a:lnTo>
                  <a:pt x="1248951" y="1131862"/>
                </a:lnTo>
                <a:lnTo>
                  <a:pt x="0" y="1131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542876" y="7171587"/>
            <a:ext cx="3376079" cy="2776825"/>
          </a:xfrm>
          <a:custGeom>
            <a:avLst/>
            <a:gdLst/>
            <a:ahLst/>
            <a:cxnLst/>
            <a:rect r="r" b="b" t="t" l="l"/>
            <a:pathLst>
              <a:path h="2776825" w="3376079">
                <a:moveTo>
                  <a:pt x="0" y="0"/>
                </a:moveTo>
                <a:lnTo>
                  <a:pt x="3376078" y="0"/>
                </a:lnTo>
                <a:lnTo>
                  <a:pt x="3376078" y="2776824"/>
                </a:lnTo>
                <a:lnTo>
                  <a:pt x="0" y="27768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4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2119493">
            <a:off x="-705441" y="8247823"/>
            <a:ext cx="2533545" cy="3943261"/>
          </a:xfrm>
          <a:custGeom>
            <a:avLst/>
            <a:gdLst/>
            <a:ahLst/>
            <a:cxnLst/>
            <a:rect r="r" b="b" t="t" l="l"/>
            <a:pathLst>
              <a:path h="3943261" w="2533545">
                <a:moveTo>
                  <a:pt x="0" y="0"/>
                </a:moveTo>
                <a:lnTo>
                  <a:pt x="2533545" y="0"/>
                </a:lnTo>
                <a:lnTo>
                  <a:pt x="2533545" y="3943261"/>
                </a:lnTo>
                <a:lnTo>
                  <a:pt x="0" y="39432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109591" y="5464724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0" y="0"/>
                </a:moveTo>
                <a:lnTo>
                  <a:pt x="2798991" y="0"/>
                </a:lnTo>
                <a:lnTo>
                  <a:pt x="2798991" y="2961895"/>
                </a:lnTo>
                <a:lnTo>
                  <a:pt x="0" y="2961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127099">
            <a:off x="15269130" y="82943"/>
            <a:ext cx="3980339" cy="6967771"/>
          </a:xfrm>
          <a:custGeom>
            <a:avLst/>
            <a:gdLst/>
            <a:ahLst/>
            <a:cxnLst/>
            <a:rect r="r" b="b" t="t" l="l"/>
            <a:pathLst>
              <a:path h="6967771" w="3980339">
                <a:moveTo>
                  <a:pt x="0" y="0"/>
                </a:moveTo>
                <a:lnTo>
                  <a:pt x="3980340" y="0"/>
                </a:lnTo>
                <a:lnTo>
                  <a:pt x="3980340" y="6967772"/>
                </a:lnTo>
                <a:lnTo>
                  <a:pt x="0" y="69677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18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446905" y="251384"/>
            <a:ext cx="8697095" cy="4892116"/>
          </a:xfrm>
          <a:custGeom>
            <a:avLst/>
            <a:gdLst/>
            <a:ahLst/>
            <a:cxnLst/>
            <a:rect r="r" b="b" t="t" l="l"/>
            <a:pathLst>
              <a:path h="4892116" w="8697095">
                <a:moveTo>
                  <a:pt x="0" y="0"/>
                </a:moveTo>
                <a:lnTo>
                  <a:pt x="8697095" y="0"/>
                </a:lnTo>
                <a:lnTo>
                  <a:pt x="8697095" y="4892116"/>
                </a:lnTo>
                <a:lnTo>
                  <a:pt x="0" y="4892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pic>
        <p:nvPicPr>
          <p:cNvPr name="Picture 13" id="13">
            <a:hlinkClick action="ppaction://media"/>
          </p:cNvPr>
          <p:cNvPicPr>
            <a:picLocks noChangeAspect="true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9"/>
          <a:srcRect l="0" t="0" r="0" b="0"/>
          <a:stretch>
            <a:fillRect/>
          </a:stretch>
        </p:blipFill>
        <p:spPr>
          <a:xfrm flipH="false" flipV="false" rot="0">
            <a:off x="9315385" y="251384"/>
            <a:ext cx="8697095" cy="4892116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4042518" y="6058577"/>
            <a:ext cx="3876437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Rad na satu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-69178">
            <a:off x="8237142" y="5310126"/>
            <a:ext cx="5011594" cy="4859398"/>
          </a:xfrm>
          <a:custGeom>
            <a:avLst/>
            <a:gdLst/>
            <a:ahLst/>
            <a:cxnLst/>
            <a:rect r="r" b="b" t="t" l="l"/>
            <a:pathLst>
              <a:path h="4859398" w="5011594">
                <a:moveTo>
                  <a:pt x="0" y="0"/>
                </a:moveTo>
                <a:lnTo>
                  <a:pt x="5011594" y="0"/>
                </a:lnTo>
                <a:lnTo>
                  <a:pt x="5011594" y="4859398"/>
                </a:lnTo>
                <a:lnTo>
                  <a:pt x="0" y="485939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3C18B4">
                <a:alpha val="100000"/>
              </a:srgbClr>
            </a:gs>
            <a:gs pos="100000">
              <a:srgbClr val="2B0D8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63932" y="6014941"/>
            <a:ext cx="5555379" cy="5090116"/>
          </a:xfrm>
          <a:custGeom>
            <a:avLst/>
            <a:gdLst/>
            <a:ahLst/>
            <a:cxnLst/>
            <a:rect r="r" b="b" t="t" l="l"/>
            <a:pathLst>
              <a:path h="5090116" w="5555379">
                <a:moveTo>
                  <a:pt x="0" y="0"/>
                </a:moveTo>
                <a:lnTo>
                  <a:pt x="5555379" y="0"/>
                </a:lnTo>
                <a:lnTo>
                  <a:pt x="5555379" y="5090116"/>
                </a:lnTo>
                <a:lnTo>
                  <a:pt x="0" y="5090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-8616208" y="6321149"/>
            <a:ext cx="19882254" cy="5874302"/>
            <a:chOff x="0" y="0"/>
            <a:chExt cx="26509672" cy="7832403"/>
          </a:xfrm>
        </p:grpSpPr>
        <p:sp>
          <p:nvSpPr>
            <p:cNvPr name="Freeform 4" id="4"/>
            <p:cNvSpPr/>
            <p:nvPr/>
          </p:nvSpPr>
          <p:spPr>
            <a:xfrm flipH="false" flipV="false" rot="5400000">
              <a:off x="2711216" y="-2711216"/>
              <a:ext cx="7832403" cy="13254836"/>
            </a:xfrm>
            <a:custGeom>
              <a:avLst/>
              <a:gdLst/>
              <a:ahLst/>
              <a:cxnLst/>
              <a:rect r="r" b="b" t="t" l="l"/>
              <a:pathLst>
                <a:path h="13254836" w="7832403">
                  <a:moveTo>
                    <a:pt x="0" y="0"/>
                  </a:moveTo>
                  <a:lnTo>
                    <a:pt x="7832403" y="0"/>
                  </a:lnTo>
                  <a:lnTo>
                    <a:pt x="7832403" y="13254835"/>
                  </a:lnTo>
                  <a:lnTo>
                    <a:pt x="0" y="1325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5400000">
              <a:off x="15966052" y="-2711216"/>
              <a:ext cx="7832403" cy="13254836"/>
            </a:xfrm>
            <a:custGeom>
              <a:avLst/>
              <a:gdLst/>
              <a:ahLst/>
              <a:cxnLst/>
              <a:rect r="r" b="b" t="t" l="l"/>
              <a:pathLst>
                <a:path h="13254836" w="7832403">
                  <a:moveTo>
                    <a:pt x="0" y="0"/>
                  </a:moveTo>
                  <a:lnTo>
                    <a:pt x="7832403" y="0"/>
                  </a:lnTo>
                  <a:lnTo>
                    <a:pt x="7832403" y="13254835"/>
                  </a:lnTo>
                  <a:lnTo>
                    <a:pt x="0" y="1325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31269" y="8559999"/>
            <a:ext cx="3647409" cy="2999994"/>
          </a:xfrm>
          <a:custGeom>
            <a:avLst/>
            <a:gdLst/>
            <a:ahLst/>
            <a:cxnLst/>
            <a:rect r="r" b="b" t="t" l="l"/>
            <a:pathLst>
              <a:path h="2999994" w="3647409">
                <a:moveTo>
                  <a:pt x="0" y="0"/>
                </a:moveTo>
                <a:lnTo>
                  <a:pt x="3647409" y="0"/>
                </a:lnTo>
                <a:lnTo>
                  <a:pt x="3647409" y="2999994"/>
                </a:lnTo>
                <a:lnTo>
                  <a:pt x="0" y="2999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-2221913" y="854084"/>
            <a:ext cx="6483983" cy="7572535"/>
          </a:xfrm>
          <a:custGeom>
            <a:avLst/>
            <a:gdLst/>
            <a:ahLst/>
            <a:cxnLst/>
            <a:rect r="r" b="b" t="t" l="l"/>
            <a:pathLst>
              <a:path h="7572535" w="6483983">
                <a:moveTo>
                  <a:pt x="0" y="0"/>
                </a:moveTo>
                <a:lnTo>
                  <a:pt x="6483983" y="0"/>
                </a:lnTo>
                <a:lnTo>
                  <a:pt x="6483983" y="7572535"/>
                </a:lnTo>
                <a:lnTo>
                  <a:pt x="0" y="7572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106092">
            <a:off x="135401" y="168434"/>
            <a:ext cx="1248951" cy="1131862"/>
          </a:xfrm>
          <a:custGeom>
            <a:avLst/>
            <a:gdLst/>
            <a:ahLst/>
            <a:cxnLst/>
            <a:rect r="r" b="b" t="t" l="l"/>
            <a:pathLst>
              <a:path h="1131862" w="1248951">
                <a:moveTo>
                  <a:pt x="0" y="0"/>
                </a:moveTo>
                <a:lnTo>
                  <a:pt x="1248951" y="0"/>
                </a:lnTo>
                <a:lnTo>
                  <a:pt x="1248951" y="1131862"/>
                </a:lnTo>
                <a:lnTo>
                  <a:pt x="0" y="1131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675250" y="7506010"/>
            <a:ext cx="2691107" cy="2213436"/>
          </a:xfrm>
          <a:custGeom>
            <a:avLst/>
            <a:gdLst/>
            <a:ahLst/>
            <a:cxnLst/>
            <a:rect r="r" b="b" t="t" l="l"/>
            <a:pathLst>
              <a:path h="2213436" w="2691107">
                <a:moveTo>
                  <a:pt x="0" y="0"/>
                </a:moveTo>
                <a:lnTo>
                  <a:pt x="2691107" y="0"/>
                </a:lnTo>
                <a:lnTo>
                  <a:pt x="2691107" y="2213436"/>
                </a:lnTo>
                <a:lnTo>
                  <a:pt x="0" y="22134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4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2119493">
            <a:off x="-705441" y="8247823"/>
            <a:ext cx="2533545" cy="3943261"/>
          </a:xfrm>
          <a:custGeom>
            <a:avLst/>
            <a:gdLst/>
            <a:ahLst/>
            <a:cxnLst/>
            <a:rect r="r" b="b" t="t" l="l"/>
            <a:pathLst>
              <a:path h="3943261" w="2533545">
                <a:moveTo>
                  <a:pt x="0" y="0"/>
                </a:moveTo>
                <a:lnTo>
                  <a:pt x="2533545" y="0"/>
                </a:lnTo>
                <a:lnTo>
                  <a:pt x="2533545" y="3943261"/>
                </a:lnTo>
                <a:lnTo>
                  <a:pt x="0" y="39432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109591" y="5464724"/>
            <a:ext cx="2798991" cy="2961895"/>
          </a:xfrm>
          <a:custGeom>
            <a:avLst/>
            <a:gdLst/>
            <a:ahLst/>
            <a:cxnLst/>
            <a:rect r="r" b="b" t="t" l="l"/>
            <a:pathLst>
              <a:path h="2961895" w="2798991">
                <a:moveTo>
                  <a:pt x="0" y="0"/>
                </a:moveTo>
                <a:lnTo>
                  <a:pt x="2798991" y="0"/>
                </a:lnTo>
                <a:lnTo>
                  <a:pt x="2798991" y="2961895"/>
                </a:lnTo>
                <a:lnTo>
                  <a:pt x="0" y="29618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127099">
            <a:off x="15269130" y="82943"/>
            <a:ext cx="3980339" cy="6967771"/>
          </a:xfrm>
          <a:custGeom>
            <a:avLst/>
            <a:gdLst/>
            <a:ahLst/>
            <a:cxnLst/>
            <a:rect r="r" b="b" t="t" l="l"/>
            <a:pathLst>
              <a:path h="6967771" w="3980339">
                <a:moveTo>
                  <a:pt x="0" y="0"/>
                </a:moveTo>
                <a:lnTo>
                  <a:pt x="3980340" y="0"/>
                </a:lnTo>
                <a:lnTo>
                  <a:pt x="3980340" y="6967772"/>
                </a:lnTo>
                <a:lnTo>
                  <a:pt x="0" y="69677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8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649587" y="410200"/>
            <a:ext cx="7812315" cy="9466600"/>
          </a:xfrm>
          <a:custGeom>
            <a:avLst/>
            <a:gdLst/>
            <a:ahLst/>
            <a:cxnLst/>
            <a:rect r="r" b="b" t="t" l="l"/>
            <a:pathLst>
              <a:path h="9466600" w="7812315">
                <a:moveTo>
                  <a:pt x="0" y="0"/>
                </a:moveTo>
                <a:lnTo>
                  <a:pt x="7812315" y="0"/>
                </a:lnTo>
                <a:lnTo>
                  <a:pt x="7812315" y="9466600"/>
                </a:lnTo>
                <a:lnTo>
                  <a:pt x="0" y="94666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3183" t="0" r="-30742" b="-23736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80813" y="1468730"/>
            <a:ext cx="4721618" cy="2171944"/>
          </a:xfrm>
          <a:custGeom>
            <a:avLst/>
            <a:gdLst/>
            <a:ahLst/>
            <a:cxnLst/>
            <a:rect r="r" b="b" t="t" l="l"/>
            <a:pathLst>
              <a:path h="2171944" w="4721618">
                <a:moveTo>
                  <a:pt x="0" y="0"/>
                </a:moveTo>
                <a:lnTo>
                  <a:pt x="4721618" y="0"/>
                </a:lnTo>
                <a:lnTo>
                  <a:pt x="4721618" y="2171944"/>
                </a:lnTo>
                <a:lnTo>
                  <a:pt x="0" y="217194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71128" y="394559"/>
            <a:ext cx="8071264" cy="9482241"/>
          </a:xfrm>
          <a:custGeom>
            <a:avLst/>
            <a:gdLst/>
            <a:ahLst/>
            <a:cxnLst/>
            <a:rect r="r" b="b" t="t" l="l"/>
            <a:pathLst>
              <a:path h="9482241" w="8071264">
                <a:moveTo>
                  <a:pt x="0" y="0"/>
                </a:moveTo>
                <a:lnTo>
                  <a:pt x="8071264" y="0"/>
                </a:lnTo>
                <a:lnTo>
                  <a:pt x="8071264" y="9482241"/>
                </a:lnTo>
                <a:lnTo>
                  <a:pt x="0" y="948224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DAGAzN4AlI8</dc:identifier>
  <dcterms:modified xsi:type="dcterms:W3CDTF">2011-08-01T06:04:30Z</dcterms:modified>
  <cp:revision>1</cp:revision>
  <dc:title>PRIMJENA AI U OBRAZOVANJU IZ PREDMETA PRIRODA</dc:title>
</cp:coreProperties>
</file>