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6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ai-alat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545278" y="3319501"/>
            <a:ext cx="9220200" cy="9220200"/>
          </a:xfrm>
          <a:custGeom>
            <a:avLst/>
            <a:gdLst/>
            <a:ahLst/>
            <a:cxnLst/>
            <a:rect l="l" t="t" r="r" b="b"/>
            <a:pathLst>
              <a:path w="9220200" h="9220200">
                <a:moveTo>
                  <a:pt x="0" y="0"/>
                </a:moveTo>
                <a:lnTo>
                  <a:pt x="9220200" y="0"/>
                </a:lnTo>
                <a:lnTo>
                  <a:pt x="9220200" y="9220200"/>
                </a:lnTo>
                <a:lnTo>
                  <a:pt x="0" y="9220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5627" y="251384"/>
            <a:ext cx="17818103" cy="3543300"/>
          </a:xfrm>
          <a:custGeom>
            <a:avLst/>
            <a:gdLst/>
            <a:ahLst/>
            <a:cxnLst/>
            <a:rect l="l" t="t" r="r" b="b"/>
            <a:pathLst>
              <a:path w="17818103" h="3543300">
                <a:moveTo>
                  <a:pt x="0" y="0"/>
                </a:moveTo>
                <a:lnTo>
                  <a:pt x="17818103" y="0"/>
                </a:lnTo>
                <a:lnTo>
                  <a:pt x="17818103" y="354330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84734" y="3094701"/>
            <a:ext cx="14203680" cy="592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9"/>
              </a:lnSpc>
            </a:pPr>
            <a:r>
              <a:rPr lang="en-US" sz="9999" spc="-40">
                <a:solidFill>
                  <a:srgbClr val="000000"/>
                </a:solidFill>
                <a:latin typeface="Open Sans"/>
              </a:rPr>
              <a:t>Upoznaj Curipod i Diffit – brza priprema nastavnih sadržaja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94713" y="9905076"/>
            <a:ext cx="14189774" cy="346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02"/>
              </a:lnSpc>
            </a:pPr>
            <a:r>
              <a:rPr lang="en-US" sz="3500" spc="-14">
                <a:solidFill>
                  <a:srgbClr val="000000"/>
                </a:solidFill>
                <a:latin typeface="Open Sans"/>
              </a:rPr>
              <a:t>Andrea Haramustek, OŠ Stjepana Radića, Brestovec Orehovički Natalija Stambolija, Osnovna škola Vladimir Bosnar Stubičke Toplice Nina Posarić, OŠ Ante Kovačića Zlatar</a:t>
            </a:r>
          </a:p>
          <a:p>
            <a:pPr algn="r">
              <a:lnSpc>
                <a:spcPts val="5502"/>
              </a:lnSpc>
            </a:pPr>
            <a:r>
              <a:rPr lang="en-US" sz="3500" spc="-14">
                <a:solidFill>
                  <a:srgbClr val="000000"/>
                </a:solidFill>
                <a:latin typeface="Open Sans"/>
              </a:rPr>
              <a:t>Stjepan Pisačić, Srednja škola Zlatar</a:t>
            </a:r>
          </a:p>
          <a:p>
            <a:pPr algn="r">
              <a:lnSpc>
                <a:spcPts val="5502"/>
              </a:lnSpc>
            </a:pPr>
            <a:r>
              <a:rPr lang="en-US" sz="3500" spc="-14">
                <a:solidFill>
                  <a:srgbClr val="000000"/>
                </a:solidFill>
                <a:latin typeface="Open Sans"/>
              </a:rPr>
              <a:t>Vesna Pisačić, Srednja škola Zlatar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25981" y="2830078"/>
            <a:ext cx="13106400" cy="3771900"/>
          </a:xfrm>
          <a:custGeom>
            <a:avLst/>
            <a:gdLst/>
            <a:ahLst/>
            <a:cxnLst/>
            <a:rect l="l" t="t" r="r" b="b"/>
            <a:pathLst>
              <a:path w="13106400" h="3771900">
                <a:moveTo>
                  <a:pt x="0" y="0"/>
                </a:moveTo>
                <a:lnTo>
                  <a:pt x="13106400" y="0"/>
                </a:lnTo>
                <a:lnTo>
                  <a:pt x="131064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7124" y="6392218"/>
            <a:ext cx="12649200" cy="3873503"/>
          </a:xfrm>
          <a:custGeom>
            <a:avLst/>
            <a:gdLst/>
            <a:ahLst/>
            <a:cxnLst/>
            <a:rect l="l" t="t" r="r" b="b"/>
            <a:pathLst>
              <a:path w="12649200" h="3873503">
                <a:moveTo>
                  <a:pt x="0" y="0"/>
                </a:moveTo>
                <a:lnTo>
                  <a:pt x="12649200" y="0"/>
                </a:lnTo>
                <a:lnTo>
                  <a:pt x="12649200" y="3873503"/>
                </a:lnTo>
                <a:lnTo>
                  <a:pt x="0" y="3873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35982" y="9084507"/>
            <a:ext cx="12865103" cy="4432297"/>
          </a:xfrm>
          <a:custGeom>
            <a:avLst/>
            <a:gdLst/>
            <a:ahLst/>
            <a:cxnLst/>
            <a:rect l="l" t="t" r="r" b="b"/>
            <a:pathLst>
              <a:path w="12865103" h="4432297">
                <a:moveTo>
                  <a:pt x="0" y="0"/>
                </a:moveTo>
                <a:lnTo>
                  <a:pt x="12865103" y="0"/>
                </a:lnTo>
                <a:lnTo>
                  <a:pt x="12865103" y="4432297"/>
                </a:lnTo>
                <a:lnTo>
                  <a:pt x="0" y="4432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09668" y="1157468"/>
            <a:ext cx="18871882" cy="133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spc="-30">
                <a:solidFill>
                  <a:srgbClr val="000000"/>
                </a:solidFill>
                <a:latin typeface="Open Sans"/>
              </a:rPr>
              <a:t>Generirani sadržaj je podijeljen na 6 cjelina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41356" y="2808465"/>
            <a:ext cx="8052044" cy="9318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nastavnu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lekciju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s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popisom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literature,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kratki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sažetak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popis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objašnjenje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ključnih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riječi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višestrukog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odabira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kratkog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odgovora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r-HR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en-US" sz="4539" spc="-18" dirty="0">
              <a:solidFill>
                <a:srgbClr val="000000"/>
              </a:solidFill>
              <a:latin typeface="Open Sans"/>
            </a:endParaRP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esejskog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tipa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en-US" sz="4539" spc="-18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8629" y="3006728"/>
            <a:ext cx="12776197" cy="6578603"/>
          </a:xfrm>
          <a:custGeom>
            <a:avLst/>
            <a:gdLst/>
            <a:ahLst/>
            <a:cxnLst/>
            <a:rect l="l" t="t" r="r" b="b"/>
            <a:pathLst>
              <a:path w="12776197" h="6578603">
                <a:moveTo>
                  <a:pt x="0" y="0"/>
                </a:moveTo>
                <a:lnTo>
                  <a:pt x="12776197" y="0"/>
                </a:lnTo>
                <a:lnTo>
                  <a:pt x="12776197" y="6578603"/>
                </a:lnTo>
                <a:lnTo>
                  <a:pt x="0" y="657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5355" y="7442911"/>
            <a:ext cx="12852397" cy="2768603"/>
          </a:xfrm>
          <a:custGeom>
            <a:avLst/>
            <a:gdLst/>
            <a:ahLst/>
            <a:cxnLst/>
            <a:rect l="l" t="t" r="r" b="b"/>
            <a:pathLst>
              <a:path w="12852397" h="2768603">
                <a:moveTo>
                  <a:pt x="0" y="0"/>
                </a:moveTo>
                <a:lnTo>
                  <a:pt x="12852396" y="0"/>
                </a:lnTo>
                <a:lnTo>
                  <a:pt x="12852396" y="2768603"/>
                </a:lnTo>
                <a:lnTo>
                  <a:pt x="0" y="2768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58357" y="10279065"/>
            <a:ext cx="12776197" cy="2743200"/>
          </a:xfrm>
          <a:custGeom>
            <a:avLst/>
            <a:gdLst/>
            <a:ahLst/>
            <a:cxnLst/>
            <a:rect l="l" t="t" r="r" b="b"/>
            <a:pathLst>
              <a:path w="12776197" h="2743200">
                <a:moveTo>
                  <a:pt x="0" y="0"/>
                </a:moveTo>
                <a:lnTo>
                  <a:pt x="12776197" y="0"/>
                </a:lnTo>
                <a:lnTo>
                  <a:pt x="12776197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09668" y="1157468"/>
            <a:ext cx="18871882" cy="133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spc="-30">
                <a:solidFill>
                  <a:srgbClr val="000000"/>
                </a:solidFill>
                <a:latin typeface="Open Sans"/>
              </a:rPr>
              <a:t>Generirani sadržaj je podijeljen na 6 cjelina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41356" y="2808465"/>
            <a:ext cx="8052044" cy="9318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nastavnu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lekciju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s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popisom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literature,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kratki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sažetak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popis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objašnjenje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ključnih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riječi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višestrukog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odabira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kratkog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odgovora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r-HR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en-US" sz="4539" spc="-18" dirty="0">
              <a:solidFill>
                <a:srgbClr val="000000"/>
              </a:solidFill>
              <a:latin typeface="Open Sans"/>
            </a:endParaRP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>
                <a:solidFill>
                  <a:srgbClr val="000000"/>
                </a:solidFill>
                <a:latin typeface="Open Sans"/>
              </a:rPr>
              <a:t>esejskog</a:t>
            </a:r>
            <a:r>
              <a:rPr lang="en-US" sz="4539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39" spc="-18" dirty="0" err="1" smtClean="0">
                <a:solidFill>
                  <a:srgbClr val="000000"/>
                </a:solidFill>
                <a:latin typeface="Open Sans"/>
              </a:rPr>
              <a:t>tipa</a:t>
            </a:r>
            <a:r>
              <a:rPr lang="en-US" sz="4539" spc="-18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en-US" sz="4539" spc="-18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66355" y="354568"/>
            <a:ext cx="17271997" cy="11201400"/>
          </a:xfrm>
          <a:custGeom>
            <a:avLst/>
            <a:gdLst/>
            <a:ahLst/>
            <a:cxnLst/>
            <a:rect l="l" t="t" r="r" b="b"/>
            <a:pathLst>
              <a:path w="17271997" h="11201400">
                <a:moveTo>
                  <a:pt x="0" y="0"/>
                </a:moveTo>
                <a:lnTo>
                  <a:pt x="17271997" y="0"/>
                </a:lnTo>
                <a:lnTo>
                  <a:pt x="17271997" y="11201400"/>
                </a:lnTo>
                <a:lnTo>
                  <a:pt x="0" y="11201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87241" y="11492855"/>
            <a:ext cx="19238138" cy="198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3"/>
              </a:lnSpc>
            </a:pPr>
            <a:r>
              <a:rPr lang="en-US" sz="5059" spc="-20">
                <a:solidFill>
                  <a:srgbClr val="000000"/>
                </a:solidFill>
                <a:latin typeface="Open Sans"/>
              </a:rPr>
              <a:t>Generirani materijali se mogu pospremiti u nekom od formata ili izvesti u Google dokumente (npr. Google Forms)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24510997" cy="13842997"/>
            <a:chOff x="0" y="0"/>
            <a:chExt cx="24511000" cy="13843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397758" y="6568821"/>
              <a:ext cx="18662651" cy="89915"/>
            </a:xfrm>
            <a:custGeom>
              <a:avLst/>
              <a:gdLst/>
              <a:ahLst/>
              <a:cxnLst/>
              <a:rect l="l" t="t" r="r" b="b"/>
              <a:pathLst>
                <a:path w="18662651" h="89915">
                  <a:moveTo>
                    <a:pt x="44958" y="0"/>
                  </a:moveTo>
                  <a:lnTo>
                    <a:pt x="18617692" y="0"/>
                  </a:lnTo>
                  <a:cubicBezTo>
                    <a:pt x="18642584" y="0"/>
                    <a:pt x="18662650" y="20193"/>
                    <a:pt x="18662650" y="44957"/>
                  </a:cubicBezTo>
                  <a:cubicBezTo>
                    <a:pt x="18662650" y="69722"/>
                    <a:pt x="18642458" y="89915"/>
                    <a:pt x="18617692" y="89915"/>
                  </a:cubicBezTo>
                  <a:lnTo>
                    <a:pt x="44958" y="89915"/>
                  </a:lnTo>
                  <a:cubicBezTo>
                    <a:pt x="20066" y="89915"/>
                    <a:pt x="0" y="69722"/>
                    <a:pt x="0" y="44957"/>
                  </a:cubicBezTo>
                  <a:cubicBezTo>
                    <a:pt x="0" y="20193"/>
                    <a:pt x="20193" y="0"/>
                    <a:pt x="4495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30704" y="3606908"/>
            <a:ext cx="21069805" cy="141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spc="-32">
                <a:solidFill>
                  <a:srgbClr val="000000"/>
                </a:solidFill>
                <a:latin typeface="Open Sans"/>
              </a:rPr>
              <a:t>Materijali za radionicu se nalaze na poveznici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79203" y="5192478"/>
            <a:ext cx="18572798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8500" spc="-34" dirty="0">
                <a:solidFill>
                  <a:srgbClr val="000000"/>
                </a:solidFill>
                <a:latin typeface="Open Sans"/>
                <a:hlinkClick r:id="rId3" tooltip="https://sites.google.com/view/ai-alati"/>
              </a:rPr>
              <a:t>https://sites.google.com/view/ai-alati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310165" y="3778987"/>
            <a:ext cx="8686800" cy="8686800"/>
          </a:xfrm>
          <a:custGeom>
            <a:avLst/>
            <a:gdLst/>
            <a:ahLst/>
            <a:cxnLst/>
            <a:rect l="l" t="t" r="r" b="b"/>
            <a:pathLst>
              <a:path w="8686800" h="8686800">
                <a:moveTo>
                  <a:pt x="0" y="0"/>
                </a:moveTo>
                <a:lnTo>
                  <a:pt x="8686800" y="0"/>
                </a:lnTo>
                <a:lnTo>
                  <a:pt x="8686800" y="8686800"/>
                </a:lnTo>
                <a:lnTo>
                  <a:pt x="0" y="868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21578" y="1149982"/>
            <a:ext cx="9340853" cy="176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spc="-40">
                <a:solidFill>
                  <a:srgbClr val="000000"/>
                </a:solidFill>
                <a:latin typeface="Open Sans"/>
              </a:rPr>
              <a:t>Hvala na pažnji!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53800" y="5448319"/>
            <a:ext cx="11646246" cy="602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2"/>
              </a:lnSpc>
            </a:pP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andrea.haramustek@skole.hr natalija.stambolija@skole.hr stjepan.pisacic@skole.hr vesna.pisacic@skole.hr nina.posaric@skole.hr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41280" y="2622699"/>
            <a:ext cx="8775697" cy="8775697"/>
          </a:xfrm>
          <a:custGeom>
            <a:avLst/>
            <a:gdLst/>
            <a:ahLst/>
            <a:cxnLst/>
            <a:rect l="l" t="t" r="r" b="b"/>
            <a:pathLst>
              <a:path w="8775697" h="8775697">
                <a:moveTo>
                  <a:pt x="0" y="0"/>
                </a:moveTo>
                <a:lnTo>
                  <a:pt x="8775697" y="0"/>
                </a:lnTo>
                <a:lnTo>
                  <a:pt x="8775697" y="8775697"/>
                </a:lnTo>
                <a:lnTo>
                  <a:pt x="0" y="8775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655654" y="1457182"/>
            <a:ext cx="4381500" cy="176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spc="-40">
                <a:solidFill>
                  <a:srgbClr val="000000"/>
                </a:solidFill>
                <a:latin typeface="Open Sans"/>
              </a:rPr>
              <a:t>Sadržaj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25798" y="3442821"/>
            <a:ext cx="12662802" cy="843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indent="-1143000" algn="l">
              <a:lnSpc>
                <a:spcPts val="9432"/>
              </a:lnSpc>
              <a:buFont typeface="+mj-lt"/>
              <a:buAutoNum type="arabicPeriod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Uvodni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dio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-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općenito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funkciji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alata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Curipod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Difit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  <a:p>
            <a:pPr marL="1143000" indent="-1143000" algn="l">
              <a:lnSpc>
                <a:spcPts val="9432"/>
              </a:lnSpc>
              <a:buFont typeface="+mj-lt"/>
              <a:buAutoNum type="arabicPeriod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Pimjeri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napravljeni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alatima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Curipod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Difit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  <a:p>
            <a:pPr marL="1143000" indent="-1143000" algn="just">
              <a:lnSpc>
                <a:spcPts val="9432"/>
              </a:lnSpc>
              <a:buFont typeface="+mj-lt"/>
              <a:buAutoNum type="arabicPeriod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Demonstracija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i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izrada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zadataka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endParaRPr lang="hr-HR" sz="6000" spc="-24" dirty="0" smtClean="0">
              <a:solidFill>
                <a:srgbClr val="000000"/>
              </a:solidFill>
              <a:latin typeface="Open Sans"/>
            </a:endParaRPr>
          </a:p>
          <a:p>
            <a:pPr marL="1143000" indent="-1143000" algn="just">
              <a:lnSpc>
                <a:spcPts val="9432"/>
              </a:lnSpc>
              <a:buFont typeface="+mj-lt"/>
              <a:buAutoNum type="arabicPeriod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Zadavanje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vježbi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  <a:p>
            <a:pPr marL="1143000" indent="-1143000" algn="l">
              <a:lnSpc>
                <a:spcPts val="9432"/>
              </a:lnSpc>
              <a:buFont typeface="+mj-lt"/>
              <a:buAutoNum type="arabicPeriod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Analiza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evaluacija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radova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66473" y="4538882"/>
            <a:ext cx="22680920" cy="6210300"/>
          </a:xfrm>
          <a:custGeom>
            <a:avLst/>
            <a:gdLst/>
            <a:ahLst/>
            <a:cxnLst/>
            <a:rect l="l" t="t" r="r" b="b"/>
            <a:pathLst>
              <a:path w="22680920" h="6210300">
                <a:moveTo>
                  <a:pt x="0" y="0"/>
                </a:moveTo>
                <a:lnTo>
                  <a:pt x="22680921" y="0"/>
                </a:lnTo>
                <a:lnTo>
                  <a:pt x="22680921" y="6210300"/>
                </a:lnTo>
                <a:lnTo>
                  <a:pt x="0" y="621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1143381"/>
            <a:ext cx="2140686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426"/>
              </a:lnSpc>
            </a:pPr>
            <a:r>
              <a:rPr lang="en-US" sz="6000" spc="-24">
                <a:solidFill>
                  <a:srgbClr val="000000"/>
                </a:solidFill>
                <a:latin typeface="Open Sans"/>
              </a:rPr>
              <a:t>Alati umjetne inteligencije za stvaranje nastavnih aktivnosti, lekcija, kvizova i tečajeva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92200" y="11271190"/>
            <a:ext cx="6609798" cy="716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spc="-16" dirty="0">
                <a:solidFill>
                  <a:srgbClr val="000000"/>
                </a:solidFill>
                <a:latin typeface="Open Sans"/>
              </a:rPr>
              <a:t>https://web.diffit.me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19200" y="1149982"/>
            <a:ext cx="52578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spc="-40" dirty="0" err="1" smtClean="0">
                <a:solidFill>
                  <a:srgbClr val="000000"/>
                </a:solidFill>
                <a:latin typeface="Open Sans"/>
              </a:rPr>
              <a:t>Curipo</a:t>
            </a:r>
            <a:r>
              <a:rPr lang="hr-HR" sz="9999" spc="-40" dirty="0" smtClean="0">
                <a:solidFill>
                  <a:srgbClr val="000000"/>
                </a:solidFill>
                <a:latin typeface="Open Sans"/>
              </a:rPr>
              <a:t>d</a:t>
            </a:r>
            <a:endParaRPr lang="en-US" sz="9999" spc="-4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16564" y="3139459"/>
            <a:ext cx="22101810" cy="964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 algn="l">
              <a:lnSpc>
                <a:spcPts val="9426"/>
              </a:lnSpc>
              <a:buFont typeface="Arial" panose="020B0604020202020204" pitchFamily="34" charset="0"/>
              <a:buChar char="•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interaktivni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AI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alat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za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izradu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prezentacija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komunikaciju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s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učenicima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  <a:p>
            <a:pPr marL="857250" indent="-857250" algn="l">
              <a:lnSpc>
                <a:spcPts val="9426"/>
              </a:lnSpc>
              <a:buFont typeface="Arial" panose="020B0604020202020204" pitchFamily="34" charset="0"/>
              <a:buChar char="•"/>
            </a:pP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m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ože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se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koristiti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za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izradu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tradicionalnih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slajdova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, a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omogućava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izradu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slajdova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za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komunikaciju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s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učenicima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,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poput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ankete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oblaka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riječi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otvoren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ih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pitanja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crtež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slajdov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s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pitanjima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odgovorima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  <a:p>
            <a:pPr marL="857250" indent="-857250" algn="l">
              <a:lnSpc>
                <a:spcPts val="9426"/>
              </a:lnSpc>
              <a:buFont typeface="Arial" panose="020B0604020202020204" pitchFamily="34" charset="0"/>
              <a:buChar char="•"/>
            </a:pPr>
            <a:r>
              <a:rPr lang="hr-HR" sz="6000" spc="-24" dirty="0">
                <a:solidFill>
                  <a:srgbClr val="000000"/>
                </a:solidFill>
                <a:latin typeface="Open Sans"/>
              </a:rPr>
              <a:t>p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osebnost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alata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je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generiranje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prezentacije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uz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pomoć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umjetne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inteligencije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79406" y="1937128"/>
            <a:ext cx="23825197" cy="10807703"/>
          </a:xfrm>
          <a:custGeom>
            <a:avLst/>
            <a:gdLst/>
            <a:ahLst/>
            <a:cxnLst/>
            <a:rect l="l" t="t" r="r" b="b"/>
            <a:pathLst>
              <a:path w="23825197" h="10807703">
                <a:moveTo>
                  <a:pt x="0" y="0"/>
                </a:moveTo>
                <a:lnTo>
                  <a:pt x="23825197" y="0"/>
                </a:lnTo>
                <a:lnTo>
                  <a:pt x="23825197" y="10807703"/>
                </a:lnTo>
                <a:lnTo>
                  <a:pt x="0" y="10807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00600" y="-78819"/>
            <a:ext cx="1265154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spc="-40" dirty="0" err="1">
                <a:solidFill>
                  <a:srgbClr val="000000"/>
                </a:solidFill>
                <a:latin typeface="Open Sans"/>
              </a:rPr>
              <a:t>Izrada</a:t>
            </a:r>
            <a:r>
              <a:rPr lang="en-US" sz="9999" spc="-4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9999" spc="-40" dirty="0" err="1">
                <a:solidFill>
                  <a:srgbClr val="000000"/>
                </a:solidFill>
                <a:latin typeface="Open Sans"/>
              </a:rPr>
              <a:t>prezentacije</a:t>
            </a:r>
            <a:endParaRPr lang="en-US" sz="9999" spc="-4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648"/>
            <a:ext cx="24384000" cy="13727287"/>
          </a:xfrm>
          <a:custGeom>
            <a:avLst/>
            <a:gdLst/>
            <a:ahLst/>
            <a:cxnLst/>
            <a:rect l="l" t="t" r="r" b="b"/>
            <a:pathLst>
              <a:path w="24384000" h="13727287">
                <a:moveTo>
                  <a:pt x="0" y="0"/>
                </a:moveTo>
                <a:lnTo>
                  <a:pt x="24384000" y="0"/>
                </a:lnTo>
                <a:lnTo>
                  <a:pt x="24384000" y="13727287"/>
                </a:lnTo>
                <a:lnTo>
                  <a:pt x="0" y="13727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63503" y="-63503"/>
            <a:ext cx="24510997" cy="13842997"/>
            <a:chOff x="0" y="0"/>
            <a:chExt cx="24511000" cy="13843000"/>
          </a:xfrm>
        </p:grpSpPr>
        <p:sp>
          <p:nvSpPr>
            <p:cNvPr id="4" name="Freeform 4"/>
            <p:cNvSpPr/>
            <p:nvPr/>
          </p:nvSpPr>
          <p:spPr>
            <a:xfrm>
              <a:off x="63500" y="6350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0" y="10158730"/>
              <a:ext cx="6756400" cy="63500"/>
            </a:xfrm>
            <a:custGeom>
              <a:avLst/>
              <a:gdLst/>
              <a:ahLst/>
              <a:cxnLst/>
              <a:rect l="l" t="t" r="r" b="b"/>
              <a:pathLst>
                <a:path w="6756400" h="63500">
                  <a:moveTo>
                    <a:pt x="31750" y="0"/>
                  </a:moveTo>
                  <a:lnTo>
                    <a:pt x="6724650" y="0"/>
                  </a:lnTo>
                  <a:cubicBezTo>
                    <a:pt x="6742176" y="0"/>
                    <a:pt x="6756400" y="14224"/>
                    <a:pt x="6756400" y="31750"/>
                  </a:cubicBezTo>
                  <a:cubicBezTo>
                    <a:pt x="6756400" y="49276"/>
                    <a:pt x="6742176" y="63500"/>
                    <a:pt x="67246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333333">
                <a:alpha val="9804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22400" y="10184130"/>
              <a:ext cx="6692900" cy="63500"/>
            </a:xfrm>
            <a:custGeom>
              <a:avLst/>
              <a:gdLst/>
              <a:ahLst/>
              <a:cxnLst/>
              <a:rect l="l" t="t" r="r" b="b"/>
              <a:pathLst>
                <a:path w="6692900" h="63500">
                  <a:moveTo>
                    <a:pt x="31750" y="0"/>
                  </a:moveTo>
                  <a:lnTo>
                    <a:pt x="6661150" y="0"/>
                  </a:lnTo>
                  <a:cubicBezTo>
                    <a:pt x="6678676" y="0"/>
                    <a:pt x="6692900" y="14224"/>
                    <a:pt x="6692900" y="31750"/>
                  </a:cubicBezTo>
                  <a:cubicBezTo>
                    <a:pt x="6692900" y="49276"/>
                    <a:pt x="6678676" y="63500"/>
                    <a:pt x="66611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A96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8712200" y="10158730"/>
              <a:ext cx="6756400" cy="63500"/>
            </a:xfrm>
            <a:custGeom>
              <a:avLst/>
              <a:gdLst/>
              <a:ahLst/>
              <a:cxnLst/>
              <a:rect l="l" t="t" r="r" b="b"/>
              <a:pathLst>
                <a:path w="6756400" h="63500">
                  <a:moveTo>
                    <a:pt x="31750" y="0"/>
                  </a:moveTo>
                  <a:lnTo>
                    <a:pt x="6724650" y="0"/>
                  </a:lnTo>
                  <a:cubicBezTo>
                    <a:pt x="6742176" y="0"/>
                    <a:pt x="6756400" y="14224"/>
                    <a:pt x="6756400" y="31750"/>
                  </a:cubicBezTo>
                  <a:cubicBezTo>
                    <a:pt x="6756400" y="49276"/>
                    <a:pt x="6742176" y="63500"/>
                    <a:pt x="67246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333333">
                <a:alpha val="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8737600" y="10184130"/>
              <a:ext cx="6692900" cy="63500"/>
            </a:xfrm>
            <a:custGeom>
              <a:avLst/>
              <a:gdLst/>
              <a:ahLst/>
              <a:cxnLst/>
              <a:rect l="l" t="t" r="r" b="b"/>
              <a:pathLst>
                <a:path w="6692900" h="63500">
                  <a:moveTo>
                    <a:pt x="31750" y="0"/>
                  </a:moveTo>
                  <a:lnTo>
                    <a:pt x="6661150" y="0"/>
                  </a:lnTo>
                  <a:cubicBezTo>
                    <a:pt x="6678676" y="0"/>
                    <a:pt x="6692900" y="14224"/>
                    <a:pt x="6692900" y="31750"/>
                  </a:cubicBezTo>
                  <a:cubicBezTo>
                    <a:pt x="6692900" y="49276"/>
                    <a:pt x="6678676" y="63500"/>
                    <a:pt x="66611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12998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027400" y="10158730"/>
              <a:ext cx="6756400" cy="63500"/>
            </a:xfrm>
            <a:custGeom>
              <a:avLst/>
              <a:gdLst/>
              <a:ahLst/>
              <a:cxnLst/>
              <a:rect l="l" t="t" r="r" b="b"/>
              <a:pathLst>
                <a:path w="6756400" h="63500">
                  <a:moveTo>
                    <a:pt x="31750" y="0"/>
                  </a:moveTo>
                  <a:lnTo>
                    <a:pt x="6724650" y="0"/>
                  </a:lnTo>
                  <a:cubicBezTo>
                    <a:pt x="6742176" y="0"/>
                    <a:pt x="6756400" y="14224"/>
                    <a:pt x="6756400" y="31750"/>
                  </a:cubicBezTo>
                  <a:cubicBezTo>
                    <a:pt x="6756400" y="49276"/>
                    <a:pt x="6742176" y="63500"/>
                    <a:pt x="67246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333333">
                <a:alpha val="9804"/>
              </a:srgb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052800" y="10184130"/>
              <a:ext cx="6692900" cy="63500"/>
            </a:xfrm>
            <a:custGeom>
              <a:avLst/>
              <a:gdLst/>
              <a:ahLst/>
              <a:cxnLst/>
              <a:rect l="l" t="t" r="r" b="b"/>
              <a:pathLst>
                <a:path w="6692900" h="63500">
                  <a:moveTo>
                    <a:pt x="31750" y="0"/>
                  </a:moveTo>
                  <a:lnTo>
                    <a:pt x="6661150" y="0"/>
                  </a:lnTo>
                  <a:cubicBezTo>
                    <a:pt x="6678676" y="0"/>
                    <a:pt x="6692900" y="14224"/>
                    <a:pt x="6692900" y="31750"/>
                  </a:cubicBezTo>
                  <a:cubicBezTo>
                    <a:pt x="6692900" y="49276"/>
                    <a:pt x="6678676" y="63500"/>
                    <a:pt x="66611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A87D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88799" y="1070486"/>
            <a:ext cx="21806411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8"/>
              </a:lnSpc>
            </a:pP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Treba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li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učenik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znati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da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nastavnik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koristi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AI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za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pripremu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nastavnih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8000" b="1" spc="-32" dirty="0" err="1">
                <a:solidFill>
                  <a:schemeClr val="bg1"/>
                </a:solidFill>
                <a:latin typeface="Open Sans"/>
              </a:rPr>
              <a:t>jedinica</a:t>
            </a:r>
            <a:r>
              <a:rPr lang="en-US" sz="8000" b="1" spc="-32" dirty="0">
                <a:solidFill>
                  <a:schemeClr val="bg1"/>
                </a:solidFill>
                <a:latin typeface="Open Sans"/>
              </a:rPr>
              <a:t>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27195" y="10587676"/>
            <a:ext cx="956310" cy="83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-20" dirty="0">
                <a:solidFill>
                  <a:schemeClr val="bg1"/>
                </a:solidFill>
                <a:latin typeface="Open Sans"/>
              </a:rPr>
              <a:t>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93516" y="10587676"/>
            <a:ext cx="854078" cy="83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-20" dirty="0">
                <a:solidFill>
                  <a:schemeClr val="bg1"/>
                </a:solidFill>
                <a:latin typeface="Open Sans"/>
              </a:rPr>
              <a:t>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81282" y="10587676"/>
            <a:ext cx="2908935" cy="83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-20" dirty="0">
                <a:solidFill>
                  <a:schemeClr val="bg1"/>
                </a:solidFill>
                <a:latin typeface="Open Sans"/>
              </a:rPr>
              <a:t>NE ZNAM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20048"/>
            <a:ext cx="24384000" cy="15556087"/>
          </a:xfrm>
          <a:custGeom>
            <a:avLst/>
            <a:gdLst/>
            <a:ahLst/>
            <a:cxnLst/>
            <a:rect l="l" t="t" r="r" b="b"/>
            <a:pathLst>
              <a:path w="24384000" h="15556087">
                <a:moveTo>
                  <a:pt x="0" y="0"/>
                </a:moveTo>
                <a:lnTo>
                  <a:pt x="24384000" y="0"/>
                </a:lnTo>
                <a:lnTo>
                  <a:pt x="24384000" y="15556087"/>
                </a:lnTo>
                <a:lnTo>
                  <a:pt x="0" y="155560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63503" y="-63503"/>
            <a:ext cx="24510997" cy="13842997"/>
            <a:chOff x="0" y="0"/>
            <a:chExt cx="24511000" cy="13843000"/>
          </a:xfrm>
        </p:grpSpPr>
        <p:sp>
          <p:nvSpPr>
            <p:cNvPr id="4" name="Freeform 4"/>
            <p:cNvSpPr/>
            <p:nvPr/>
          </p:nvSpPr>
          <p:spPr>
            <a:xfrm>
              <a:off x="63500" y="6350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397000" y="10158730"/>
              <a:ext cx="6756400" cy="63500"/>
            </a:xfrm>
            <a:custGeom>
              <a:avLst/>
              <a:gdLst/>
              <a:ahLst/>
              <a:cxnLst/>
              <a:rect l="l" t="t" r="r" b="b"/>
              <a:pathLst>
                <a:path w="6756400" h="63500">
                  <a:moveTo>
                    <a:pt x="31750" y="0"/>
                  </a:moveTo>
                  <a:lnTo>
                    <a:pt x="6724650" y="0"/>
                  </a:lnTo>
                  <a:cubicBezTo>
                    <a:pt x="6742176" y="0"/>
                    <a:pt x="6756400" y="14224"/>
                    <a:pt x="6756400" y="31750"/>
                  </a:cubicBezTo>
                  <a:cubicBezTo>
                    <a:pt x="6756400" y="49276"/>
                    <a:pt x="6742176" y="63500"/>
                    <a:pt x="67246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333333">
                <a:alpha val="9804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22400" y="10184130"/>
              <a:ext cx="6692900" cy="63500"/>
            </a:xfrm>
            <a:custGeom>
              <a:avLst/>
              <a:gdLst/>
              <a:ahLst/>
              <a:cxnLst/>
              <a:rect l="l" t="t" r="r" b="b"/>
              <a:pathLst>
                <a:path w="6692900" h="63500">
                  <a:moveTo>
                    <a:pt x="31750" y="0"/>
                  </a:moveTo>
                  <a:lnTo>
                    <a:pt x="6661150" y="0"/>
                  </a:lnTo>
                  <a:cubicBezTo>
                    <a:pt x="6678676" y="0"/>
                    <a:pt x="6692900" y="14224"/>
                    <a:pt x="6692900" y="31750"/>
                  </a:cubicBezTo>
                  <a:cubicBezTo>
                    <a:pt x="6692900" y="49276"/>
                    <a:pt x="6678676" y="63500"/>
                    <a:pt x="66611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A96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8712200" y="10158730"/>
              <a:ext cx="6756400" cy="63500"/>
            </a:xfrm>
            <a:custGeom>
              <a:avLst/>
              <a:gdLst/>
              <a:ahLst/>
              <a:cxnLst/>
              <a:rect l="l" t="t" r="r" b="b"/>
              <a:pathLst>
                <a:path w="6756400" h="63500">
                  <a:moveTo>
                    <a:pt x="31750" y="0"/>
                  </a:moveTo>
                  <a:lnTo>
                    <a:pt x="6724650" y="0"/>
                  </a:lnTo>
                  <a:cubicBezTo>
                    <a:pt x="6742176" y="0"/>
                    <a:pt x="6756400" y="14224"/>
                    <a:pt x="6756400" y="31750"/>
                  </a:cubicBezTo>
                  <a:cubicBezTo>
                    <a:pt x="6756400" y="49276"/>
                    <a:pt x="6742176" y="63500"/>
                    <a:pt x="67246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333333">
                <a:alpha val="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8737600" y="10184130"/>
              <a:ext cx="6692900" cy="63500"/>
            </a:xfrm>
            <a:custGeom>
              <a:avLst/>
              <a:gdLst/>
              <a:ahLst/>
              <a:cxnLst/>
              <a:rect l="l" t="t" r="r" b="b"/>
              <a:pathLst>
                <a:path w="6692900" h="63500">
                  <a:moveTo>
                    <a:pt x="31750" y="0"/>
                  </a:moveTo>
                  <a:lnTo>
                    <a:pt x="6661150" y="0"/>
                  </a:lnTo>
                  <a:cubicBezTo>
                    <a:pt x="6678676" y="0"/>
                    <a:pt x="6692900" y="14224"/>
                    <a:pt x="6692900" y="31750"/>
                  </a:cubicBezTo>
                  <a:cubicBezTo>
                    <a:pt x="6692900" y="49276"/>
                    <a:pt x="6678676" y="63500"/>
                    <a:pt x="66611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12998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027400" y="10158730"/>
              <a:ext cx="6756400" cy="63500"/>
            </a:xfrm>
            <a:custGeom>
              <a:avLst/>
              <a:gdLst/>
              <a:ahLst/>
              <a:cxnLst/>
              <a:rect l="l" t="t" r="r" b="b"/>
              <a:pathLst>
                <a:path w="6756400" h="63500">
                  <a:moveTo>
                    <a:pt x="31750" y="0"/>
                  </a:moveTo>
                  <a:lnTo>
                    <a:pt x="6724650" y="0"/>
                  </a:lnTo>
                  <a:cubicBezTo>
                    <a:pt x="6742176" y="0"/>
                    <a:pt x="6756400" y="14224"/>
                    <a:pt x="6756400" y="31750"/>
                  </a:cubicBezTo>
                  <a:cubicBezTo>
                    <a:pt x="6756400" y="49276"/>
                    <a:pt x="6742176" y="63500"/>
                    <a:pt x="67246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333333">
                <a:alpha val="9804"/>
              </a:srgb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6052800" y="10184130"/>
              <a:ext cx="6692900" cy="63500"/>
            </a:xfrm>
            <a:custGeom>
              <a:avLst/>
              <a:gdLst/>
              <a:ahLst/>
              <a:cxnLst/>
              <a:rect l="l" t="t" r="r" b="b"/>
              <a:pathLst>
                <a:path w="6692900" h="63500">
                  <a:moveTo>
                    <a:pt x="31750" y="0"/>
                  </a:moveTo>
                  <a:lnTo>
                    <a:pt x="6661150" y="0"/>
                  </a:lnTo>
                  <a:cubicBezTo>
                    <a:pt x="6678676" y="0"/>
                    <a:pt x="6692900" y="14224"/>
                    <a:pt x="6692900" y="31750"/>
                  </a:cubicBezTo>
                  <a:cubicBezTo>
                    <a:pt x="6692900" y="49276"/>
                    <a:pt x="6678676" y="63500"/>
                    <a:pt x="6661150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A87D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55847" y="978532"/>
            <a:ext cx="19672297" cy="393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719"/>
              </a:lnSpc>
            </a:pPr>
            <a:r>
              <a:rPr lang="en-US" sz="9999" spc="-40">
                <a:solidFill>
                  <a:srgbClr val="D9D9D9"/>
                </a:solidFill>
                <a:latin typeface="Open Sans"/>
              </a:rPr>
              <a:t>Koriste li vaši učenici ChatGPT, Google Bard ili MS Bing - Copilot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27195" y="10587676"/>
            <a:ext cx="956310" cy="88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-20">
                <a:solidFill>
                  <a:srgbClr val="D9D9D9"/>
                </a:solidFill>
                <a:latin typeface="Open Sans"/>
              </a:rPr>
              <a:t>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93516" y="10587676"/>
            <a:ext cx="854078" cy="88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-20">
                <a:solidFill>
                  <a:srgbClr val="D9D9D9"/>
                </a:solidFill>
                <a:latin typeface="Open Sans"/>
              </a:rPr>
              <a:t>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81282" y="10587676"/>
            <a:ext cx="2908935" cy="88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-20">
                <a:solidFill>
                  <a:srgbClr val="D9D9D9"/>
                </a:solidFill>
                <a:latin typeface="Open Sans"/>
              </a:rPr>
              <a:t>NE ZNAM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3340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09600" y="3533137"/>
            <a:ext cx="13347697" cy="8966197"/>
          </a:xfrm>
          <a:custGeom>
            <a:avLst/>
            <a:gdLst/>
            <a:ahLst/>
            <a:cxnLst/>
            <a:rect l="l" t="t" r="r" b="b"/>
            <a:pathLst>
              <a:path w="13347697" h="8966197">
                <a:moveTo>
                  <a:pt x="0" y="0"/>
                </a:moveTo>
                <a:lnTo>
                  <a:pt x="13347697" y="0"/>
                </a:lnTo>
                <a:lnTo>
                  <a:pt x="13347697" y="8966196"/>
                </a:lnTo>
                <a:lnTo>
                  <a:pt x="0" y="8966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678163" y="1149982"/>
            <a:ext cx="3027683" cy="176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spc="-40">
                <a:solidFill>
                  <a:srgbClr val="000000"/>
                </a:solidFill>
                <a:latin typeface="Open Sans"/>
              </a:rPr>
              <a:t>Diffit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28759" y="3239176"/>
            <a:ext cx="9686954" cy="843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l">
              <a:lnSpc>
                <a:spcPts val="9426"/>
              </a:lnSpc>
              <a:buFont typeface="Arial" panose="020B0604020202020204" pitchFamily="34" charset="0"/>
              <a:buChar char="•"/>
            </a:pP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AI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alat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koji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koristi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za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generiranje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interaktivnih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lekcija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kvizova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857250" indent="-857250" algn="l">
              <a:lnSpc>
                <a:spcPts val="9426"/>
              </a:lnSpc>
              <a:buFont typeface="Arial" panose="020B0604020202020204" pitchFamily="34" charset="0"/>
              <a:buChar char="•"/>
            </a:pP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Omogućava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prilagodbu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teksta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članka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ili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web </a:t>
            </a:r>
            <a:r>
              <a:rPr lang="en-US" sz="6000" spc="-24" dirty="0" err="1" smtClean="0">
                <a:solidFill>
                  <a:srgbClr val="000000"/>
                </a:solidFill>
                <a:latin typeface="Open Sans"/>
              </a:rPr>
              <a:t>stranice</a:t>
            </a:r>
            <a:r>
              <a:rPr lang="en-US" sz="6000" spc="-24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za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spc="-24" dirty="0" err="1">
                <a:solidFill>
                  <a:srgbClr val="000000"/>
                </a:solidFill>
                <a:latin typeface="Open Sans"/>
              </a:rPr>
              <a:t>različite</a:t>
            </a:r>
            <a:r>
              <a:rPr lang="en-US" sz="6000" spc="-2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hr-HR" sz="6000" spc="-24" dirty="0" smtClean="0">
                <a:solidFill>
                  <a:srgbClr val="000000"/>
                </a:solidFill>
                <a:latin typeface="Open Sans"/>
              </a:rPr>
              <a:t>dobne skupine učenika</a:t>
            </a:r>
            <a:endParaRPr lang="en-US" sz="6000" spc="-24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58702" y="4183837"/>
            <a:ext cx="15951203" cy="8394697"/>
          </a:xfrm>
          <a:custGeom>
            <a:avLst/>
            <a:gdLst/>
            <a:ahLst/>
            <a:cxnLst/>
            <a:rect l="l" t="t" r="r" b="b"/>
            <a:pathLst>
              <a:path w="15951203" h="8394697">
                <a:moveTo>
                  <a:pt x="0" y="0"/>
                </a:moveTo>
                <a:lnTo>
                  <a:pt x="15951203" y="0"/>
                </a:lnTo>
                <a:lnTo>
                  <a:pt x="15951203" y="8394697"/>
                </a:lnTo>
                <a:lnTo>
                  <a:pt x="0" y="8394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81997" y="381000"/>
            <a:ext cx="2921003" cy="1650997"/>
          </a:xfrm>
          <a:custGeom>
            <a:avLst/>
            <a:gdLst/>
            <a:ahLst/>
            <a:cxnLst/>
            <a:rect l="l" t="t" r="r" b="b"/>
            <a:pathLst>
              <a:path w="2921003" h="1650997">
                <a:moveTo>
                  <a:pt x="0" y="0"/>
                </a:moveTo>
                <a:lnTo>
                  <a:pt x="2921003" y="0"/>
                </a:lnTo>
                <a:lnTo>
                  <a:pt x="2921003" y="1650997"/>
                </a:lnTo>
                <a:lnTo>
                  <a:pt x="0" y="165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18937" y="1149982"/>
            <a:ext cx="15946117" cy="176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spc="-40">
                <a:solidFill>
                  <a:srgbClr val="000000"/>
                </a:solidFill>
                <a:latin typeface="Open Sans"/>
              </a:rPr>
              <a:t>Izrada nastavnih materijala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92740" y="4019198"/>
            <a:ext cx="7500823" cy="819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Materijali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mogu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generirati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na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temelju</a:t>
            </a:r>
            <a:r>
              <a:rPr lang="hr-HR" sz="4500" spc="-18" dirty="0" smtClean="0">
                <a:solidFill>
                  <a:srgbClr val="000000"/>
                </a:solidFill>
                <a:latin typeface="Open Sans"/>
              </a:rPr>
              <a:t>:</a:t>
            </a:r>
            <a:endParaRPr lang="hr-HR" sz="4500" spc="-18" dirty="0">
              <a:solidFill>
                <a:srgbClr val="000000"/>
              </a:solidFill>
              <a:latin typeface="Open Sans"/>
            </a:endParaRP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zadane</a:t>
            </a:r>
            <a:r>
              <a:rPr lang="en-US" sz="4500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teme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ili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ključnih</a:t>
            </a:r>
            <a:r>
              <a:rPr lang="hr-HR" sz="4500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riječi</a:t>
            </a:r>
            <a:endParaRPr lang="hr-HR" sz="4500" spc="-18" dirty="0" smtClean="0">
              <a:solidFill>
                <a:srgbClr val="000000"/>
              </a:solidFill>
              <a:latin typeface="Open Sans"/>
            </a:endParaRP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00" spc="-18" dirty="0" smtClean="0">
                <a:solidFill>
                  <a:srgbClr val="000000"/>
                </a:solidFill>
                <a:latin typeface="Open Sans"/>
              </a:rPr>
              <a:t>URL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adrese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mrežne</a:t>
            </a:r>
            <a:r>
              <a:rPr lang="hr-HR" sz="4500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stranice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dokumenta</a:t>
            </a:r>
            <a:r>
              <a:rPr lang="en-US" sz="4500" spc="-1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ili</a:t>
            </a:r>
            <a:r>
              <a:rPr lang="hr-HR" sz="4500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smtClean="0">
                <a:solidFill>
                  <a:srgbClr val="000000"/>
                </a:solidFill>
                <a:latin typeface="Open Sans"/>
              </a:rPr>
              <a:t>YouTube </a:t>
            </a: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videa</a:t>
            </a:r>
            <a:endParaRPr lang="hr-HR" sz="4500" spc="-18" dirty="0">
              <a:solidFill>
                <a:srgbClr val="000000"/>
              </a:solidFill>
              <a:latin typeface="Open Sans"/>
            </a:endParaRP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en-US" sz="4500" spc="-18" dirty="0" err="1" smtClean="0">
                <a:solidFill>
                  <a:srgbClr val="000000"/>
                </a:solidFill>
                <a:latin typeface="Open Sans"/>
              </a:rPr>
              <a:t>postojećeg</a:t>
            </a:r>
            <a:r>
              <a:rPr lang="en-US" sz="4500" spc="-18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500" spc="-18" dirty="0" err="1">
                <a:solidFill>
                  <a:srgbClr val="000000"/>
                </a:solidFill>
                <a:latin typeface="Open Sans"/>
              </a:rPr>
              <a:t>dokumenta</a:t>
            </a:r>
            <a:endParaRPr lang="en-US" sz="4500" spc="-18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14800" y="6840482"/>
            <a:ext cx="10520248" cy="76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41"/>
              </a:lnSpc>
            </a:pPr>
            <a:r>
              <a:rPr lang="en-US" sz="4601" b="1" spc="-18" dirty="0">
                <a:solidFill>
                  <a:srgbClr val="000000"/>
                </a:solidFill>
                <a:latin typeface="Open Sans"/>
              </a:rPr>
              <a:t>1. </a:t>
            </a:r>
            <a:r>
              <a:rPr lang="hr-HR" sz="4601" b="1" spc="-18" dirty="0" smtClean="0">
                <a:solidFill>
                  <a:srgbClr val="000000"/>
                </a:solidFill>
                <a:latin typeface="Open Sans"/>
              </a:rPr>
              <a:t>                        </a:t>
            </a:r>
            <a:r>
              <a:rPr lang="en-US" sz="4601" b="1" spc="-18" dirty="0" smtClean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4601" b="1" spc="-18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hr-HR" sz="4601" b="1" spc="-18" dirty="0" smtClean="0">
                <a:solidFill>
                  <a:srgbClr val="000000"/>
                </a:solidFill>
                <a:latin typeface="Open Sans"/>
              </a:rPr>
              <a:t>                    </a:t>
            </a:r>
            <a:r>
              <a:rPr lang="en-US" sz="4601" b="1" spc="-18" dirty="0" smtClean="0">
                <a:solidFill>
                  <a:srgbClr val="000000"/>
                </a:solidFill>
                <a:latin typeface="Open Sans"/>
              </a:rPr>
              <a:t>3</a:t>
            </a:r>
            <a:r>
              <a:rPr lang="en-US" sz="4601" b="1" spc="-18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3654" y="10684947"/>
            <a:ext cx="13961297" cy="58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Sve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opcije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imaju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mogućnost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odabira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dobne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skupine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učenika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b="1" spc="-14" dirty="0" err="1">
                <a:solidFill>
                  <a:srgbClr val="000000"/>
                </a:solidFill>
                <a:latin typeface="Open Sans"/>
              </a:rPr>
              <a:t>jezika</a:t>
            </a:r>
            <a:r>
              <a:rPr lang="en-US" sz="3500" b="1" spc="-14" dirty="0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335</Words>
  <Application>Microsoft Office PowerPoint</Application>
  <PresentationFormat>Prilagođeno</PresentationFormat>
  <Paragraphs>54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Calibri</vt:lpstr>
      <vt:lpstr>Open Sans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 Curipod i Diffit – brza priprema nastavnih sadržaja.pdf</dc:title>
  <cp:lastModifiedBy>Srednja škola Zlatar</cp:lastModifiedBy>
  <cp:revision>8</cp:revision>
  <dcterms:created xsi:type="dcterms:W3CDTF">2006-08-16T00:00:00Z</dcterms:created>
  <dcterms:modified xsi:type="dcterms:W3CDTF">2024-03-31T20:30:44Z</dcterms:modified>
  <dc:identifier>DAGBHMP3DVY</dc:identifier>
</cp:coreProperties>
</file>