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0" r:id="rId7"/>
    <p:sldId id="268" r:id="rId8"/>
    <p:sldId id="269" r:id="rId9"/>
    <p:sldId id="266" r:id="rId10"/>
    <p:sldId id="271" r:id="rId11"/>
    <p:sldId id="261" r:id="rId12"/>
    <p:sldId id="262" r:id="rId13"/>
    <p:sldId id="263" r:id="rId14"/>
    <p:sldId id="264" r:id="rId15"/>
    <p:sldId id="273" r:id="rId16"/>
    <p:sldId id="274" r:id="rId17"/>
    <p:sldId id="275" r:id="rId18"/>
    <p:sldId id="276" r:id="rId19"/>
    <p:sldId id="272" r:id="rId20"/>
    <p:sldId id="277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189" autoAdjust="0"/>
  </p:normalViewPr>
  <p:slideViewPr>
    <p:cSldViewPr snapToGrid="0">
      <p:cViewPr varScale="1">
        <p:scale>
          <a:sx n="84" d="100"/>
          <a:sy n="84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E4362-FBC2-45AB-A7FD-C02C2D657374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0DBFC-70EE-41A8-91E0-1EF2B570A0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819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0DBFC-70EE-41A8-91E0-1EF2B570A032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256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238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300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117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581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229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44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879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425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939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407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293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CDAF2-46C9-4E6A-A7A7-7D4BF5F03D8D}" type="datetimeFigureOut">
              <a:rPr lang="hr-HR" smtClean="0"/>
              <a:t>24.3.2024.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C8F4F-BB5E-42D9-B956-34DA7AA2EE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432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FOTOGRAFIJA – </a:t>
            </a:r>
            <a:br>
              <a:rPr lang="hr-HR" dirty="0" smtClean="0"/>
            </a:br>
            <a:r>
              <a:rPr lang="hr-HR" dirty="0" smtClean="0"/>
              <a:t>OD STAKLENE PLOČE </a:t>
            </a:r>
            <a:br>
              <a:rPr lang="hr-HR" dirty="0" smtClean="0"/>
            </a:br>
            <a:r>
              <a:rPr lang="hr-HR" dirty="0" smtClean="0"/>
              <a:t>DO UMJETNE INTELIGENCIJE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hr-HR" sz="3200" dirty="0"/>
              <a:t>Sve fotografije su točne. </a:t>
            </a:r>
            <a:endParaRPr lang="hr-HR" sz="3200" dirty="0" smtClean="0"/>
          </a:p>
          <a:p>
            <a:pPr algn="r"/>
            <a:r>
              <a:rPr lang="hr-HR" sz="3200" dirty="0"/>
              <a:t>N</a:t>
            </a:r>
            <a:r>
              <a:rPr lang="hr-HR" sz="3200" dirty="0" smtClean="0"/>
              <a:t>ijedna </a:t>
            </a:r>
            <a:r>
              <a:rPr lang="hr-HR" sz="3200" dirty="0"/>
              <a:t>od njih nije istinita.</a:t>
            </a:r>
          </a:p>
          <a:p>
            <a:pPr algn="r"/>
            <a:r>
              <a:rPr lang="hr-HR" i="1" dirty="0"/>
              <a:t>Richard Avedon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30" y="3602038"/>
            <a:ext cx="4014158" cy="30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8873" y="201167"/>
            <a:ext cx="3874008" cy="1252729"/>
          </a:xfrm>
        </p:spPr>
        <p:txBody>
          <a:bodyPr>
            <a:normAutofit/>
          </a:bodyPr>
          <a:lstStyle/>
          <a:p>
            <a:r>
              <a:rPr lang="hr-HR" sz="2800" dirty="0" smtClean="0"/>
              <a:t>FOTO - OGRLICA</a:t>
            </a:r>
            <a:endParaRPr lang="hr-HR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" y="0"/>
            <a:ext cx="652700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59" y="1142999"/>
            <a:ext cx="5411105" cy="3243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40" y="4716463"/>
            <a:ext cx="3436620" cy="2141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4716463"/>
            <a:ext cx="3630168" cy="2141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4716463"/>
            <a:ext cx="3393948" cy="214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0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/>
              <a:t>Taktilno i vizualno približiti zainteresiranima analognu fotografiju; staklenu ploču, film, dia – pozitiv, fotoaparat, kao i digitalnu foto opremu fotoaparat, računalo...</a:t>
            </a:r>
          </a:p>
          <a:p>
            <a:pPr lvl="0"/>
            <a:r>
              <a:rPr lang="hr-HR" dirty="0"/>
              <a:t>Danas se najčešće fotografira </a:t>
            </a:r>
            <a:r>
              <a:rPr lang="hr-HR" dirty="0" smtClean="0"/>
              <a:t>mobitelom, a </a:t>
            </a:r>
            <a:r>
              <a:rPr lang="hr-HR" dirty="0"/>
              <a:t>gdje se primjećuje veliki napredak i pomak u kvaliteti fotografija koje postaju sve </a:t>
            </a:r>
            <a:r>
              <a:rPr lang="hr-HR" dirty="0" smtClean="0"/>
              <a:t>savršenije tako da su mobiteli u potpunosti istisnuli fotoaparate za „široke mase” koji su se popularno zvali IDIOT KAMERA</a:t>
            </a:r>
            <a:endParaRPr lang="hr-HR" dirty="0"/>
          </a:p>
          <a:p>
            <a:endParaRPr lang="hr-H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</a:t>
            </a:r>
            <a:r>
              <a:rPr lang="hr-HR" dirty="0" smtClean="0"/>
              <a:t>I još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2223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8346"/>
            <a:ext cx="10515600" cy="1325563"/>
          </a:xfrm>
        </p:spPr>
        <p:txBody>
          <a:bodyPr/>
          <a:lstStyle/>
          <a:p>
            <a:r>
              <a:rPr lang="hr-HR" dirty="0" smtClean="0"/>
              <a:t>AI u fotografiji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19" y="1"/>
            <a:ext cx="4970251" cy="30278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27872"/>
            <a:ext cx="10515600" cy="3149090"/>
          </a:xfrm>
        </p:spPr>
        <p:txBody>
          <a:bodyPr>
            <a:normAutofit lnSpcReduction="10000"/>
          </a:bodyPr>
          <a:lstStyle/>
          <a:p>
            <a:r>
              <a:rPr lang="hr-HR" sz="2400" dirty="0"/>
              <a:t>Tu sada dolazimo i do pojma umjetne </a:t>
            </a:r>
            <a:r>
              <a:rPr lang="hr-HR" sz="2400" dirty="0" smtClean="0"/>
              <a:t>inteligencije koja </a:t>
            </a:r>
            <a:r>
              <a:rPr lang="hr-HR" sz="2400" dirty="0"/>
              <a:t>se pojavljuje u mnogim aspektima života pa tako i u fotografiji</a:t>
            </a:r>
          </a:p>
          <a:p>
            <a:pPr lvl="0"/>
            <a:r>
              <a:rPr lang="hr-HR" sz="2400" dirty="0"/>
              <a:t>Kako sama definicija umjetne inteligencije kaže, to je skup algoritama koji se odvija na računalu pokušavajući stimulirati ljudsku inteligenciju kao što su sposobnost učenja, razmišljanja i rješavanja problema</a:t>
            </a:r>
          </a:p>
          <a:p>
            <a:pPr lvl="0"/>
            <a:r>
              <a:rPr lang="hr-HR" sz="2400" dirty="0"/>
              <a:t>Umjetna inteligencija može generirati fotografije kroz različite programe npr. Midjourney ili Dall, ali još uvijek zna biti dosta problema i uz neke jednostavne nedosljednosti na fotografiji lako možemo zaključiti da je generirana umjetnom inteligencijom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3414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hr-HR" dirty="0"/>
              <a:t>Mnogi programi koji generiraju fotografije rade na principu Prompta – jednostavnih rečenica kojima zadamo određeni zadatak </a:t>
            </a:r>
          </a:p>
          <a:p>
            <a:pPr lvl="0"/>
            <a:r>
              <a:rPr lang="hr-HR" dirty="0"/>
              <a:t>Za sada uputa, odnosno Prompt može biti samo na engleskom</a:t>
            </a:r>
          </a:p>
          <a:p>
            <a:pPr lvl="0"/>
            <a:r>
              <a:rPr lang="hr-HR" dirty="0"/>
              <a:t>Ljudskom oku treba oko 13 sec. da percipira što je na fotografiji, ali znatno više da proanalizira da li je fotografija generirana umjetnom inteligencijom</a:t>
            </a:r>
          </a:p>
          <a:p>
            <a:pPr lvl="0"/>
            <a:r>
              <a:rPr lang="hr-HR" dirty="0"/>
              <a:t>Stoga bi kod fotografskih natječaja za najbolju fotografiju trebale biti dvje kategorije, jedna fotografija nastala fotoaparatom, a druga fotografije generirane umjetnom inteligencijom.</a:t>
            </a:r>
          </a:p>
          <a:p>
            <a:pPr lvl="0"/>
            <a:r>
              <a:rPr lang="hr-HR" dirty="0"/>
              <a:t>Da li će umjetna inteligencija zamijeniti fotografa, autora fotografije, fotografa koji unosi u svoj rad emociju, viziju, vidi priču, a umjetna inteligencija ipak ne, ostaje za vidjeti u ne tako dalekoj budućnosti...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98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6166104" cy="4638196"/>
          </a:xfrm>
        </p:spPr>
      </p:pic>
      <p:sp>
        <p:nvSpPr>
          <p:cNvPr id="2" name="Rectangle 1"/>
          <p:cNvSpPr/>
          <p:nvPr/>
        </p:nvSpPr>
        <p:spPr>
          <a:xfrm>
            <a:off x="7132320" y="1739128"/>
            <a:ext cx="4114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Njemački umjetnik Boris Eldagsen na svojoj je web stranici otkrio da ne prihvaća nagradu za kreativnu otvorenu kategoriju koju je osvojio na </a:t>
            </a:r>
            <a:r>
              <a:rPr lang="hr-H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prošlogodišnjoj </a:t>
            </a: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dodjeli nagrada Sony world </a:t>
            </a:r>
            <a:r>
              <a:rPr lang="hr-H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photography.</a:t>
            </a:r>
            <a:endParaRPr lang="hr-HR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izjavi na svojoj web stranici, Eldagsen, koji je studirao fotografiju i vizualne umjetnosti na Umjetničkoj akademiji u Mainzu, konceptualnu umjetnost i intermediju na Akademiji likovnih umjetnosti u Pragu i likovnu umjetnost na Školi za umjetnost i komunikaciju Sarojini Naidu u Hyderabadu, rekao je da se prijavio kako bi saznao hoće li natječaji biti spremni za slike umjetne inteligencije. “Nisu”, dodao je.</a:t>
            </a:r>
            <a:endParaRPr lang="hr-HR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1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87" y="265176"/>
            <a:ext cx="8638468" cy="576072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9288" y="6219128"/>
            <a:ext cx="10515600" cy="3149090"/>
          </a:xfrm>
        </p:spPr>
        <p:txBody>
          <a:bodyPr>
            <a:normAutofit/>
          </a:bodyPr>
          <a:lstStyle/>
          <a:p>
            <a:r>
              <a:rPr lang="hr-HR" sz="1800" dirty="0" smtClean="0"/>
              <a:t>Analogna fotografija, snimljena na cb film 1994. godine na Turnju u Karlovcu, izrađena klasičnim putem na fotopapiru, nagrađena na mnogobrojnim izložbama fotografije diljem Hrvatske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44052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5102"/>
            <a:ext cx="7960878" cy="557021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1439" y="6059297"/>
            <a:ext cx="10515600" cy="4351338"/>
          </a:xfrm>
        </p:spPr>
        <p:txBody>
          <a:bodyPr>
            <a:normAutofit/>
          </a:bodyPr>
          <a:lstStyle/>
          <a:p>
            <a:r>
              <a:rPr lang="hr-HR" sz="1800" dirty="0" smtClean="0"/>
              <a:t>Fotografije snimljena digitalno za izložbu „30 godina poslije” u Muzeju Domovinskog rata na Turnju u Karlovcu. Osobe na slici drže u rukama analognu fotografiju iz 1991. godine na kojoj su u trenutku odlaska na borbeni položaj u obrani grada.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555396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39" y="274321"/>
            <a:ext cx="8756873" cy="583968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9872" y="6205601"/>
            <a:ext cx="10515600" cy="4351338"/>
          </a:xfrm>
        </p:spPr>
        <p:txBody>
          <a:bodyPr>
            <a:normAutofit/>
          </a:bodyPr>
          <a:lstStyle/>
          <a:p>
            <a:r>
              <a:rPr lang="hr-HR" sz="1800" dirty="0" smtClean="0"/>
              <a:t>Digitalna umjetnička fotografije izložena i nagrađena na „Zagreb salonu” jednom od najstarijih fotografskih salona u svijetu, a najstarijem u Hrvatskoj.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299097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07" y="310896"/>
            <a:ext cx="9012906" cy="601042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4460" y="6425057"/>
            <a:ext cx="10515600" cy="4351338"/>
          </a:xfrm>
        </p:spPr>
        <p:txBody>
          <a:bodyPr>
            <a:normAutofit/>
          </a:bodyPr>
          <a:lstStyle/>
          <a:p>
            <a:r>
              <a:rPr lang="hr-HR" sz="1800" dirty="0" smtClean="0"/>
              <a:t>Digitalna fotografija snimljena namjenski za kalendara i za turističku fotomonografiju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679112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za kraj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806" y="1690688"/>
            <a:ext cx="2033016" cy="4227703"/>
          </a:xfrm>
        </p:spPr>
        <p:txBody>
          <a:bodyPr>
            <a:noAutofit/>
          </a:bodyPr>
          <a:lstStyle/>
          <a:p>
            <a:r>
              <a:rPr lang="hr-HR" sz="2000" dirty="0" smtClean="0"/>
              <a:t>Autoportret ili selfie star 110 godina – karlovački vlastelin, Alfonsus Šibenik, fotoamater, pravnik i ratnik fotografirao je Prvi svjetski rat u kojem je i sudjelovao a osobito je volio fotkati autoportrete.</a:t>
            </a:r>
            <a:endParaRPr lang="hr-HR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58" y="365124"/>
            <a:ext cx="3993414" cy="5688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22" y="365125"/>
            <a:ext cx="5183186" cy="587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1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Povijest fotografije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39" y="62750"/>
            <a:ext cx="2889850" cy="25392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Fotografija – pisati svjetlom</a:t>
            </a:r>
          </a:p>
          <a:p>
            <a:r>
              <a:rPr lang="hr-HR" dirty="0" smtClean="0"/>
              <a:t>Na grčkom jeziku photos znači „svjetlo”, graphein znači „pisati”</a:t>
            </a:r>
          </a:p>
          <a:p>
            <a:r>
              <a:rPr lang="hr-HR" dirty="0" smtClean="0"/>
              <a:t>Prvi oblik fotoaparata Camera obscura na latinskom jeziku znači „mračna kutija” u 11. st – Ibn al – Haytham </a:t>
            </a:r>
          </a:p>
          <a:p>
            <a:r>
              <a:rPr lang="hr-HR" dirty="0" smtClean="0"/>
              <a:t>Kroz otvor, malu rupicu ulazi svjetlo te se na suprotnom bijelom zidu projicira predmet okrenut „ naglavačke”</a:t>
            </a:r>
          </a:p>
          <a:p>
            <a:r>
              <a:rPr lang="hr-HR" dirty="0" smtClean="0"/>
              <a:t>U 16 st. na </a:t>
            </a:r>
            <a:r>
              <a:rPr lang="hr-HR" smtClean="0"/>
              <a:t>kutijici je povećana </a:t>
            </a:r>
            <a:r>
              <a:rPr lang="hr-HR" dirty="0" smtClean="0"/>
              <a:t>rupica za dotok svjetla te je u nju stavljena leća</a:t>
            </a:r>
          </a:p>
          <a:p>
            <a:r>
              <a:rPr lang="hr-HR" dirty="0" smtClean="0"/>
              <a:t>U 17. st prve pokretne camere obscure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64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41899"/>
          </a:xfrm>
        </p:spPr>
        <p:txBody>
          <a:bodyPr>
            <a:normAutofit/>
          </a:bodyPr>
          <a:lstStyle/>
          <a:p>
            <a:pPr algn="ctr"/>
            <a:r>
              <a:rPr lang="hr-HR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  <a:r>
              <a:rPr lang="hr-H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Biserka Papa-Neskusil,</a:t>
            </a:r>
            <a:br>
              <a:rPr lang="hr-H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nastavnica TK, učitelj mentor</a:t>
            </a:r>
            <a:br>
              <a:rPr lang="hr-H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OŠ Dubovac, Karlovac</a:t>
            </a: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2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Prve fotografije i prvi </a:t>
            </a:r>
            <a:br>
              <a:rPr lang="hr-HR" dirty="0" smtClean="0"/>
            </a:br>
            <a:r>
              <a:rPr lang="hr-HR" dirty="0" smtClean="0"/>
              <a:t>fotoaparat dostupan svima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600" dirty="0" smtClean="0"/>
              <a:t>Prva fotografija nastala je u francuskoj 1826. </a:t>
            </a:r>
            <a:r>
              <a:rPr lang="hr-HR" sz="2600" dirty="0"/>
              <a:t/>
            </a:r>
            <a:br>
              <a:rPr lang="hr-HR" sz="2600" dirty="0"/>
            </a:br>
            <a:r>
              <a:rPr lang="hr-HR" sz="2600" dirty="0" smtClean="0"/>
              <a:t>godine Nicephore Niepce francuski izumitelj napravio </a:t>
            </a:r>
            <a:br>
              <a:rPr lang="hr-HR" sz="2600" dirty="0" smtClean="0"/>
            </a:br>
            <a:r>
              <a:rPr lang="hr-HR" sz="2600" dirty="0" smtClean="0"/>
              <a:t>je prvu fotografiju pomoću Camere Obscure i fotoosjetljivog papira</a:t>
            </a:r>
          </a:p>
          <a:p>
            <a:r>
              <a:rPr lang="hr-HR" sz="2600" dirty="0"/>
              <a:t>Najstarija sačuvana fotografija neke osobe na svijetu snimljena je 1838. godine</a:t>
            </a:r>
            <a:endParaRPr lang="hr-HR" sz="2600" dirty="0" smtClean="0"/>
          </a:p>
          <a:p>
            <a:r>
              <a:rPr lang="hr-HR" sz="2600" dirty="0" smtClean="0"/>
              <a:t>Prvi fotoaparat dostupan svima napravio je George Eastman 1900. godine pod imenom Kodak Brownie</a:t>
            </a:r>
          </a:p>
          <a:p>
            <a:r>
              <a:rPr lang="hr-HR" sz="2600" dirty="0" smtClean="0"/>
              <a:t>On je izumio i prvi film</a:t>
            </a:r>
          </a:p>
          <a:p>
            <a:r>
              <a:rPr lang="hr-HR" sz="2600" dirty="0" smtClean="0"/>
              <a:t>Škotski matematičar i fizičar James Clerk Maxwell napravio je prvu trajnu fotografiju u boji 1861. godine</a:t>
            </a:r>
          </a:p>
          <a:p>
            <a:r>
              <a:rPr lang="hr-HR" sz="2600" dirty="0" smtClean="0"/>
              <a:t>Braća Lumiere proizveli su prvi komercijalni film u boji 1907. godine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01" y="254622"/>
            <a:ext cx="3098321" cy="2079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94" y="4085370"/>
            <a:ext cx="1925128" cy="8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2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Napredak u svijetu fotografije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02" y="0"/>
            <a:ext cx="2432649" cy="243264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Prvi blic 1927. godine tvrtka General Electric </a:t>
            </a:r>
          </a:p>
          <a:p>
            <a:r>
              <a:rPr lang="hr-HR" dirty="0" smtClean="0"/>
              <a:t>Napredak u elektronici prati i napredak u razvoju digitalne fotografije</a:t>
            </a:r>
          </a:p>
          <a:p>
            <a:r>
              <a:rPr lang="hr-HR" dirty="0" smtClean="0"/>
              <a:t>IBM 1967. godine proizvodi disketu, prvi medij za pohranjivanje elektroničkih podataka to je preteča memorijskih kartica koje danas koristimo, 1994. proizvedena je prva memorijska kartica u tvrtci SanDisc</a:t>
            </a:r>
          </a:p>
          <a:p>
            <a:r>
              <a:rPr lang="hr-HR" dirty="0" smtClean="0"/>
              <a:t>Prvi digitalni fotoaparat proizvela je tvrtka Sony 1981. godine</a:t>
            </a:r>
          </a:p>
          <a:p>
            <a:r>
              <a:rPr lang="hr-HR" dirty="0" smtClean="0"/>
              <a:t>Kodak je 1990. Kodak prva prava digitalna kamera</a:t>
            </a:r>
          </a:p>
          <a:p>
            <a:r>
              <a:rPr lang="hr-HR" dirty="0" smtClean="0"/>
              <a:t>Iste godine razvoj Photoshopa</a:t>
            </a:r>
          </a:p>
          <a:p>
            <a:r>
              <a:rPr lang="hr-HR" dirty="0" smtClean="0"/>
              <a:t>Prvi pravi profesionalni digitalni fotoaparat Canon 1D – 2001. godine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082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Široka lepeza mogućnosti rada sa učenicima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hr-HR" dirty="0"/>
              <a:t>Rad sa zainteresiranim skupinama (učenicima), poticanje na amatersko bavljenje fotografijom </a:t>
            </a:r>
          </a:p>
          <a:p>
            <a:pPr lvl="0"/>
            <a:r>
              <a:rPr lang="hr-HR" dirty="0"/>
              <a:t>Pronalaženje gradskih motiva na starim razglednicama, uspoređivanje staro – novo </a:t>
            </a:r>
            <a:r>
              <a:rPr lang="hr-HR" dirty="0" smtClean="0"/>
              <a:t>(odjeća</a:t>
            </a:r>
            <a:r>
              <a:rPr lang="hr-HR" dirty="0"/>
              <a:t>, arhitektura, lica ..)</a:t>
            </a:r>
          </a:p>
          <a:p>
            <a:pPr lvl="0"/>
            <a:r>
              <a:rPr lang="hr-HR" dirty="0"/>
              <a:t>Fotografiranje vizura grada, fotografiranje gradskih znamenitosti, prirode...</a:t>
            </a:r>
          </a:p>
          <a:p>
            <a:pPr lvl="0"/>
            <a:r>
              <a:rPr lang="hr-HR" dirty="0"/>
              <a:t>Ponuditi učenicima nekoliko načina na koje mogu prezentirati svoje fotografije izložba fotografija (prezentirati primjer), izrada foto – ogrlica (prezentirati primjer), objava fotoreportaža na web stranici škole</a:t>
            </a:r>
          </a:p>
          <a:p>
            <a:pPr lvl="0"/>
            <a:r>
              <a:rPr lang="hr-HR" dirty="0"/>
              <a:t>Analiza fotografija različitih autora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32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777240"/>
            <a:ext cx="9427464" cy="5678424"/>
          </a:xfrm>
        </p:spPr>
      </p:pic>
    </p:spTree>
    <p:extLst>
      <p:ext uri="{BB962C8B-B14F-4D97-AF65-F5344CB8AC3E}">
        <p14:creationId xmlns:p14="http://schemas.microsoft.com/office/powerpoint/2010/main" val="9668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u="sng" dirty="0" smtClean="0"/>
              <a:t>NAGLAVAČKE I ŠPAGA</a:t>
            </a:r>
            <a:endParaRPr lang="hr-HR" sz="2000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3520618"/>
            <a:ext cx="4572000" cy="30381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96" y="1492914"/>
            <a:ext cx="7309104" cy="506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BOY BAND I BUBE</a:t>
            </a:r>
            <a:endParaRPr lang="hr-HR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2" y="1969334"/>
            <a:ext cx="653530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38" y="267344"/>
            <a:ext cx="4995277" cy="60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3270" y="770481"/>
            <a:ext cx="2330824" cy="377001"/>
          </a:xfrm>
        </p:spPr>
        <p:txBody>
          <a:bodyPr>
            <a:normAutofit fontScale="90000"/>
          </a:bodyPr>
          <a:lstStyle/>
          <a:p>
            <a:r>
              <a:rPr lang="hr-HR" sz="2400" dirty="0" smtClean="0"/>
              <a:t>Izložba fotografija u OŠ Dubovac</a:t>
            </a:r>
            <a:endParaRPr lang="hr-HR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770480"/>
            <a:ext cx="8588188" cy="5460271"/>
          </a:xfrm>
        </p:spPr>
      </p:pic>
    </p:spTree>
    <p:extLst>
      <p:ext uri="{BB962C8B-B14F-4D97-AF65-F5344CB8AC3E}">
        <p14:creationId xmlns:p14="http://schemas.microsoft.com/office/powerpoint/2010/main" val="42646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725</Words>
  <Application>Microsoft Office PowerPoint</Application>
  <PresentationFormat>Widescreen</PresentationFormat>
  <Paragraphs>58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FOTOGRAFIJA –  OD STAKLENE PLOČE  DO UMJETNE INTELIGENCIJE</vt:lpstr>
      <vt:lpstr>Povijest fotografije</vt:lpstr>
      <vt:lpstr>Prve fotografije i prvi  fotoaparat dostupan svima</vt:lpstr>
      <vt:lpstr>Napredak u svijetu fotografije</vt:lpstr>
      <vt:lpstr>Široka lepeza mogućnosti rada sa učenicima</vt:lpstr>
      <vt:lpstr>PowerPoint Presentation</vt:lpstr>
      <vt:lpstr>NAGLAVAČKE I ŠPAGA</vt:lpstr>
      <vt:lpstr>BOY BAND I BUBE</vt:lpstr>
      <vt:lpstr>Izložba fotografija u OŠ Dubovac</vt:lpstr>
      <vt:lpstr>FOTO - OGRLICA</vt:lpstr>
      <vt:lpstr> I još</vt:lpstr>
      <vt:lpstr>AI u fotografiji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za kraj</vt:lpstr>
      <vt:lpstr>HVALA NA PAŽNJI!  Biserka Papa-Neskusil, nastavnica TK, učitelj mentor OŠ Dubovac, Karlovac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FOTOGRAFIJA – OD STAKLENE PLOČE DO UMJETNE INTELIGENCIJE</dc:title>
  <dc:creator>Korisnik</dc:creator>
  <cp:lastModifiedBy>Korisnik</cp:lastModifiedBy>
  <cp:revision>35</cp:revision>
  <dcterms:created xsi:type="dcterms:W3CDTF">2024-03-06T19:35:26Z</dcterms:created>
  <dcterms:modified xsi:type="dcterms:W3CDTF">2024-03-24T17:27:13Z</dcterms:modified>
</cp:coreProperties>
</file>