
<file path=[Content_Types].xml><?xml version="1.0" encoding="utf-8"?>
<Types xmlns="http://schemas.openxmlformats.org/package/2006/content-types">
  <Default Extension="aac" ContentType="audio/aac"/>
  <Default Extension="gif" ContentType="image/gif"/>
  <Default Extension="glb" ContentType="model/gltf.binary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322" r:id="rId3"/>
    <p:sldId id="321" r:id="rId4"/>
    <p:sldId id="258" r:id="rId5"/>
    <p:sldId id="309" r:id="rId6"/>
    <p:sldId id="325" r:id="rId7"/>
    <p:sldId id="328" r:id="rId8"/>
    <p:sldId id="310" r:id="rId9"/>
    <p:sldId id="333" r:id="rId10"/>
    <p:sldId id="329" r:id="rId11"/>
    <p:sldId id="334" r:id="rId12"/>
    <p:sldId id="260" r:id="rId13"/>
    <p:sldId id="311" r:id="rId14"/>
    <p:sldId id="330" r:id="rId15"/>
    <p:sldId id="312" r:id="rId16"/>
    <p:sldId id="257" r:id="rId17"/>
    <p:sldId id="326" r:id="rId18"/>
    <p:sldId id="347" r:id="rId19"/>
    <p:sldId id="320" r:id="rId20"/>
    <p:sldId id="292" r:id="rId21"/>
    <p:sldId id="313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9" r:id="rId31"/>
    <p:sldId id="343" r:id="rId32"/>
    <p:sldId id="300" r:id="rId33"/>
    <p:sldId id="344" r:id="rId34"/>
    <p:sldId id="346" r:id="rId35"/>
    <p:sldId id="348" r:id="rId36"/>
    <p:sldId id="3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455"/>
    <a:srgbClr val="FC1A70"/>
    <a:srgbClr val="D8728A"/>
    <a:srgbClr val="4E67C8"/>
    <a:srgbClr val="5DCEAF"/>
    <a:srgbClr val="A7E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5847" autoAdjust="0"/>
  </p:normalViewPr>
  <p:slideViewPr>
    <p:cSldViewPr snapToGrid="0">
      <p:cViewPr varScale="1">
        <p:scale>
          <a:sx n="86" d="100"/>
          <a:sy n="86" d="100"/>
        </p:scale>
        <p:origin x="4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2A3390C7-643B-4160-A33F-EF98C1D332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4900017-8012-4642-91F1-DFA4E58B70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7F8F6-5D2E-4C8D-9852-6F5CC1E85EAF}" type="datetimeFigureOut">
              <a:rPr lang="hr-HR" smtClean="0"/>
              <a:t>30.3.2024.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37AE02E-94CF-4DF0-99E0-B067A8836A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FBD7BDB-D026-4312-889C-25EE4C04F8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74BD6-15B0-481C-A88C-FD530A0C4E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875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98D5-0A30-4FB7-ABE8-DA2CB796DF70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6DBD-C50C-4F18-B6CD-B9454021C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010400" y="1028700"/>
            <a:ext cx="4659712" cy="4656996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8F1D7D-8855-05BF-0CF8-5E6AB3825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17468E-01B5-C8A5-D151-8B6597EF8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EAB42CB-85FD-EC54-C081-4BA9F55A6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3A6E0AE-2BC3-5229-6BDA-C4EEE349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F161-961B-4CD3-9CB3-5C0FE3F09979}" type="datetimeFigureOut">
              <a:rPr lang="hr-HR" smtClean="0"/>
              <a:t>30.3.2024.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BD7B33E-CC4C-29E2-0533-8F4ED44D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D2C759B-42FF-28CF-383F-10AF27ED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CA71E-FFA2-4E15-B2BA-C145538601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73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5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973655" y="1459974"/>
            <a:ext cx="4211708" cy="4210050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40135" y="1081314"/>
            <a:ext cx="5522515" cy="2995386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47942" y="927365"/>
            <a:ext cx="4211708" cy="4210050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95351" y="892155"/>
            <a:ext cx="5219649" cy="3035342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tabl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tekst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891387" y="1708948"/>
            <a:ext cx="3979067" cy="3976748"/>
          </a:xfrm>
          <a:prstGeom prst="roundRect">
            <a:avLst>
              <a:gd name="adj" fmla="val 5000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998D5-0A30-4FB7-ABE8-DA2CB796DF70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6DBD-C50C-4F18-B6CD-B9454021C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74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ezj7d1FNXxs&amp;ab_channel=SilvanaVula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17/06/relationships/model3d" Target="../media/model3d1.glb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Q8c4IRTx5U" TargetMode="External"/><Relationship Id="rId2" Type="http://schemas.openxmlformats.org/officeDocument/2006/relationships/hyperlink" Target="https://drive.google.com/file/d/1IuM5KuVZOmhcRq6ThBz2thHuwyCzliVW/view?usp=sharin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youtu.be/cdYWYbf3uZc" TargetMode="External"/><Relationship Id="rId5" Type="http://schemas.openxmlformats.org/officeDocument/2006/relationships/hyperlink" Target="https://drive.google.com/file/d/1oTOAVqHedhfbPC29LGK29VkSBm4oVqNF/view?usp=sharing" TargetMode="Externa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marija.didovic2@skole.hr" TargetMode="External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7/06/relationships/model3d" Target="../media/model3d1.glb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hyperlink" Target="mailto:silvana.vulas@skole.hr" TargetMode="External"/><Relationship Id="rId4" Type="http://schemas.openxmlformats.org/officeDocument/2006/relationships/image" Target="../media/image58.gif"/><Relationship Id="rId9" Type="http://schemas.openxmlformats.org/officeDocument/2006/relationships/hyperlink" Target="mailto:julija.tomasovic@skole.hr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66DD55-0BFF-4AE6-B54E-124533D16C8E}"/>
              </a:ext>
            </a:extLst>
          </p:cNvPr>
          <p:cNvSpPr txBox="1"/>
          <p:nvPr/>
        </p:nvSpPr>
        <p:spPr>
          <a:xfrm>
            <a:off x="2316408" y="1859339"/>
            <a:ext cx="75591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latin typeface="Arial" panose="020B0604020202020204" pitchFamily="34" charset="0"/>
                <a:ea typeface="Gungsuh" panose="020B0503020000020004" pitchFamily="18" charset="-127"/>
                <a:cs typeface="Arial" panose="020B0604020202020204" pitchFamily="34" charset="0"/>
              </a:rPr>
              <a:t>CATCH THE CODE</a:t>
            </a:r>
            <a:endParaRPr lang="en-US" sz="7200" dirty="0">
              <a:latin typeface="Arial" panose="020B0604020202020204" pitchFamily="34" charset="0"/>
              <a:ea typeface="Gungsuh" panose="020B0503020000020004" pitchFamily="18" charset="-127"/>
              <a:cs typeface="Arial" panose="020B0604020202020204" pitchFamily="34" charset="0"/>
            </a:endParaRPr>
          </a:p>
          <a:p>
            <a:pPr algn="ctr"/>
            <a:endParaRPr lang="en-US" sz="54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6D18A-ECED-478D-8C02-E52A7AFE13D8}"/>
              </a:ext>
            </a:extLst>
          </p:cNvPr>
          <p:cNvSpPr txBox="1"/>
          <p:nvPr/>
        </p:nvSpPr>
        <p:spPr>
          <a:xfrm>
            <a:off x="3918776" y="4734342"/>
            <a:ext cx="4964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Marija </a:t>
            </a:r>
            <a:r>
              <a:rPr lang="hr-HR" sz="2000" dirty="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Didović</a:t>
            </a:r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 </a:t>
            </a:r>
            <a:r>
              <a:rPr lang="hr-HR" sz="160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</a:t>
            </a:r>
            <a:r>
              <a:rPr lang="hr-HR" sz="16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. savjetnik </a:t>
            </a:r>
            <a:r>
              <a:rPr lang="hr-HR" sz="16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glazbene kulture</a:t>
            </a:r>
            <a:endParaRPr lang="hr-HR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hr-HR" sz="2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Julija </a:t>
            </a:r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Tomasović </a:t>
            </a:r>
            <a:r>
              <a:rPr lang="hr-HR" sz="160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</a:t>
            </a:r>
            <a:r>
              <a:rPr lang="hr-HR" sz="16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. informatike</a:t>
            </a:r>
            <a:endParaRPr lang="hr-HR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hr-HR" sz="2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Silvana </a:t>
            </a:r>
            <a:r>
              <a:rPr lang="hr-HR" sz="2000" dirty="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Vulas</a:t>
            </a:r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 </a:t>
            </a:r>
            <a:r>
              <a:rPr lang="hr-HR" sz="160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</a:t>
            </a:r>
            <a:r>
              <a:rPr lang="hr-HR" sz="16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. violine, učitelj </a:t>
            </a:r>
            <a:r>
              <a:rPr lang="hr-HR" sz="16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savjetnik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3200" dirty="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CD9E76-2E21-B218-A7C2-F8306A4874C8}"/>
              </a:ext>
            </a:extLst>
          </p:cNvPr>
          <p:cNvGrpSpPr/>
          <p:nvPr/>
        </p:nvGrpSpPr>
        <p:grpSpPr>
          <a:xfrm rot="5400000">
            <a:off x="14575768" y="-370777"/>
            <a:ext cx="410692" cy="45719"/>
            <a:chOff x="3485387" y="4929030"/>
            <a:chExt cx="1548432" cy="1044796"/>
          </a:xfrm>
          <a:solidFill>
            <a:schemeClr val="tx2"/>
          </a:solidFill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92561CB5-E259-123F-EC8D-B3BD61E6508C}"/>
                </a:ext>
              </a:extLst>
            </p:cNvPr>
            <p:cNvSpPr/>
            <p:nvPr userDrawn="1"/>
          </p:nvSpPr>
          <p:spPr>
            <a:xfrm>
              <a:off x="3485387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9">
              <a:extLst>
                <a:ext uri="{FF2B5EF4-FFF2-40B4-BE49-F238E27FC236}">
                  <a16:creationId xmlns:a16="http://schemas.microsoft.com/office/drawing/2014/main" id="{4770BBFF-2333-9490-1E33-21700BB70E99}"/>
                </a:ext>
              </a:extLst>
            </p:cNvPr>
            <p:cNvSpPr/>
            <p:nvPr userDrawn="1"/>
          </p:nvSpPr>
          <p:spPr>
            <a:xfrm>
              <a:off x="3834758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C3500A67-DFF7-7F40-2E30-38619B90B7FA}"/>
                </a:ext>
              </a:extLst>
            </p:cNvPr>
            <p:cNvSpPr/>
            <p:nvPr userDrawn="1"/>
          </p:nvSpPr>
          <p:spPr>
            <a:xfrm>
              <a:off x="418412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7A45333E-74C6-5B81-237E-BFC17D12495D}"/>
                </a:ext>
              </a:extLst>
            </p:cNvPr>
            <p:cNvSpPr/>
            <p:nvPr userDrawn="1"/>
          </p:nvSpPr>
          <p:spPr>
            <a:xfrm>
              <a:off x="4533499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381EE3D-9049-C856-55A6-86820B566DCC}"/>
                </a:ext>
              </a:extLst>
            </p:cNvPr>
            <p:cNvSpPr/>
            <p:nvPr userDrawn="1"/>
          </p:nvSpPr>
          <p:spPr>
            <a:xfrm>
              <a:off x="4882870" y="5527675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208E1934-3E6B-3EA9-2EB2-F89D71A034EC}"/>
                </a:ext>
              </a:extLst>
            </p:cNvPr>
            <p:cNvSpPr/>
            <p:nvPr userDrawn="1"/>
          </p:nvSpPr>
          <p:spPr>
            <a:xfrm>
              <a:off x="3485387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908B1B46-D7A0-D34F-C4AD-937AB8B4EE2A}"/>
                </a:ext>
              </a:extLst>
            </p:cNvPr>
            <p:cNvSpPr/>
            <p:nvPr userDrawn="1"/>
          </p:nvSpPr>
          <p:spPr>
            <a:xfrm>
              <a:off x="3834758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E30DF27A-9AEE-CE4B-AC67-BDF029A1B7A1}"/>
                </a:ext>
              </a:extLst>
            </p:cNvPr>
            <p:cNvSpPr/>
            <p:nvPr userDrawn="1"/>
          </p:nvSpPr>
          <p:spPr>
            <a:xfrm>
              <a:off x="418412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9">
              <a:extLst>
                <a:ext uri="{FF2B5EF4-FFF2-40B4-BE49-F238E27FC236}">
                  <a16:creationId xmlns:a16="http://schemas.microsoft.com/office/drawing/2014/main" id="{B568F789-1154-D03E-C89D-A6C6C4AF2F4F}"/>
                </a:ext>
              </a:extLst>
            </p:cNvPr>
            <p:cNvSpPr/>
            <p:nvPr userDrawn="1"/>
          </p:nvSpPr>
          <p:spPr>
            <a:xfrm>
              <a:off x="4533499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1727A942-BF1F-1F52-8B07-262DE36ECD0B}"/>
                </a:ext>
              </a:extLst>
            </p:cNvPr>
            <p:cNvSpPr/>
            <p:nvPr userDrawn="1"/>
          </p:nvSpPr>
          <p:spPr>
            <a:xfrm>
              <a:off x="4882870" y="582295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526F309E-10A3-1948-7E98-5B0BF1BE3E2B}"/>
                </a:ext>
              </a:extLst>
            </p:cNvPr>
            <p:cNvSpPr/>
            <p:nvPr userDrawn="1"/>
          </p:nvSpPr>
          <p:spPr>
            <a:xfrm>
              <a:off x="3485387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9">
              <a:extLst>
                <a:ext uri="{FF2B5EF4-FFF2-40B4-BE49-F238E27FC236}">
                  <a16:creationId xmlns:a16="http://schemas.microsoft.com/office/drawing/2014/main" id="{D38A6F15-14EC-4C2B-58C5-26C3A571050D}"/>
                </a:ext>
              </a:extLst>
            </p:cNvPr>
            <p:cNvSpPr/>
            <p:nvPr userDrawn="1"/>
          </p:nvSpPr>
          <p:spPr>
            <a:xfrm>
              <a:off x="3834758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7D2B09B4-7C63-10DB-1708-F3CC2BE2BF3B}"/>
                </a:ext>
              </a:extLst>
            </p:cNvPr>
            <p:cNvSpPr/>
            <p:nvPr userDrawn="1"/>
          </p:nvSpPr>
          <p:spPr>
            <a:xfrm>
              <a:off x="418412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5F0E0F9B-1D4F-6C70-6FBC-D8A2BD46EBD1}"/>
                </a:ext>
              </a:extLst>
            </p:cNvPr>
            <p:cNvSpPr/>
            <p:nvPr userDrawn="1"/>
          </p:nvSpPr>
          <p:spPr>
            <a:xfrm>
              <a:off x="4533499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9">
              <a:extLst>
                <a:ext uri="{FF2B5EF4-FFF2-40B4-BE49-F238E27FC236}">
                  <a16:creationId xmlns:a16="http://schemas.microsoft.com/office/drawing/2014/main" id="{1165DC2E-C3A2-81AA-2158-B0269B5E3DB7}"/>
                </a:ext>
              </a:extLst>
            </p:cNvPr>
            <p:cNvSpPr/>
            <p:nvPr userDrawn="1"/>
          </p:nvSpPr>
          <p:spPr>
            <a:xfrm>
              <a:off x="4882870" y="5229162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9">
              <a:extLst>
                <a:ext uri="{FF2B5EF4-FFF2-40B4-BE49-F238E27FC236}">
                  <a16:creationId xmlns:a16="http://schemas.microsoft.com/office/drawing/2014/main" id="{C4D55C25-8226-6A10-AD30-AB67D1614C08}"/>
                </a:ext>
              </a:extLst>
            </p:cNvPr>
            <p:cNvSpPr/>
            <p:nvPr userDrawn="1"/>
          </p:nvSpPr>
          <p:spPr>
            <a:xfrm>
              <a:off x="3485387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E6584F12-063B-CD62-934D-67581AF79390}"/>
                </a:ext>
              </a:extLst>
            </p:cNvPr>
            <p:cNvSpPr/>
            <p:nvPr userDrawn="1"/>
          </p:nvSpPr>
          <p:spPr>
            <a:xfrm>
              <a:off x="3834758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9">
              <a:extLst>
                <a:ext uri="{FF2B5EF4-FFF2-40B4-BE49-F238E27FC236}">
                  <a16:creationId xmlns:a16="http://schemas.microsoft.com/office/drawing/2014/main" id="{B98DEF8D-4683-715A-5CD3-94D003B20913}"/>
                </a:ext>
              </a:extLst>
            </p:cNvPr>
            <p:cNvSpPr/>
            <p:nvPr userDrawn="1"/>
          </p:nvSpPr>
          <p:spPr>
            <a:xfrm>
              <a:off x="418412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9">
              <a:extLst>
                <a:ext uri="{FF2B5EF4-FFF2-40B4-BE49-F238E27FC236}">
                  <a16:creationId xmlns:a16="http://schemas.microsoft.com/office/drawing/2014/main" id="{121A08DF-137C-5C7E-61EF-686C35B26790}"/>
                </a:ext>
              </a:extLst>
            </p:cNvPr>
            <p:cNvSpPr/>
            <p:nvPr userDrawn="1"/>
          </p:nvSpPr>
          <p:spPr>
            <a:xfrm>
              <a:off x="4533499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453916C8-EB50-2859-7189-F93154FABCBB}"/>
                </a:ext>
              </a:extLst>
            </p:cNvPr>
            <p:cNvSpPr/>
            <p:nvPr userDrawn="1"/>
          </p:nvSpPr>
          <p:spPr>
            <a:xfrm>
              <a:off x="4882870" y="4929030"/>
              <a:ext cx="150949" cy="1508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79400" dist="190500" dir="2700000" sx="97000" sy="97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Pravokutnik 75">
            <a:extLst>
              <a:ext uri="{FF2B5EF4-FFF2-40B4-BE49-F238E27FC236}">
                <a16:creationId xmlns:a16="http://schemas.microsoft.com/office/drawing/2014/main" id="{64435158-C285-14AA-9EEF-3359ED064D2F}"/>
              </a:ext>
            </a:extLst>
          </p:cNvPr>
          <p:cNvSpPr/>
          <p:nvPr/>
        </p:nvSpPr>
        <p:spPr>
          <a:xfrm>
            <a:off x="10165349" y="3011177"/>
            <a:ext cx="1694142" cy="2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7" name="Slika 76">
            <a:extLst>
              <a:ext uri="{FF2B5EF4-FFF2-40B4-BE49-F238E27FC236}">
                <a16:creationId xmlns:a16="http://schemas.microsoft.com/office/drawing/2014/main" id="{DBBC35B8-5476-CCED-685B-4F00EDE93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r="-646" b="20513"/>
          <a:stretch/>
        </p:blipFill>
        <p:spPr>
          <a:xfrm>
            <a:off x="3214255" y="0"/>
            <a:ext cx="6373090" cy="572655"/>
          </a:xfrm>
          <a:prstGeom prst="rect">
            <a:avLst/>
          </a:prstGeom>
        </p:spPr>
      </p:pic>
      <p:pic>
        <p:nvPicPr>
          <p:cNvPr id="81" name="Slika 80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62B135AC-CD4F-00A7-BE2F-3A8BD852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20" y="5933139"/>
            <a:ext cx="1837280" cy="9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8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079604" y="498304"/>
            <a:ext cx="429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ZADATAK</a:t>
            </a:r>
            <a:endParaRPr lang="en-US" sz="3200" b="1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37BA7D4D-2327-462D-B781-F72A329C7BFD}"/>
              </a:ext>
            </a:extLst>
          </p:cNvPr>
          <p:cNvSpPr txBox="1"/>
          <p:nvPr/>
        </p:nvSpPr>
        <p:spPr>
          <a:xfrm>
            <a:off x="1079604" y="2067964"/>
            <a:ext cx="8967221" cy="346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Složiti program u Mind+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Naučiti kameru umjetne inteligencije da prepozna fotografiju lica učenika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Samostalno oblikovati stazu kretanja robota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Unijeti naredbe brojčanog niza melodije u Mind+</a:t>
            </a:r>
            <a:endParaRPr lang="hr-HR" sz="3000" dirty="0">
              <a:effectLst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34" name="Slika 33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51098DC0-DE8E-BACA-EE81-0FFE5E2AB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259" y="6340510"/>
            <a:ext cx="1028016" cy="51749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A530BF-9C8C-487C-80B8-CDD9A2734583}"/>
              </a:ext>
            </a:extLst>
          </p:cNvPr>
          <p:cNvSpPr txBox="1"/>
          <p:nvPr/>
        </p:nvSpPr>
        <p:spPr>
          <a:xfrm>
            <a:off x="1079604" y="1083079"/>
            <a:ext cx="429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INFORMATIČKI DIO</a:t>
            </a:r>
            <a:endParaRPr lang="en-US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6" name="Slika 5" descr="Slika na kojoj se prikazuje odijevanje, osoba, Ljudsko lice, dijete koje je tek prohodalo&#10;&#10;Opis je automatski generiran">
            <a:extLst>
              <a:ext uri="{FF2B5EF4-FFF2-40B4-BE49-F238E27FC236}">
                <a16:creationId xmlns:a16="http://schemas.microsoft.com/office/drawing/2014/main" id="{DBABE641-CBFB-4877-8D2D-A86EF0C4D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08" y="191578"/>
            <a:ext cx="1782502" cy="396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66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804044" y="2482526"/>
            <a:ext cx="326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>
                <a:solidFill>
                  <a:prstClr val="black"/>
                </a:solidFill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KODIRANJE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9138536" y="3723933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</p:grpSp>
      <p:pic>
        <p:nvPicPr>
          <p:cNvPr id="35" name="Slika 3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91678C3C-1A74-1118-1F91-0F40A5D0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20" y="5933139"/>
            <a:ext cx="1837280" cy="9248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370599">
              <a:off x="8047118" y="1868488"/>
              <a:ext cx="4716156" cy="1597407"/>
            </p:xfrm>
            <a:graphic>
              <a:graphicData uri="http://schemas.microsoft.com/office/drawing/2017/model3d">
                <am3d:model3d r:embed="rId3">
                  <am3d:spPr>
                    <a:xfrm rot="4370599">
                      <a:off x="0" y="0"/>
                      <a:ext cx="4716156" cy="1597407"/>
                    </a:xfrm>
                    <a:prstGeom prst="rect">
                      <a:avLst/>
                    </a:prstGeom>
                  </am3d:spPr>
                  <am3d:camera>
                    <am3d:pos x="0" y="0" z="506557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1062" d="1000000"/>
                    <am3d:preTrans dx="6273986" dy="-3081481" dz="340196"/>
                    <am3d:scale>
                      <am3d:sx n="1000000" d="1000000"/>
                      <am3d:sy n="1000000" d="1000000"/>
                      <am3d:sz n="1000000" d="1000000"/>
                    </am3d:scale>
                    <am3d:rot ax="2631109" ay="2474" az="23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7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370599">
                <a:off x="8047118" y="1868488"/>
                <a:ext cx="4716156" cy="1597407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3">
            <a:extLst>
              <a:ext uri="{FF2B5EF4-FFF2-40B4-BE49-F238E27FC236}">
                <a16:creationId xmlns:a16="http://schemas.microsoft.com/office/drawing/2014/main" id="{2D000C50-7D95-4876-A8E6-31FF2A5AB511}"/>
              </a:ext>
            </a:extLst>
          </p:cNvPr>
          <p:cNvSpPr txBox="1"/>
          <p:nvPr/>
        </p:nvSpPr>
        <p:spPr>
          <a:xfrm>
            <a:off x="1804044" y="2082416"/>
            <a:ext cx="429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GLAZBENI DIO</a:t>
            </a:r>
            <a:endParaRPr lang="en-US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3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>
            <a:extLst>
              <a:ext uri="{FF2B5EF4-FFF2-40B4-BE49-F238E27FC236}">
                <a16:creationId xmlns:a16="http://schemas.microsoft.com/office/drawing/2014/main" id="{C0009925-548C-4FD2-B4BA-40E45497CEFF}"/>
              </a:ext>
            </a:extLst>
          </p:cNvPr>
          <p:cNvSpPr/>
          <p:nvPr/>
        </p:nvSpPr>
        <p:spPr>
          <a:xfrm>
            <a:off x="5882288" y="743329"/>
            <a:ext cx="6220322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F6AC6C8-5081-4D72-A000-C648E94E621B}"/>
              </a:ext>
            </a:extLst>
          </p:cNvPr>
          <p:cNvSpPr txBox="1"/>
          <p:nvPr/>
        </p:nvSpPr>
        <p:spPr>
          <a:xfrm>
            <a:off x="6615111" y="956721"/>
            <a:ext cx="5469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TABLICA ZA KODIRANJE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8" name="Slika 7" descr="Slika na kojoj se prikazuje tekst, snimka zaslona, broj&#10;&#10;Opis je automatski generiran">
            <a:extLst>
              <a:ext uri="{FF2B5EF4-FFF2-40B4-BE49-F238E27FC236}">
                <a16:creationId xmlns:a16="http://schemas.microsoft.com/office/drawing/2014/main" id="{7D263237-383B-408C-867D-27CD6A9F2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6" y="164750"/>
            <a:ext cx="4990675" cy="6528499"/>
          </a:xfrm>
          <a:prstGeom prst="rect">
            <a:avLst/>
          </a:prstGeom>
        </p:spPr>
      </p:pic>
      <p:pic>
        <p:nvPicPr>
          <p:cNvPr id="13" name="Slika 12" descr="Slika na kojoj se prikazuje tekst, crta, Font, račun&#10;&#10;Opis je automatski generiran">
            <a:extLst>
              <a:ext uri="{FF2B5EF4-FFF2-40B4-BE49-F238E27FC236}">
                <a16:creationId xmlns:a16="http://schemas.microsoft.com/office/drawing/2014/main" id="{B37FE304-9ED9-4E80-A4D7-F7491FB4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63" y="2960215"/>
            <a:ext cx="5775630" cy="129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259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>
            <a:extLst>
              <a:ext uri="{FF2B5EF4-FFF2-40B4-BE49-F238E27FC236}">
                <a16:creationId xmlns:a16="http://schemas.microsoft.com/office/drawing/2014/main" id="{C0009925-548C-4FD2-B4BA-40E45497CEFF}"/>
              </a:ext>
            </a:extLst>
          </p:cNvPr>
          <p:cNvSpPr/>
          <p:nvPr/>
        </p:nvSpPr>
        <p:spPr>
          <a:xfrm>
            <a:off x="5882288" y="743329"/>
            <a:ext cx="6220322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37" name="Slika 36" descr="Slika na kojoj se prikazuje tekst, crta, Font, račun&#10;&#10;Opis je automatski generiran">
            <a:extLst>
              <a:ext uri="{FF2B5EF4-FFF2-40B4-BE49-F238E27FC236}">
                <a16:creationId xmlns:a16="http://schemas.microsoft.com/office/drawing/2014/main" id="{88387CA9-F386-478A-B97A-9CFC5884B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9" y="5094608"/>
            <a:ext cx="4782637" cy="122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trelica: desno 40">
            <a:extLst>
              <a:ext uri="{FF2B5EF4-FFF2-40B4-BE49-F238E27FC236}">
                <a16:creationId xmlns:a16="http://schemas.microsoft.com/office/drawing/2014/main" id="{C19862B9-BE62-4334-9E8C-C0446780F2C8}"/>
              </a:ext>
            </a:extLst>
          </p:cNvPr>
          <p:cNvSpPr/>
          <p:nvPr/>
        </p:nvSpPr>
        <p:spPr>
          <a:xfrm rot="10800000">
            <a:off x="5576522" y="5580177"/>
            <a:ext cx="1103806" cy="3959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4FBBF3DE-B6BB-CA91-F155-184D7AC8A071}"/>
              </a:ext>
            </a:extLst>
          </p:cNvPr>
          <p:cNvSpPr/>
          <p:nvPr/>
        </p:nvSpPr>
        <p:spPr>
          <a:xfrm>
            <a:off x="3909299" y="881879"/>
            <a:ext cx="2260591" cy="4267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EAB62AB0-C2EB-4587-BE3A-65B8C78109DD}"/>
              </a:ext>
            </a:extLst>
          </p:cNvPr>
          <p:cNvSpPr txBox="1"/>
          <p:nvPr/>
        </p:nvSpPr>
        <p:spPr>
          <a:xfrm>
            <a:off x="959702" y="818271"/>
            <a:ext cx="276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OSOBNO IME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0" name="Slika 9" descr="Slika na kojoj se prikazuje tekst, snimka zaslona, broj&#10;&#10;Opis je automatski generiran">
            <a:extLst>
              <a:ext uri="{FF2B5EF4-FFF2-40B4-BE49-F238E27FC236}">
                <a16:creationId xmlns:a16="http://schemas.microsoft.com/office/drawing/2014/main" id="{E9974767-A067-4563-8904-8FE53BFFE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35" y="164750"/>
            <a:ext cx="4990675" cy="652849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9B17847-906E-4832-882A-38BC73AECD95}"/>
              </a:ext>
            </a:extLst>
          </p:cNvPr>
          <p:cNvSpPr txBox="1"/>
          <p:nvPr/>
        </p:nvSpPr>
        <p:spPr>
          <a:xfrm>
            <a:off x="1765727" y="2837197"/>
            <a:ext cx="2114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MELODIJA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id="{DDB69236-1D75-416F-9800-DD376CB32CA2}"/>
              </a:ext>
            </a:extLst>
          </p:cNvPr>
          <p:cNvSpPr/>
          <p:nvPr/>
        </p:nvSpPr>
        <p:spPr>
          <a:xfrm rot="16200000">
            <a:off x="2271194" y="4006440"/>
            <a:ext cx="1103806" cy="3959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9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ka 33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51098DC0-DE8E-BACA-EE81-0FFE5E2AB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0510"/>
            <a:ext cx="1028016" cy="517490"/>
          </a:xfrm>
          <a:prstGeom prst="rect">
            <a:avLst/>
          </a:prstGeom>
        </p:spPr>
      </p:pic>
      <p:pic>
        <p:nvPicPr>
          <p:cNvPr id="6" name="Slika 5" descr="Slika na kojoj se prikazuje tekst, paralelno, umjetničko djelo&#10;&#10;Opis je automatski generiran">
            <a:extLst>
              <a:ext uri="{FF2B5EF4-FFF2-40B4-BE49-F238E27FC236}">
                <a16:creationId xmlns:a16="http://schemas.microsoft.com/office/drawing/2014/main" id="{C2DB5E69-91F6-4657-9781-9E49BE525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9126" y="-679811"/>
            <a:ext cx="4622414" cy="821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C4B0082-E02D-4DE0-ADA9-7D89EAB15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5" t="9801" r="6168" b="13835"/>
          <a:stretch/>
        </p:blipFill>
        <p:spPr>
          <a:xfrm>
            <a:off x="8118224" y="4748404"/>
            <a:ext cx="3322730" cy="18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 descr="Slika na kojoj se prikazuje tekst, rukopis, izbornik, knjiga&#10;&#10;Opis je automatski generiran">
            <a:extLst>
              <a:ext uri="{FF2B5EF4-FFF2-40B4-BE49-F238E27FC236}">
                <a16:creationId xmlns:a16="http://schemas.microsoft.com/office/drawing/2014/main" id="{AB86EA2F-1F18-4EB7-95C2-705E85083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20372" y="-467258"/>
            <a:ext cx="1686286" cy="332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 descr="Slika na kojoj se prikazuje tekst, knjiga, rukopis&#10;&#10;Opis je automatski generiran">
            <a:extLst>
              <a:ext uri="{FF2B5EF4-FFF2-40B4-BE49-F238E27FC236}">
                <a16:creationId xmlns:a16="http://schemas.microsoft.com/office/drawing/2014/main" id="{C6EEEB0B-A05D-4F43-9938-02B74DCA0F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2514" y="1759599"/>
            <a:ext cx="1878077" cy="333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75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like 8" descr="Slika na kojoj se prikazuje osoba, odijevanje, učenje, u dvorani&#10;&#10;Opis je automatski generiran">
            <a:extLst>
              <a:ext uri="{FF2B5EF4-FFF2-40B4-BE49-F238E27FC236}">
                <a16:creationId xmlns:a16="http://schemas.microsoft.com/office/drawing/2014/main" id="{BE015904-44AD-42E2-8398-C3A1F685F25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2485"/>
          <a:stretch>
            <a:fillRect/>
          </a:stretch>
        </p:blipFill>
        <p:spPr>
          <a:xfrm>
            <a:off x="5066817" y="480522"/>
            <a:ext cx="5900395" cy="5896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 descr="Slika na kojoj se prikazuje klavir, glazbena klavijatura, klavijature, glazbeni instrument&#10;&#10;Opis je automatski generiran">
            <a:extLst>
              <a:ext uri="{FF2B5EF4-FFF2-40B4-BE49-F238E27FC236}">
                <a16:creationId xmlns:a16="http://schemas.microsoft.com/office/drawing/2014/main" id="{4D27DDD4-0131-18AD-EB03-E8D472AFD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0" y="5422870"/>
            <a:ext cx="830687" cy="830687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B2D9B0A-7A3E-4F1B-9EB3-1E042F243D0B}"/>
              </a:ext>
            </a:extLst>
          </p:cNvPr>
          <p:cNvSpPr txBox="1"/>
          <p:nvPr/>
        </p:nvSpPr>
        <p:spPr>
          <a:xfrm>
            <a:off x="878070" y="2574593"/>
            <a:ext cx="326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>
                <a:solidFill>
                  <a:prstClr val="black"/>
                </a:solidFill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SVIRANJE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1BDC87B-B390-4A3D-8EE5-09BB9F581F52}"/>
              </a:ext>
            </a:extLst>
          </p:cNvPr>
          <p:cNvSpPr txBox="1"/>
          <p:nvPr/>
        </p:nvSpPr>
        <p:spPr>
          <a:xfrm>
            <a:off x="878070" y="2174483"/>
            <a:ext cx="429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GLAZBENI DIO</a:t>
            </a:r>
            <a:endParaRPr lang="en-US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vanje, osoba, u dvorani, učenje&#10;&#10;Opis je automatski generiran">
            <a:extLst>
              <a:ext uri="{FF2B5EF4-FFF2-40B4-BE49-F238E27FC236}">
                <a16:creationId xmlns:a16="http://schemas.microsoft.com/office/drawing/2014/main" id="{610D94D0-A680-4F7E-AADC-063DF9597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58" y="2000278"/>
            <a:ext cx="2568534" cy="1926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Slika 30" descr="Slika na kojoj se prikazuje odijevanje, osoba, namještaj, u dvorani&#10;&#10;Opis je automatski generiran">
            <a:extLst>
              <a:ext uri="{FF2B5EF4-FFF2-40B4-BE49-F238E27FC236}">
                <a16:creationId xmlns:a16="http://schemas.microsoft.com/office/drawing/2014/main" id="{38F68366-465E-4B01-A75C-A7C9C3C7A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55" y="1206030"/>
            <a:ext cx="2751403" cy="206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Slika 33" descr="Slika na kojoj se prikazuje osoba, odijevanje, učenje, u dvorani&#10;&#10;Opis je automatski generiran">
            <a:extLst>
              <a:ext uri="{FF2B5EF4-FFF2-40B4-BE49-F238E27FC236}">
                <a16:creationId xmlns:a16="http://schemas.microsoft.com/office/drawing/2014/main" id="{B51DE0D9-6736-4E72-9F5F-C30E1EF5A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80" y="3809343"/>
            <a:ext cx="2570887" cy="192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67AF9A8-AF86-FD41-40AB-CA1480334A08}"/>
              </a:ext>
            </a:extLst>
          </p:cNvPr>
          <p:cNvSpPr txBox="1"/>
          <p:nvPr/>
        </p:nvSpPr>
        <p:spPr>
          <a:xfrm>
            <a:off x="892870" y="1106899"/>
            <a:ext cx="273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Sara Bilanović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4233BA53-0BDB-235D-0858-A2D48F225043}"/>
              </a:ext>
            </a:extLst>
          </p:cNvPr>
          <p:cNvSpPr txBox="1"/>
          <p:nvPr/>
        </p:nvSpPr>
        <p:spPr>
          <a:xfrm>
            <a:off x="2344125" y="5289453"/>
            <a:ext cx="3050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Ante Kovačić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Marin Kovač">
            <a:hlinkClick r:id="" action="ppaction://media"/>
            <a:extLst>
              <a:ext uri="{FF2B5EF4-FFF2-40B4-BE49-F238E27FC236}">
                <a16:creationId xmlns:a16="http://schemas.microsoft.com/office/drawing/2014/main" id="{35CF1993-D37F-45D3-9F6B-6FAE5EEA6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1641" y="1760855"/>
            <a:ext cx="487363" cy="487363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A59CA28B-06AC-4821-AEFF-37B2838D352E}"/>
              </a:ext>
            </a:extLst>
          </p:cNvPr>
          <p:cNvSpPr txBox="1"/>
          <p:nvPr/>
        </p:nvSpPr>
        <p:spPr>
          <a:xfrm>
            <a:off x="5358226" y="1008527"/>
            <a:ext cx="256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Marin Kovač</a:t>
            </a:r>
            <a:endParaRPr lang="en-US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lika 9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8AC8C822-0D08-4C47-B2B1-FECC6346A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69" y="6301290"/>
            <a:ext cx="1105931" cy="5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hatsApp Video 2023-10-20 at 13.09.43">
            <a:hlinkClick r:id="" action="ppaction://media"/>
            <a:extLst>
              <a:ext uri="{FF2B5EF4-FFF2-40B4-BE49-F238E27FC236}">
                <a16:creationId xmlns:a16="http://schemas.microsoft.com/office/drawing/2014/main" id="{A4BDF717-EF5F-42FE-AD9B-EFC4528B5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114" y="2483529"/>
            <a:ext cx="6461125" cy="3657600"/>
          </a:xfrm>
          <a:prstGeom prst="rect">
            <a:avLst/>
          </a:prstGeom>
        </p:spPr>
      </p:pic>
      <p:pic>
        <p:nvPicPr>
          <p:cNvPr id="11" name="Slika 10" descr="Slika na kojoj se prikazuje tekst, crta, Font, snimka zaslona&#10;&#10;Opis je automatski generiran">
            <a:extLst>
              <a:ext uri="{FF2B5EF4-FFF2-40B4-BE49-F238E27FC236}">
                <a16:creationId xmlns:a16="http://schemas.microsoft.com/office/drawing/2014/main" id="{80FED7E0-0853-43E4-92C8-6B6F5843F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4" y="318620"/>
            <a:ext cx="6461125" cy="177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30F96A1-4C11-0FFC-F708-BB00EC0479D3}"/>
              </a:ext>
            </a:extLst>
          </p:cNvPr>
          <p:cNvSpPr txBox="1"/>
          <p:nvPr/>
        </p:nvSpPr>
        <p:spPr>
          <a:xfrm>
            <a:off x="9671862" y="5828050"/>
            <a:ext cx="12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6"/>
              </a:rPr>
              <a:t>YouTube</a:t>
            </a: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EF626FD-867C-0648-B326-E06882AB193A}"/>
              </a:ext>
            </a:extLst>
          </p:cNvPr>
          <p:cNvSpPr txBox="1"/>
          <p:nvPr/>
        </p:nvSpPr>
        <p:spPr>
          <a:xfrm>
            <a:off x="7981024" y="537550"/>
            <a:ext cx="3804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Kodirani broj:</a:t>
            </a:r>
          </a:p>
          <a:p>
            <a:r>
              <a:rPr lang="hr-HR" sz="3200">
                <a:latin typeface="Arial" panose="020B0604020202020204" pitchFamily="34" charset="0"/>
                <a:cs typeface="Arial" panose="020B0604020202020204" pitchFamily="34" charset="0"/>
              </a:rPr>
              <a:t>215897 49745</a:t>
            </a:r>
          </a:p>
          <a:p>
            <a:endParaRPr lang="hr-HR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200">
                <a:latin typeface="Arial" panose="020B0604020202020204" pitchFamily="34" charset="0"/>
                <a:cs typeface="Arial" panose="020B0604020202020204" pitchFamily="34" charset="0"/>
              </a:rPr>
              <a:t>Kodirana melodija: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200">
                <a:latin typeface="Arial" panose="020B0604020202020204" pitchFamily="34" charset="0"/>
                <a:cs typeface="Arial" panose="020B0604020202020204" pitchFamily="34" charset="0"/>
              </a:rPr>
              <a:t>DCGC2D2H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200">
                <a:latin typeface="Arial" panose="020B0604020202020204" pitchFamily="34" charset="0"/>
                <a:cs typeface="Arial" panose="020B0604020202020204" pitchFamily="34" charset="0"/>
              </a:rPr>
              <a:t>FD2HF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hr-HR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soba, odijevanje, u dvorani, zid&#10;&#10;Opis je automatski generiran">
            <a:extLst>
              <a:ext uri="{FF2B5EF4-FFF2-40B4-BE49-F238E27FC236}">
                <a16:creationId xmlns:a16="http://schemas.microsoft.com/office/drawing/2014/main" id="{D4CC9D25-4B2A-42BA-AAA5-D7AE3C7E3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60" y="2906789"/>
            <a:ext cx="3781710" cy="2836283"/>
          </a:xfrm>
          <a:prstGeom prst="rect">
            <a:avLst/>
          </a:prstGeom>
        </p:spPr>
      </p:pic>
      <p:pic>
        <p:nvPicPr>
          <p:cNvPr id="56" name="Slika 55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43DC2F1E-24A7-717A-4CC3-7F1446133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14" y="6211716"/>
            <a:ext cx="868989" cy="43743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FB79A462-EBF7-198E-4234-00078D2F2987}"/>
              </a:ext>
            </a:extLst>
          </p:cNvPr>
          <p:cNvSpPr txBox="1"/>
          <p:nvPr/>
        </p:nvSpPr>
        <p:spPr>
          <a:xfrm>
            <a:off x="10934700" y="5419906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hlinkClick r:id="" action="ppaction://noaction"/>
            </a:endParaRPr>
          </a:p>
          <a:p>
            <a:r>
              <a:rPr lang="hr-HR" dirty="0">
                <a:hlinkClick r:id="" action="ppaction://noaction"/>
              </a:rPr>
              <a:t>YouTube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94EAD6E-73BC-6DBF-1431-E69BEB065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067" y="2906789"/>
            <a:ext cx="5040850" cy="2836283"/>
          </a:xfrm>
          <a:prstGeom prst="rect">
            <a:avLst/>
          </a:prstGeom>
        </p:spPr>
      </p:pic>
      <p:pic>
        <p:nvPicPr>
          <p:cNvPr id="57" name="Slika 56" descr="Slika na kojoj se prikazuje tekst, crta, Font, snimka zaslona&#10;&#10;Opis je automatski generiran">
            <a:extLst>
              <a:ext uri="{FF2B5EF4-FFF2-40B4-BE49-F238E27FC236}">
                <a16:creationId xmlns:a16="http://schemas.microsoft.com/office/drawing/2014/main" id="{F093297B-D720-2B9E-FD52-2E7C5C793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24" y="323387"/>
            <a:ext cx="8847404" cy="2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Slika na kojoj se prikazuje tekst, papir, papirnati proizvod, rukopis&#10;&#10;Opis je automatski generiran">
            <a:extLst>
              <a:ext uri="{FF2B5EF4-FFF2-40B4-BE49-F238E27FC236}">
                <a16:creationId xmlns:a16="http://schemas.microsoft.com/office/drawing/2014/main" id="{143F13CF-9031-459E-DAE9-DAA212BAB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b="57500"/>
          <a:stretch/>
        </p:blipFill>
        <p:spPr>
          <a:xfrm>
            <a:off x="597920" y="740780"/>
            <a:ext cx="5336624" cy="172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 descr="Slika na kojoj se prikazuje tekst, snimka zaslona, softver&#10;&#10;Opis je automatski generiran">
            <a:extLst>
              <a:ext uri="{FF2B5EF4-FFF2-40B4-BE49-F238E27FC236}">
                <a16:creationId xmlns:a16="http://schemas.microsoft.com/office/drawing/2014/main" id="{B40ABBC0-30D1-9E3F-7299-B8669D26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8" y="1923676"/>
            <a:ext cx="2115338" cy="4703812"/>
          </a:xfrm>
          <a:prstGeom prst="rect">
            <a:avLst/>
          </a:prstGeom>
        </p:spPr>
      </p:pic>
      <p:pic>
        <p:nvPicPr>
          <p:cNvPr id="21" name="Rezervirano mjesto sadržaja 20" descr="Slika na kojoj se prikazuje tekst, izbornik, rukopis, knjiga&#10;&#10;Opis je automatski generiran">
            <a:extLst>
              <a:ext uri="{FF2B5EF4-FFF2-40B4-BE49-F238E27FC236}">
                <a16:creationId xmlns:a16="http://schemas.microsoft.com/office/drawing/2014/main" id="{89F9ED55-DFC8-8614-728D-8AE5492E2E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t="4467" r="8747"/>
          <a:stretch/>
        </p:blipFill>
        <p:spPr>
          <a:xfrm rot="16200000">
            <a:off x="8038512" y="-481981"/>
            <a:ext cx="2365793" cy="4811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 descr="Slika na kojoj se prikazuje tekst, snimka zaslona, softver, dizajn&#10;&#10;Opis je automatski generiran">
            <a:extLst>
              <a:ext uri="{FF2B5EF4-FFF2-40B4-BE49-F238E27FC236}">
                <a16:creationId xmlns:a16="http://schemas.microsoft.com/office/drawing/2014/main" id="{F471E2D3-1DA4-9560-784A-BD1ED2E4D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65" y="1786349"/>
            <a:ext cx="2116715" cy="470381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751F6BE-D436-43AA-87EF-F76AB3C4B9B8}"/>
              </a:ext>
            </a:extLst>
          </p:cNvPr>
          <p:cNvSpPr txBox="1"/>
          <p:nvPr/>
        </p:nvSpPr>
        <p:spPr>
          <a:xfrm>
            <a:off x="564934" y="2681050"/>
            <a:ext cx="3755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Marieta </a:t>
            </a:r>
          </a:p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Križanac</a:t>
            </a:r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3526CA0-06E8-4108-AB2D-C804B74F2A75}"/>
              </a:ext>
            </a:extLst>
          </p:cNvPr>
          <p:cNvSpPr txBox="1"/>
          <p:nvPr/>
        </p:nvSpPr>
        <p:spPr>
          <a:xfrm>
            <a:off x="6662009" y="3235048"/>
            <a:ext cx="3755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Nik </a:t>
            </a:r>
          </a:p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Puhan</a:t>
            </a:r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17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A66473-55BD-6AD7-4190-8DF40EC18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84C115-0816-22CB-AD78-41111FDA55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Volume">
                <a:extLst>
                  <a:ext uri="{FF2B5EF4-FFF2-40B4-BE49-F238E27FC236}">
                    <a16:creationId xmlns:a16="http://schemas.microsoft.com/office/drawing/2014/main" id="{6A6EE8E5-D39C-A990-6B6E-AE02BF7FDE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5989081"/>
                  </p:ext>
                </p:extLst>
              </p:nvPr>
            </p:nvGraphicFramePr>
            <p:xfrm>
              <a:off x="4894932" y="2300583"/>
              <a:ext cx="2402135" cy="22568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02135" cy="2256834"/>
                    </a:xfrm>
                    <a:prstGeom prst="rect">
                      <a:avLst/>
                    </a:prstGeom>
                  </am3d:spPr>
                  <am3d:camera>
                    <am3d:pos x="0" y="0" z="74518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4403" d="1000000"/>
                    <am3d:preTrans dx="-3827380" dy="-15713555" dz="1057486"/>
                    <am3d:scale>
                      <am3d:sx n="1000000" d="1000000"/>
                      <am3d:sy n="1000000" d="1000000"/>
                      <am3d:sz n="1000000" d="1000000"/>
                    </am3d:scale>
                    <am3d:rot ax="4100196" ay="-5198422" az="-40981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4947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Volume">
                <a:extLst>
                  <a:ext uri="{FF2B5EF4-FFF2-40B4-BE49-F238E27FC236}">
                    <a16:creationId xmlns:a16="http://schemas.microsoft.com/office/drawing/2014/main" id="{6A6EE8E5-D39C-A990-6B6E-AE02BF7FDE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4932" y="2300583"/>
                <a:ext cx="2402135" cy="22568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67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 descr="Slika na kojoj se prikazuje Ljudsko lice, osoba, zid, odijevanje&#10;&#10;Opis je automatski generiran">
            <a:extLst>
              <a:ext uri="{FF2B5EF4-FFF2-40B4-BE49-F238E27FC236}">
                <a16:creationId xmlns:a16="http://schemas.microsoft.com/office/drawing/2014/main" id="{86B06273-9DD7-42CC-95DA-B80F0E66A8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4"/>
          <a:stretch/>
        </p:blipFill>
        <p:spPr>
          <a:xfrm>
            <a:off x="5004435" y="2924413"/>
            <a:ext cx="1760511" cy="1849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8CA230A-7AD2-97A9-DB80-C16D07DB9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t="11780" r="-150" b="28414"/>
          <a:stretch/>
        </p:blipFill>
        <p:spPr>
          <a:xfrm>
            <a:off x="1729987" y="2924413"/>
            <a:ext cx="1396093" cy="185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Uljana i david2">
            <a:hlinkClick r:id="" action="ppaction://media"/>
            <a:extLst>
              <a:ext uri="{FF2B5EF4-FFF2-40B4-BE49-F238E27FC236}">
                <a16:creationId xmlns:a16="http://schemas.microsoft.com/office/drawing/2014/main" id="{CFCCAA03-0751-486A-B0D3-79CECA1FF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5722" y="5091081"/>
            <a:ext cx="487363" cy="48736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25BDB89-2F53-6DC7-087B-F6A4074E0D62}"/>
              </a:ext>
            </a:extLst>
          </p:cNvPr>
          <p:cNvSpPr txBox="1"/>
          <p:nvPr/>
        </p:nvSpPr>
        <p:spPr>
          <a:xfrm>
            <a:off x="12314776" y="5928094"/>
            <a:ext cx="226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3600" b="1" dirty="0">
              <a:solidFill>
                <a:srgbClr val="FFFF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2A97A19-1967-2F40-6FCB-7467929848D9}"/>
              </a:ext>
            </a:extLst>
          </p:cNvPr>
          <p:cNvSpPr txBox="1"/>
          <p:nvPr/>
        </p:nvSpPr>
        <p:spPr>
          <a:xfrm>
            <a:off x="979055" y="321996"/>
            <a:ext cx="1006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Najljepše 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melodije dobili smo kodiranjem imena: Uljana </a:t>
            </a:r>
            <a:r>
              <a:rPr kumimoji="0" lang="hr-H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Ripčenko</a:t>
            </a: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i David Dajak.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3000">
              <a:solidFill>
                <a:prstClr val="black"/>
              </a:solidFill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One </a:t>
            </a: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postaju kodovi pomoću kojeg će učenici 3A razreda pokrenuti svog robota.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F89B308-B05C-6DA1-46CD-C12BA4254936}"/>
              </a:ext>
            </a:extLst>
          </p:cNvPr>
          <p:cNvSpPr txBox="1"/>
          <p:nvPr/>
        </p:nvSpPr>
        <p:spPr>
          <a:xfrm>
            <a:off x="8509444" y="5820757"/>
            <a:ext cx="2918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tx1"/>
                </a:solidFill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Uljana i David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ED667F1-24D5-D4F8-9997-AB780996236A}"/>
              </a:ext>
            </a:extLst>
          </p:cNvPr>
          <p:cNvSpPr txBox="1"/>
          <p:nvPr/>
        </p:nvSpPr>
        <p:spPr>
          <a:xfrm>
            <a:off x="4078344" y="5820757"/>
            <a:ext cx="3705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Uljana </a:t>
            </a:r>
            <a:r>
              <a:rPr lang="hr-HR" sz="3000" dirty="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Ripčenko</a:t>
            </a:r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FE59501-38B3-7FAD-2150-EFB169C0BECC}"/>
              </a:ext>
            </a:extLst>
          </p:cNvPr>
          <p:cNvSpPr txBox="1"/>
          <p:nvPr/>
        </p:nvSpPr>
        <p:spPr>
          <a:xfrm>
            <a:off x="877762" y="5820757"/>
            <a:ext cx="3100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David </a:t>
            </a:r>
            <a:r>
              <a:rPr lang="hr-HR" sz="3000" dirty="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Dajak</a:t>
            </a:r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5" name="Slika 4" descr="Slika na kojoj se prikazuje sat, snimka zaslona, dizajn&#10;&#10;Opis je automatski generiran">
            <a:extLst>
              <a:ext uri="{FF2B5EF4-FFF2-40B4-BE49-F238E27FC236}">
                <a16:creationId xmlns:a16="http://schemas.microsoft.com/office/drawing/2014/main" id="{400AA533-2123-DE28-6362-33AB9DDB4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5292"/>
          <a:stretch/>
        </p:blipFill>
        <p:spPr>
          <a:xfrm>
            <a:off x="8401050" y="2924413"/>
            <a:ext cx="2645229" cy="1849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756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671EBC53-868F-47B9-8706-F4A0188BFE33}"/>
              </a:ext>
            </a:extLst>
          </p:cNvPr>
          <p:cNvSpPr txBox="1"/>
          <p:nvPr/>
        </p:nvSpPr>
        <p:spPr>
          <a:xfrm>
            <a:off x="1138858" y="1624946"/>
            <a:ext cx="429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INFORMATIČKI DIO</a:t>
            </a:r>
            <a:endParaRPr lang="en-US" sz="3200" b="1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634008A-09BA-4199-BAB4-6A93146DD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9" r="3" b="1692"/>
          <a:stretch/>
        </p:blipFill>
        <p:spPr bwMode="auto">
          <a:xfrm rot="20229952">
            <a:off x="5649377" y="1439779"/>
            <a:ext cx="5609531" cy="397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72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726AC18C-4303-4F6A-928F-C98B1CAA673A}"/>
              </a:ext>
            </a:extLst>
          </p:cNvPr>
          <p:cNvSpPr txBox="1"/>
          <p:nvPr/>
        </p:nvSpPr>
        <p:spPr>
          <a:xfrm>
            <a:off x="1317002" y="2228671"/>
            <a:ext cx="52192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dukacijski robot koji omogućava jednostavan i zabavan ulazak u robotik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i programiranj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.</a:t>
            </a:r>
            <a:endParaRPr kumimoji="0" lang="hr-HR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Upravljan j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e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micro:bitom</a:t>
            </a:r>
            <a:r>
              <a:rPr kumimoji="0" lang="hr-HR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A8DB2B2-877A-45FD-860E-22D96CDE0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 r="3" b="1692"/>
          <a:stretch/>
        </p:blipFill>
        <p:spPr bwMode="auto">
          <a:xfrm>
            <a:off x="6733725" y="2065867"/>
            <a:ext cx="4821394" cy="341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66F6DC4-75C3-467E-90E9-A1CE946664CB}"/>
              </a:ext>
            </a:extLst>
          </p:cNvPr>
          <p:cNvSpPr txBox="1"/>
          <p:nvPr/>
        </p:nvSpPr>
        <p:spPr>
          <a:xfrm>
            <a:off x="1317002" y="1101727"/>
            <a:ext cx="8071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MICRO:</a:t>
            </a:r>
            <a:r>
              <a:rPr kumimoji="0" lang="hr-HR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MAQUEEN</a:t>
            </a:r>
            <a:r>
              <a:rPr lang="hr-HR" sz="3200" b="1" cap="all" dirty="0">
                <a:solidFill>
                  <a:prstClr val="black"/>
                </a:solidFill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PLUS</a:t>
            </a:r>
            <a:r>
              <a:rPr kumimoji="0" lang="hr-HR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ROBOT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7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19CFB38-AC58-4827-ABF0-F3474752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4" y="1051700"/>
            <a:ext cx="7953375" cy="912618"/>
          </a:xfrm>
          <a:prstGeom prst="rect">
            <a:avLst/>
          </a:prstGeom>
        </p:spPr>
      </p:pic>
      <p:pic>
        <p:nvPicPr>
          <p:cNvPr id="4" name="Rezervirano mjesto sadržaja 5">
            <a:extLst>
              <a:ext uri="{FF2B5EF4-FFF2-40B4-BE49-F238E27FC236}">
                <a16:creationId xmlns:a16="http://schemas.microsoft.com/office/drawing/2014/main" id="{3FCC4C77-50A5-4A81-808A-6C3ECD3D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94" y="2319936"/>
            <a:ext cx="7210392" cy="83440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2BB7F8F-51A4-4438-B5D8-B09881C182C9}"/>
              </a:ext>
            </a:extLst>
          </p:cNvPr>
          <p:cNvSpPr txBox="1"/>
          <p:nvPr/>
        </p:nvSpPr>
        <p:spPr>
          <a:xfrm>
            <a:off x="901394" y="3180332"/>
            <a:ext cx="6556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dirty="0">
                <a:effectLst/>
                <a:latin typeface="Gotham Rounded Light"/>
              </a:rPr>
              <a:t>Reproducira navedenu notu za određen broj doba.</a:t>
            </a:r>
            <a:endParaRPr lang="hr-HR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4D63011-B2BD-459F-88AD-BF57FADB1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94" y="4197837"/>
            <a:ext cx="6800295" cy="76702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CEFA0B3-7196-4A9C-882D-4AF295361168}"/>
              </a:ext>
            </a:extLst>
          </p:cNvPr>
          <p:cNvSpPr txBox="1"/>
          <p:nvPr/>
        </p:nvSpPr>
        <p:spPr>
          <a:xfrm>
            <a:off x="901394" y="5224067"/>
            <a:ext cx="57019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0" dirty="0">
                <a:effectLst/>
                <a:latin typeface="Gotham Rounded Light"/>
              </a:rPr>
              <a:t>Mijenja brzinu izvođenja melodije za određen broj.</a:t>
            </a:r>
            <a:endParaRPr lang="hr-HR" sz="28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4863E60-D84A-4FE0-8C3A-D0E3A57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89" y="1376836"/>
            <a:ext cx="4104327" cy="41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454CBF53-F66F-B08F-B608-CDD4D3D6FD39}"/>
              </a:ext>
            </a:extLst>
          </p:cNvPr>
          <p:cNvSpPr txBox="1"/>
          <p:nvPr/>
        </p:nvSpPr>
        <p:spPr>
          <a:xfrm>
            <a:off x="7982862" y="6218388"/>
            <a:ext cx="3258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Slika preuzeta s Croatia </a:t>
            </a:r>
            <a:r>
              <a:rPr lang="hr-HR" sz="1200" dirty="0" err="1"/>
              <a:t>Mekers</a:t>
            </a:r>
            <a:r>
              <a:rPr lang="hr-HR" sz="1200" dirty="0"/>
              <a:t> – IRIM, 1.3.2024. </a:t>
            </a:r>
          </a:p>
        </p:txBody>
      </p:sp>
    </p:spTree>
    <p:extLst>
      <p:ext uri="{BB962C8B-B14F-4D97-AF65-F5344CB8AC3E}">
        <p14:creationId xmlns:p14="http://schemas.microsoft.com/office/powerpoint/2010/main" val="45544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36D0730-C861-4588-A711-FE84F3AA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52" y="557611"/>
            <a:ext cx="10958624" cy="3424570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EDF06423-2D18-4D8C-8489-F72EDCEB0E0B}"/>
              </a:ext>
            </a:extLst>
          </p:cNvPr>
          <p:cNvSpPr txBox="1"/>
          <p:nvPr/>
        </p:nvSpPr>
        <p:spPr>
          <a:xfrm>
            <a:off x="6794377" y="4367174"/>
            <a:ext cx="5397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r-HR" sz="2800" b="1" i="0" u="sng" dirty="0" err="1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HuskyLens</a:t>
            </a:r>
            <a:r>
              <a:rPr lang="hr-HR" sz="2800" b="0" i="0" dirty="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kamera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77FAE778-E2C5-E67E-9FDC-49E0EEF3C7C8}"/>
              </a:ext>
            </a:extLst>
          </p:cNvPr>
          <p:cNvSpPr txBox="1"/>
          <p:nvPr/>
        </p:nvSpPr>
        <p:spPr>
          <a:xfrm>
            <a:off x="1056074" y="4071383"/>
            <a:ext cx="434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UMJETNA INTELIGENCIJA</a:t>
            </a:r>
            <a:endParaRPr lang="en-US" sz="3600" b="1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A45657E-0A82-F3C9-7239-A266AEA57993}"/>
              </a:ext>
            </a:extLst>
          </p:cNvPr>
          <p:cNvSpPr txBox="1"/>
          <p:nvPr/>
        </p:nvSpPr>
        <p:spPr>
          <a:xfrm>
            <a:off x="4654533" y="6215991"/>
            <a:ext cx="5078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Slika preuzeta s Croatia </a:t>
            </a:r>
            <a:r>
              <a:rPr lang="hr-HR" sz="1200" dirty="0" err="1"/>
              <a:t>Mekers</a:t>
            </a:r>
            <a:r>
              <a:rPr lang="hr-HR" sz="1200" dirty="0"/>
              <a:t> – IRIM, 1.3.2024. 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6990B0CB-5E62-140F-699C-0BA3D4FFB312}"/>
              </a:ext>
            </a:extLst>
          </p:cNvPr>
          <p:cNvSpPr/>
          <p:nvPr/>
        </p:nvSpPr>
        <p:spPr>
          <a:xfrm rot="16200000">
            <a:off x="6001596" y="4343969"/>
            <a:ext cx="221942" cy="71021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4525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5B4689E-E0C4-4544-89CD-E4E4565F9F1B}"/>
              </a:ext>
            </a:extLst>
          </p:cNvPr>
          <p:cNvSpPr txBox="1"/>
          <p:nvPr/>
        </p:nvSpPr>
        <p:spPr>
          <a:xfrm>
            <a:off x="599263" y="729172"/>
            <a:ext cx="86201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b="1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ZADATAK</a:t>
            </a:r>
          </a:p>
          <a:p>
            <a:pPr marL="0" indent="0">
              <a:buNone/>
            </a:pPr>
            <a:r>
              <a:rPr lang="hr-HR" sz="28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Postavite robota </a:t>
            </a:r>
            <a:r>
              <a:rPr lang="hr-HR" sz="28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 </a:t>
            </a:r>
            <a:r>
              <a:rPr lang="hr-HR" sz="28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polje START </a:t>
            </a:r>
            <a:r>
              <a:rPr lang="hr-HR" sz="28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sa sva tri kotača unutar polja za robota. Robot mora najprije uključiti zelena RGB svjetla na 1 sekundu… </a:t>
            </a:r>
          </a:p>
        </p:txBody>
      </p:sp>
      <p:pic>
        <p:nvPicPr>
          <p:cNvPr id="5" name="Rezervirano mjesto sadržaja 2" descr="Slika na kojoj se prikazuje automatizacija, alat, tekst, uredski pribor&#10;&#10;Opis je automatski generiran">
            <a:extLst>
              <a:ext uri="{FF2B5EF4-FFF2-40B4-BE49-F238E27FC236}">
                <a16:creationId xmlns:a16="http://schemas.microsoft.com/office/drawing/2014/main" id="{7853B2FE-0675-46F6-8F70-B2EEA4625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6" b="20129"/>
          <a:stretch/>
        </p:blipFill>
        <p:spPr>
          <a:xfrm>
            <a:off x="599263" y="3048000"/>
            <a:ext cx="1939889" cy="3400424"/>
          </a:xfrm>
          <a:prstGeom prst="rect">
            <a:avLst/>
          </a:prstGeom>
        </p:spPr>
      </p:pic>
      <p:pic>
        <p:nvPicPr>
          <p:cNvPr id="6" name="Slika 5" descr="Slika na kojoj se prikazuje u dvorani, tekst, osoba, namještaj&#10;&#10;Opis je automatski generiran">
            <a:extLst>
              <a:ext uri="{FF2B5EF4-FFF2-40B4-BE49-F238E27FC236}">
                <a16:creationId xmlns:a16="http://schemas.microsoft.com/office/drawing/2014/main" id="{7C10EB9D-97F6-4D57-B8BD-2BCB2428B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63" b="32446"/>
          <a:stretch/>
        </p:blipFill>
        <p:spPr>
          <a:xfrm>
            <a:off x="4634142" y="3048000"/>
            <a:ext cx="2293746" cy="3400424"/>
          </a:xfrm>
          <a:prstGeom prst="rect">
            <a:avLst/>
          </a:prstGeom>
        </p:spPr>
      </p:pic>
      <p:pic>
        <p:nvPicPr>
          <p:cNvPr id="7" name="Slika 6" descr="Slika na kojoj se prikazuje tekst, Dječja umjetnost, odijevanje, osoba&#10;&#10;Opis je automatski generiran">
            <a:extLst>
              <a:ext uri="{FF2B5EF4-FFF2-40B4-BE49-F238E27FC236}">
                <a16:creationId xmlns:a16="http://schemas.microsoft.com/office/drawing/2014/main" id="{8DCD02E9-50A7-472C-9940-ECE5BB24A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37" y="942063"/>
            <a:ext cx="2533277" cy="56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5B4689E-E0C4-4544-89CD-E4E4565F9F1B}"/>
              </a:ext>
            </a:extLst>
          </p:cNvPr>
          <p:cNvSpPr txBox="1"/>
          <p:nvPr/>
        </p:nvSpPr>
        <p:spPr>
          <a:xfrm>
            <a:off x="3473126" y="2559013"/>
            <a:ext cx="51737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micro:bit</a:t>
            </a: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3300" dirty="0" err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HuskyLens</a:t>
            </a:r>
            <a:r>
              <a:rPr lang="hr-HR" sz="33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kamera (AI)</a:t>
            </a:r>
            <a:endParaRPr kumimoji="0" lang="hr-HR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5" name="Rezervirano mjesto sadržaja 2" descr="Slika na kojoj se prikazuje automatizacija, alat, tekst, uredski pribor&#10;&#10;Opis je automatski generiran">
            <a:extLst>
              <a:ext uri="{FF2B5EF4-FFF2-40B4-BE49-F238E27FC236}">
                <a16:creationId xmlns:a16="http://schemas.microsoft.com/office/drawing/2014/main" id="{7853B2FE-0675-46F6-8F70-B2EEA4625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6" b="20129"/>
          <a:stretch/>
        </p:blipFill>
        <p:spPr>
          <a:xfrm>
            <a:off x="963274" y="1366335"/>
            <a:ext cx="2353436" cy="4125329"/>
          </a:xfrm>
          <a:prstGeom prst="rect">
            <a:avLst/>
          </a:prstGeom>
        </p:spPr>
      </p:pic>
      <p:pic>
        <p:nvPicPr>
          <p:cNvPr id="6" name="Slika 5" descr="Slika na kojoj se prikazuje u dvorani, tekst, osoba, namještaj&#10;&#10;Opis je automatski generiran">
            <a:extLst>
              <a:ext uri="{FF2B5EF4-FFF2-40B4-BE49-F238E27FC236}">
                <a16:creationId xmlns:a16="http://schemas.microsoft.com/office/drawing/2014/main" id="{7C10EB9D-97F6-4D57-B8BD-2BCB2428B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63" b="32446"/>
          <a:stretch/>
        </p:blipFill>
        <p:spPr>
          <a:xfrm>
            <a:off x="8646871" y="1366335"/>
            <a:ext cx="228421" cy="4226834"/>
          </a:xfrm>
          <a:prstGeom prst="rect">
            <a:avLst/>
          </a:prstGeom>
        </p:spPr>
      </p:pic>
      <p:pic>
        <p:nvPicPr>
          <p:cNvPr id="7" name="Slika 6" descr="Slika na kojoj se prikazuje tekst, Dječja umjetnost, odijevanje, osoba&#10;&#10;Opis je automatski generiran">
            <a:extLst>
              <a:ext uri="{FF2B5EF4-FFF2-40B4-BE49-F238E27FC236}">
                <a16:creationId xmlns:a16="http://schemas.microsoft.com/office/drawing/2014/main" id="{8DCD02E9-50A7-472C-9940-ECE5BB24A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82" y="852256"/>
            <a:ext cx="2533277" cy="56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CF22C1-3F8B-B3EC-3A48-FD186AD56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966" y="1224644"/>
            <a:ext cx="5740153" cy="41472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Robot:</a:t>
            </a:r>
          </a:p>
          <a:p>
            <a:pPr marL="0" indent="0">
              <a:buNone/>
            </a:pPr>
            <a:endParaRPr lang="hr-HR" sz="32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uključuje crvena, zelena ili plava RGB svjetla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reproducira kratku melodiju koja je prethodno kodirana za naznačenu prepreku – lice učenika. </a:t>
            </a:r>
          </a:p>
        </p:txBody>
      </p:sp>
      <p:pic>
        <p:nvPicPr>
          <p:cNvPr id="5" name="Slika 4" descr="Slika na kojoj se prikazuje automatizacija, tekst, u dvorani, stroj&#10;&#10;Opis je automatski generiran">
            <a:extLst>
              <a:ext uri="{FF2B5EF4-FFF2-40B4-BE49-F238E27FC236}">
                <a16:creationId xmlns:a16="http://schemas.microsoft.com/office/drawing/2014/main" id="{F637CF4A-FC8C-EFE0-DF75-A2CEEF1AE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1" r="5136" b="9573"/>
          <a:stretch/>
        </p:blipFill>
        <p:spPr>
          <a:xfrm>
            <a:off x="6648136" y="1224643"/>
            <a:ext cx="2095989" cy="4147220"/>
          </a:xfrm>
          <a:prstGeom prst="rect">
            <a:avLst/>
          </a:prstGeom>
        </p:spPr>
      </p:pic>
      <p:pic>
        <p:nvPicPr>
          <p:cNvPr id="8" name="Rezervirano mjesto sadržaja 6" descr="Slika na kojoj se prikazuje elektronika, tekst, baterija, u dvorani&#10;&#10;Opis je automatski generiran">
            <a:extLst>
              <a:ext uri="{FF2B5EF4-FFF2-40B4-BE49-F238E27FC236}">
                <a16:creationId xmlns:a16="http://schemas.microsoft.com/office/drawing/2014/main" id="{E7620941-A390-F590-59D0-783560E8B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49" y="460272"/>
            <a:ext cx="2606706" cy="5865578"/>
          </a:xfrm>
          <a:prstGeom prst="rect">
            <a:avLst/>
          </a:prstGeom>
        </p:spPr>
      </p:pic>
      <p:sp>
        <p:nvSpPr>
          <p:cNvPr id="9" name="Strelica: gore 8">
            <a:extLst>
              <a:ext uri="{FF2B5EF4-FFF2-40B4-BE49-F238E27FC236}">
                <a16:creationId xmlns:a16="http://schemas.microsoft.com/office/drawing/2014/main" id="{A5843344-158E-EFB0-7634-B0A19DF8375E}"/>
              </a:ext>
            </a:extLst>
          </p:cNvPr>
          <p:cNvSpPr/>
          <p:nvPr/>
        </p:nvSpPr>
        <p:spPr>
          <a:xfrm rot="7594830">
            <a:off x="9132975" y="1780761"/>
            <a:ext cx="549651" cy="1460438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632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2B144CA-BB38-4721-B17D-5C254809E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32" y="392617"/>
            <a:ext cx="2935810" cy="6067425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BC646182-1E30-4084-9876-F1C0FD96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93" y="1663293"/>
            <a:ext cx="2937610" cy="4745442"/>
          </a:xfrm>
          <a:prstGeom prst="rect">
            <a:avLst/>
          </a:prstGeom>
        </p:spPr>
      </p:pic>
      <p:pic>
        <p:nvPicPr>
          <p:cNvPr id="7" name="Slika 6" descr="Slika na kojoj se prikazuje tekst, skeč, crtež, rukopis&#10;&#10;Opis je automatski generiran">
            <a:extLst>
              <a:ext uri="{FF2B5EF4-FFF2-40B4-BE49-F238E27FC236}">
                <a16:creationId xmlns:a16="http://schemas.microsoft.com/office/drawing/2014/main" id="{66C2435F-D7A6-4F9A-855C-6A1DF9617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1380" y="2868558"/>
            <a:ext cx="4751647" cy="2399499"/>
          </a:xfrm>
          <a:prstGeom prst="rect">
            <a:avLst/>
          </a:prstGeom>
        </p:spPr>
      </p:pic>
      <p:sp>
        <p:nvSpPr>
          <p:cNvPr id="54" name="TekstniOkvir 53">
            <a:extLst>
              <a:ext uri="{FF2B5EF4-FFF2-40B4-BE49-F238E27FC236}">
                <a16:creationId xmlns:a16="http://schemas.microsoft.com/office/drawing/2014/main" id="{A0811612-821F-A2A2-4B9C-86682D0EDBFD}"/>
              </a:ext>
            </a:extLst>
          </p:cNvPr>
          <p:cNvSpPr txBox="1"/>
          <p:nvPr/>
        </p:nvSpPr>
        <p:spPr>
          <a:xfrm>
            <a:off x="4561693" y="392617"/>
            <a:ext cx="604526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Učenici samostalno </a:t>
            </a:r>
            <a:b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</a:br>
            <a:r>
              <a:rPr lang="hr-HR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oblikuju stazu</a:t>
            </a:r>
          </a:p>
        </p:txBody>
      </p:sp>
    </p:spTree>
    <p:extLst>
      <p:ext uri="{BB962C8B-B14F-4D97-AF65-F5344CB8AC3E}">
        <p14:creationId xmlns:p14="http://schemas.microsoft.com/office/powerpoint/2010/main" val="264742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59AB6F99-F226-4588-987F-F1872F5C1F8C}"/>
              </a:ext>
            </a:extLst>
          </p:cNvPr>
          <p:cNvSpPr txBox="1"/>
          <p:nvPr/>
        </p:nvSpPr>
        <p:spPr>
          <a:xfrm>
            <a:off x="0" y="263841"/>
            <a:ext cx="6911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endParaRPr lang="hr-HR" sz="5400" dirty="0"/>
          </a:p>
        </p:txBody>
      </p:sp>
      <p:pic>
        <p:nvPicPr>
          <p:cNvPr id="5" name="Rezervirano mjesto sadržaja 7">
            <a:extLst>
              <a:ext uri="{FF2B5EF4-FFF2-40B4-BE49-F238E27FC236}">
                <a16:creationId xmlns:a16="http://schemas.microsoft.com/office/drawing/2014/main" id="{3594C8F7-5C71-4049-84F6-423A3C033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" b="47248"/>
          <a:stretch/>
        </p:blipFill>
        <p:spPr>
          <a:xfrm>
            <a:off x="4819858" y="1650023"/>
            <a:ext cx="7274484" cy="402986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0F88335-9C09-4EE4-928D-B8645370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3" y="1305256"/>
            <a:ext cx="3386071" cy="492219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F2E7940-3E6B-8599-25E5-A9309F82FC24}"/>
              </a:ext>
            </a:extLst>
          </p:cNvPr>
          <p:cNvSpPr txBox="1"/>
          <p:nvPr/>
        </p:nvSpPr>
        <p:spPr>
          <a:xfrm>
            <a:off x="5001647" y="227163"/>
            <a:ext cx="412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NAREDBE AI KAMERE</a:t>
            </a:r>
          </a:p>
        </p:txBody>
      </p:sp>
      <p:sp>
        <p:nvSpPr>
          <p:cNvPr id="7" name="Strelica: lijevo-desno 6">
            <a:extLst>
              <a:ext uri="{FF2B5EF4-FFF2-40B4-BE49-F238E27FC236}">
                <a16:creationId xmlns:a16="http://schemas.microsoft.com/office/drawing/2014/main" id="{7C535BE1-6D5A-B105-61F3-6416A041CCB5}"/>
              </a:ext>
            </a:extLst>
          </p:cNvPr>
          <p:cNvSpPr/>
          <p:nvPr/>
        </p:nvSpPr>
        <p:spPr>
          <a:xfrm>
            <a:off x="3921058" y="3729046"/>
            <a:ext cx="998133" cy="15318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6CD0F9E-6C9E-5445-0970-2902CA3C12CC}"/>
              </a:ext>
            </a:extLst>
          </p:cNvPr>
          <p:cNvSpPr txBox="1"/>
          <p:nvPr/>
        </p:nvSpPr>
        <p:spPr>
          <a:xfrm>
            <a:off x="799519" y="215090"/>
            <a:ext cx="401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PROGRAM U MIND+</a:t>
            </a: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597C8429-88C1-E504-5AB9-BDF0122B8EEF}"/>
              </a:ext>
            </a:extLst>
          </p:cNvPr>
          <p:cNvCxnSpPr>
            <a:cxnSpLocks/>
          </p:cNvCxnSpPr>
          <p:nvPr/>
        </p:nvCxnSpPr>
        <p:spPr>
          <a:xfrm>
            <a:off x="905522" y="750383"/>
            <a:ext cx="3409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6EA6D2FB-DE15-3777-30BA-02056FFA1E34}"/>
              </a:ext>
            </a:extLst>
          </p:cNvPr>
          <p:cNvCxnSpPr>
            <a:cxnSpLocks/>
          </p:cNvCxnSpPr>
          <p:nvPr/>
        </p:nvCxnSpPr>
        <p:spPr>
          <a:xfrm>
            <a:off x="5115017" y="726693"/>
            <a:ext cx="3753775" cy="116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1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E357A5-A7E2-E3D6-96D0-51A8B8E959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9167822-62AE-6A55-09A4-41C4C1A4A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Pjesma">
            <a:hlinkClick r:id="" action="ppaction://media"/>
            <a:extLst>
              <a:ext uri="{FF2B5EF4-FFF2-40B4-BE49-F238E27FC236}">
                <a16:creationId xmlns:a16="http://schemas.microsoft.com/office/drawing/2014/main" id="{2CB3F7D8-4BDE-90B9-8875-159150786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Volume">
                <a:extLst>
                  <a:ext uri="{FF2B5EF4-FFF2-40B4-BE49-F238E27FC236}">
                    <a16:creationId xmlns:a16="http://schemas.microsoft.com/office/drawing/2014/main" id="{F8CDD07B-008C-26C6-DABE-4B3CB41E69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6112414"/>
                  </p:ext>
                </p:extLst>
              </p:nvPr>
            </p:nvGraphicFramePr>
            <p:xfrm>
              <a:off x="7533367" y="1827115"/>
              <a:ext cx="2485374" cy="229492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85374" cy="2294925"/>
                    </a:xfrm>
                    <a:prstGeom prst="rect">
                      <a:avLst/>
                    </a:prstGeom>
                  </am3d:spPr>
                  <am3d:camera>
                    <am3d:pos x="0" y="0" z="74518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4403" d="1000000"/>
                    <am3d:preTrans dx="-3827380" dy="-15713555" dz="1057486"/>
                    <am3d:scale>
                      <am3d:sx n="1000000" d="1000000"/>
                      <am3d:sy n="1000000" d="1000000"/>
                      <am3d:sz n="1000000" d="1000000"/>
                    </am3d:scale>
                    <am3d:rot ax="9188920" ay="-1353601" az="-1014049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4947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Volume">
                <a:extLst>
                  <a:ext uri="{FF2B5EF4-FFF2-40B4-BE49-F238E27FC236}">
                    <a16:creationId xmlns:a16="http://schemas.microsoft.com/office/drawing/2014/main" id="{F8CDD07B-008C-26C6-DABE-4B3CB41E69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3367" y="1827115"/>
                <a:ext cx="2485374" cy="22949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856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59AB6F99-F226-4588-987F-F1872F5C1F8C}"/>
              </a:ext>
            </a:extLst>
          </p:cNvPr>
          <p:cNvSpPr txBox="1"/>
          <p:nvPr/>
        </p:nvSpPr>
        <p:spPr>
          <a:xfrm>
            <a:off x="0" y="263841"/>
            <a:ext cx="6911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endParaRPr lang="hr-HR" sz="5400" dirty="0"/>
          </a:p>
        </p:txBody>
      </p:sp>
      <p:pic>
        <p:nvPicPr>
          <p:cNvPr id="5" name="Rezervirano mjesto sadržaja 7">
            <a:extLst>
              <a:ext uri="{FF2B5EF4-FFF2-40B4-BE49-F238E27FC236}">
                <a16:creationId xmlns:a16="http://schemas.microsoft.com/office/drawing/2014/main" id="{3594C8F7-5C71-4049-84F6-423A3C033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" b="47248"/>
          <a:stretch/>
        </p:blipFill>
        <p:spPr>
          <a:xfrm>
            <a:off x="297402" y="386165"/>
            <a:ext cx="11039381" cy="61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59AB6F99-F226-4588-987F-F1872F5C1F8C}"/>
              </a:ext>
            </a:extLst>
          </p:cNvPr>
          <p:cNvSpPr txBox="1"/>
          <p:nvPr/>
        </p:nvSpPr>
        <p:spPr>
          <a:xfrm>
            <a:off x="198783" y="202286"/>
            <a:ext cx="6911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</a:t>
            </a:r>
            <a:endParaRPr kumimoji="0" lang="hr-H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F2E7940-3E6B-8599-25E5-A9309F82FC24}"/>
              </a:ext>
            </a:extLst>
          </p:cNvPr>
          <p:cNvSpPr txBox="1"/>
          <p:nvPr/>
        </p:nvSpPr>
        <p:spPr>
          <a:xfrm>
            <a:off x="4591021" y="540841"/>
            <a:ext cx="363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DIGITALNI PIANO</a:t>
            </a:r>
          </a:p>
        </p:txBody>
      </p:sp>
      <p:pic>
        <p:nvPicPr>
          <p:cNvPr id="7" name="Rezervirano mjesto sadržaja 4">
            <a:extLst>
              <a:ext uri="{FF2B5EF4-FFF2-40B4-BE49-F238E27FC236}">
                <a16:creationId xmlns:a16="http://schemas.microsoft.com/office/drawing/2014/main" id="{6ADA9DCE-3ADE-0BE6-3FB5-A1CEF855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4" y="1510208"/>
            <a:ext cx="6633320" cy="4520118"/>
          </a:xfrm>
          <a:prstGeom prst="rect">
            <a:avLst/>
          </a:prstGeom>
        </p:spPr>
      </p:pic>
      <p:pic>
        <p:nvPicPr>
          <p:cNvPr id="5" name="Slika 4" descr="Slika na kojoj se prikazuje tekst, u dvorani, zid, zgrada s uredima &#10;&#10;Opis je automatski generiran">
            <a:extLst>
              <a:ext uri="{FF2B5EF4-FFF2-40B4-BE49-F238E27FC236}">
                <a16:creationId xmlns:a16="http://schemas.microsoft.com/office/drawing/2014/main" id="{21CE533A-2E3D-5FEA-0223-0D340C80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9698" b="962"/>
          <a:stretch/>
        </p:blipFill>
        <p:spPr>
          <a:xfrm>
            <a:off x="7110359" y="2165784"/>
            <a:ext cx="4442364" cy="2816188"/>
          </a:xfrm>
          <a:prstGeom prst="rect">
            <a:avLst/>
          </a:prstGeom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80EB18BC-830D-142E-230A-8E1A72BF0452}"/>
              </a:ext>
            </a:extLst>
          </p:cNvPr>
          <p:cNvCxnSpPr>
            <a:cxnSpLocks/>
          </p:cNvCxnSpPr>
          <p:nvPr/>
        </p:nvCxnSpPr>
        <p:spPr>
          <a:xfrm>
            <a:off x="4696286" y="1225118"/>
            <a:ext cx="33024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65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6EB14C6-E702-6DA2-E256-FE3C3B7932A5}"/>
              </a:ext>
            </a:extLst>
          </p:cNvPr>
          <p:cNvSpPr txBox="1"/>
          <p:nvPr/>
        </p:nvSpPr>
        <p:spPr>
          <a:xfrm>
            <a:off x="7983091" y="1676808"/>
            <a:ext cx="2821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  <a:r>
              <a:rPr lang="hr-HR" sz="2400" kern="1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SNIMKA ROBOTA </a:t>
            </a:r>
          </a:p>
          <a:p>
            <a:r>
              <a:rPr lang="hr-HR" sz="2400" kern="1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„AKO JE ULJANA”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9E2D141-265A-2A56-3499-EF00739BF8F6}"/>
              </a:ext>
            </a:extLst>
          </p:cNvPr>
          <p:cNvSpPr txBox="1"/>
          <p:nvPr/>
        </p:nvSpPr>
        <p:spPr>
          <a:xfrm>
            <a:off x="8531442" y="3466155"/>
            <a:ext cx="191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Gungsuh" panose="02030600000101010101" pitchFamily="18" charset="-127"/>
                <a:ea typeface="Gungsuh" panose="02030600000101010101" pitchFamily="18" charset="-127"/>
                <a:hlinkClick r:id="rId2"/>
              </a:rPr>
              <a:t>Uljana - DISK</a:t>
            </a:r>
            <a:endParaRPr lang="hr-HR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C7FAD0A-7FA3-A566-F109-DE4BFE402A8D}"/>
              </a:ext>
            </a:extLst>
          </p:cNvPr>
          <p:cNvSpPr txBox="1"/>
          <p:nvPr/>
        </p:nvSpPr>
        <p:spPr>
          <a:xfrm>
            <a:off x="8531442" y="2940813"/>
            <a:ext cx="20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 </a:t>
            </a:r>
            <a:r>
              <a:rPr lang="hr-HR" sz="2000" dirty="0">
                <a:hlinkClick r:id="rId3"/>
              </a:rPr>
              <a:t>Uljana - YouTube</a:t>
            </a:r>
            <a:endParaRPr lang="hr-HR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894933C-CF83-0640-790B-32DB54520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67" y="1676808"/>
            <a:ext cx="5986247" cy="34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3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Shot_20231025_105454293 (1)">
            <a:hlinkClick r:id="" action="ppaction://media"/>
            <a:extLst>
              <a:ext uri="{FF2B5EF4-FFF2-40B4-BE49-F238E27FC236}">
                <a16:creationId xmlns:a16="http://schemas.microsoft.com/office/drawing/2014/main" id="{1DF9CB05-407B-A091-8F2B-FFB95DF89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853" y="1461233"/>
            <a:ext cx="8433638" cy="474392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3D4D53B-57D3-B77A-098F-DBFCACAC1D7F}"/>
              </a:ext>
            </a:extLst>
          </p:cNvPr>
          <p:cNvSpPr txBox="1"/>
          <p:nvPr/>
        </p:nvSpPr>
        <p:spPr>
          <a:xfrm>
            <a:off x="2955636" y="52647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SNIMKA VOŽNJE „AKO JE DAVID”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B1ED0A8-E904-BF69-F3BE-E4DF1849F0C5}"/>
              </a:ext>
            </a:extLst>
          </p:cNvPr>
          <p:cNvSpPr txBox="1"/>
          <p:nvPr/>
        </p:nvSpPr>
        <p:spPr>
          <a:xfrm>
            <a:off x="10435700" y="5306404"/>
            <a:ext cx="183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Gungsuh" panose="02030600000101010101" pitchFamily="18" charset="-127"/>
                <a:ea typeface="Gungsuh" panose="02030600000101010101" pitchFamily="18" charset="-127"/>
                <a:hlinkClick r:id="rId5"/>
              </a:rPr>
              <a:t> </a:t>
            </a:r>
            <a:r>
              <a:rPr lang="hr-HR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5"/>
              </a:rPr>
              <a:t>David- DISK</a:t>
            </a:r>
            <a:endParaRPr lang="hr-HR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21F8153-6127-6B00-2DAF-250273D56E11}"/>
              </a:ext>
            </a:extLst>
          </p:cNvPr>
          <p:cNvSpPr txBox="1"/>
          <p:nvPr/>
        </p:nvSpPr>
        <p:spPr>
          <a:xfrm>
            <a:off x="10298096" y="5793999"/>
            <a:ext cx="183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David- YouTube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7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C7D1AD-2F22-435A-9278-FDCC23B7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F92E54-1287-4160-AC78-CBE5B4EB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2063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3">
            <a:extLst>
              <a:ext uri="{FF2B5EF4-FFF2-40B4-BE49-F238E27FC236}">
                <a16:creationId xmlns:a16="http://schemas.microsoft.com/office/drawing/2014/main" id="{A22FFD11-3A7D-4701-9988-F9CF6049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F764E0-90ED-4201-ADD4-1523187A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539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5">
            <a:extLst>
              <a:ext uri="{FF2B5EF4-FFF2-40B4-BE49-F238E27FC236}">
                <a16:creationId xmlns:a16="http://schemas.microsoft.com/office/drawing/2014/main" id="{D2D010EF-E99D-4A65-A876-B5108E5E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EB4EFF5-6321-48C9-884B-A1FC9FC3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84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2692D9A0-B979-48EA-89ED-BB9CB9935E9B}"/>
              </a:ext>
            </a:extLst>
          </p:cNvPr>
          <p:cNvSpPr txBox="1"/>
          <p:nvPr/>
        </p:nvSpPr>
        <p:spPr>
          <a:xfrm>
            <a:off x="1114069" y="807817"/>
            <a:ext cx="921953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OSMISLILI I REALIZIRALI</a:t>
            </a:r>
          </a:p>
          <a:p>
            <a:endParaRPr lang="hr-HR" sz="3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Marija Didović 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prof. savjetnik glazbene kulture</a:t>
            </a:r>
            <a:endParaRPr lang="hr-HR" sz="3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Julija Tomasović 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prof. informatike</a:t>
            </a:r>
            <a:endParaRPr lang="hr-HR" sz="24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Silvana Vulas 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sym typeface="Open Sans"/>
              </a:rPr>
              <a:t>prof. violine, učitelj savjetnik</a:t>
            </a:r>
            <a:endParaRPr lang="hr-HR" sz="24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300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3000">
              <a:solidFill>
                <a:schemeClr val="dk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 REALIZACIJI SU SUDJELOVALI UČENICI</a:t>
            </a:r>
          </a:p>
          <a:p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OŠ Josip Pupačić Omiš</a:t>
            </a:r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GŠ Lovro </a:t>
            </a:r>
            <a:r>
              <a:rPr lang="hr-HR" sz="3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pl</a:t>
            </a: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. Matačić Omiš</a:t>
            </a:r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algn="ctr"/>
            <a:endParaRPr lang="hr-HR" sz="3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lika 1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7DC7B08F-55F7-4090-828D-07564D50C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69" y="6301290"/>
            <a:ext cx="1105931" cy="5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66DD55-0BFF-4AE6-B54E-124533D16C8E}"/>
              </a:ext>
            </a:extLst>
          </p:cNvPr>
          <p:cNvSpPr txBox="1"/>
          <p:nvPr/>
        </p:nvSpPr>
        <p:spPr>
          <a:xfrm>
            <a:off x="1446728" y="1014047"/>
            <a:ext cx="6402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3200" dirty="0">
              <a:latin typeface="Gungsuh" panose="02030600000101010101" pitchFamily="18" charset="-127"/>
              <a:ea typeface="Gungsuh" panose="02030600000101010101" pitchFamily="18" charset="-127"/>
              <a:cs typeface="Poppins SemiBold" panose="00000700000000000000" pitchFamily="2" charset="0"/>
            </a:endParaRPr>
          </a:p>
          <a:p>
            <a:r>
              <a:rPr lang="en-US" sz="32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HVALA </a:t>
            </a:r>
            <a:r>
              <a:rPr lang="en-US" sz="32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NA</a:t>
            </a:r>
            <a:r>
              <a:rPr lang="hr-HR" sz="32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POZORNOSTI</a:t>
            </a:r>
            <a:endParaRPr lang="en-US" sz="32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EC7D1AD-2F22-435A-9278-FDCC23B7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F92E54-1287-4160-AC78-CBE5B4EB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2063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3">
            <a:extLst>
              <a:ext uri="{FF2B5EF4-FFF2-40B4-BE49-F238E27FC236}">
                <a16:creationId xmlns:a16="http://schemas.microsoft.com/office/drawing/2014/main" id="{A22FFD11-3A7D-4701-9988-F9CF6049A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F764E0-90ED-4201-ADD4-1523187A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539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5">
            <a:extLst>
              <a:ext uri="{FF2B5EF4-FFF2-40B4-BE49-F238E27FC236}">
                <a16:creationId xmlns:a16="http://schemas.microsoft.com/office/drawing/2014/main" id="{D2D010EF-E99D-4A65-A876-B5108E5E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EB4EFF5-6321-48C9-884B-A1FC9FC3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84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jesma">
            <a:hlinkClick r:id="" action="ppaction://media"/>
            <a:extLst>
              <a:ext uri="{FF2B5EF4-FFF2-40B4-BE49-F238E27FC236}">
                <a16:creationId xmlns:a16="http://schemas.microsoft.com/office/drawing/2014/main" id="{BDB99A88-DFBF-0517-7EBD-0E2D07651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0735" y="440660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Volume">
                <a:extLst>
                  <a:ext uri="{FF2B5EF4-FFF2-40B4-BE49-F238E27FC236}">
                    <a16:creationId xmlns:a16="http://schemas.microsoft.com/office/drawing/2014/main" id="{AA89075F-1024-195C-43B8-29765B5D3D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49370" y="1777980"/>
              <a:ext cx="2790094" cy="235205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90094" cy="2352059"/>
                    </a:xfrm>
                    <a:prstGeom prst="rect">
                      <a:avLst/>
                    </a:prstGeom>
                  </am3d:spPr>
                  <am3d:camera>
                    <am3d:pos x="0" y="0" z="745187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4403" d="1000000"/>
                    <am3d:preTrans dx="-3827380" dy="-15713555" dz="1057486"/>
                    <am3d:scale>
                      <am3d:sx n="1000000" d="1000000"/>
                      <am3d:sy n="1000000" d="1000000"/>
                      <am3d:sz n="1000000" d="1000000"/>
                    </am3d:scale>
                    <am3d:rot ax="9526515" ay="-2447969" az="-994564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4947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Volume">
                <a:extLst>
                  <a:ext uri="{FF2B5EF4-FFF2-40B4-BE49-F238E27FC236}">
                    <a16:creationId xmlns:a16="http://schemas.microsoft.com/office/drawing/2014/main" id="{AA89075F-1024-195C-43B8-29765B5D3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9370" y="1777980"/>
                <a:ext cx="2790094" cy="2352059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kstniOkvir 12">
            <a:extLst>
              <a:ext uri="{FF2B5EF4-FFF2-40B4-BE49-F238E27FC236}">
                <a16:creationId xmlns:a16="http://schemas.microsoft.com/office/drawing/2014/main" id="{157B4E65-BC2C-4ADF-96D9-1F8D4AA6F4AA}"/>
              </a:ext>
            </a:extLst>
          </p:cNvPr>
          <p:cNvSpPr txBox="1"/>
          <p:nvPr/>
        </p:nvSpPr>
        <p:spPr>
          <a:xfrm>
            <a:off x="1446728" y="3525994"/>
            <a:ext cx="472536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r-HR" sz="2400" dirty="0">
              <a:latin typeface="Gungsuh" panose="02030600000101010101" pitchFamily="18" charset="-127"/>
              <a:ea typeface="Gungsuh" panose="02030600000101010101" pitchFamily="18" charset="-127"/>
              <a:cs typeface="Poppins SemiBold" panose="00000700000000000000" pitchFamily="2" charset="0"/>
            </a:endParaRPr>
          </a:p>
          <a:p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8"/>
              </a:rPr>
              <a:t>marija.didovic2@skole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8"/>
              </a:rPr>
              <a:t>.hr</a:t>
            </a:r>
            <a:endParaRPr lang="hr-HR" sz="2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9"/>
              </a:rPr>
              <a:t>julija.tomasovic@skole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9"/>
              </a:rPr>
              <a:t>.hr</a:t>
            </a:r>
            <a:endParaRPr lang="hr-HR" sz="2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10"/>
              </a:rPr>
              <a:t>silvana.vulas@skole</a:t>
            </a:r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  <a:hlinkClick r:id="rId10"/>
              </a:rPr>
              <a:t>.hr</a:t>
            </a:r>
            <a:endParaRPr lang="hr-HR" sz="200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algn="ctr"/>
            <a:endParaRPr lang="hr-HR" sz="2400" dirty="0">
              <a:latin typeface="Gungsuh" panose="02030600000101010101" pitchFamily="18" charset="-127"/>
              <a:ea typeface="Gungsuh" panose="02030600000101010101" pitchFamily="18" charset="-127"/>
              <a:cs typeface="Poppins SemiBold" panose="00000700000000000000" pitchFamily="2" charset="0"/>
            </a:endParaRPr>
          </a:p>
          <a:p>
            <a:endParaRPr lang="hr-HR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endParaRPr lang="en-US" sz="1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5" name="Slika 1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4F718704-762A-4BFA-A0AD-DC191B536C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69" y="6301290"/>
            <a:ext cx="1105931" cy="5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0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4FDBE94-F0C4-8F68-E825-FC8073D16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35"/>
          <a:stretch/>
        </p:blipFill>
        <p:spPr>
          <a:xfrm>
            <a:off x="2057105" y="989012"/>
            <a:ext cx="2638889" cy="475864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78B8DB6-4A39-9C2B-4507-C80B9722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16240"/>
            <a:ext cx="5291667" cy="52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8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613404" y="625181"/>
            <a:ext cx="603597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IDEJA</a:t>
            </a:r>
            <a:r>
              <a:rPr lang="hr-HR" sz="66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hr-HR" sz="4800" b="1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PROJEKTA</a:t>
            </a:r>
            <a:endParaRPr lang="hr-HR" sz="6600" b="1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A6D5D-AA5B-4FD5-A148-298CEB5751E4}"/>
              </a:ext>
            </a:extLst>
          </p:cNvPr>
          <p:cNvSpPr/>
          <p:nvPr/>
        </p:nvSpPr>
        <p:spPr>
          <a:xfrm>
            <a:off x="640101" y="3244429"/>
            <a:ext cx="5842861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9138536" y="3723933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</p:grpSp>
      <p:pic>
        <p:nvPicPr>
          <p:cNvPr id="35" name="Slika 3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91678C3C-1A74-1118-1F91-0F40A5D0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18" y="5781334"/>
            <a:ext cx="1837280" cy="9248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4708513"/>
                  </p:ext>
                </p:extLst>
              </p:nvPr>
            </p:nvGraphicFramePr>
            <p:xfrm>
              <a:off x="6933174" y="2632932"/>
              <a:ext cx="4773205" cy="85575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73205" cy="855754"/>
                    </a:xfrm>
                    <a:prstGeom prst="rect">
                      <a:avLst/>
                    </a:prstGeom>
                  </am3d:spPr>
                  <am3d:camera>
                    <am3d:pos x="0" y="0" z="506557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1062" d="1000000"/>
                    <am3d:preTrans dx="6273986" dy="-3081481" dz="3401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725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3174" y="2632932"/>
                <a:ext cx="4773205" cy="8557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4018300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053129" y="492016"/>
            <a:ext cx="4784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IDEJA 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PROJEKTA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A6D5D-AA5B-4FD5-A148-298CEB5751E4}"/>
              </a:ext>
            </a:extLst>
          </p:cNvPr>
          <p:cNvSpPr/>
          <p:nvPr/>
        </p:nvSpPr>
        <p:spPr>
          <a:xfrm>
            <a:off x="878344" y="1331569"/>
            <a:ext cx="8260191" cy="5546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Povezati glazbeno i informatičko područje</a:t>
            </a:r>
            <a:endParaRPr kumimoji="0" lang="hr-H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Zainteresirati </a:t>
            </a: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glazbeno nadarene učenike za </a:t>
            </a: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STEM područje</a:t>
            </a:r>
            <a:endParaRPr lang="hr-HR" sz="3000">
              <a:solidFill>
                <a:prstClr val="black"/>
              </a:solidFill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Zainteresirati informatički nadarene učenike za umjetničko područje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Potaknuti kreativnost i učiniti nastavu zanimljivijom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9138536" y="3723933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</p:grpSp>
      <p:pic>
        <p:nvPicPr>
          <p:cNvPr id="35" name="Slika 3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91678C3C-1A74-1118-1F91-0F40A5D0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20" y="5933139"/>
            <a:ext cx="1837280" cy="9248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3890878"/>
                  </p:ext>
                </p:extLst>
              </p:nvPr>
            </p:nvGraphicFramePr>
            <p:xfrm rot="4370599">
              <a:off x="8239220" y="1868488"/>
              <a:ext cx="4716156" cy="1597407"/>
            </p:xfrm>
            <a:graphic>
              <a:graphicData uri="http://schemas.microsoft.com/office/drawing/2017/model3d">
                <am3d:model3d r:embed="rId3">
                  <am3d:spPr>
                    <a:xfrm rot="4370599">
                      <a:off x="0" y="0"/>
                      <a:ext cx="4716156" cy="1597407"/>
                    </a:xfrm>
                    <a:prstGeom prst="rect">
                      <a:avLst/>
                    </a:prstGeom>
                  </am3d:spPr>
                  <am3d:camera>
                    <am3d:pos x="0" y="0" z="506557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1062" d="1000000"/>
                    <am3d:preTrans dx="6273986" dy="-3081481" dz="340196"/>
                    <am3d:scale>
                      <am3d:sx n="1000000" d="1000000"/>
                      <am3d:sy n="1000000" d="1000000"/>
                      <am3d:sz n="1000000" d="1000000"/>
                    </am3d:scale>
                    <am3d:rot ax="2631109" ay="2474" az="23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7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370599">
                <a:off x="8239220" y="1868488"/>
                <a:ext cx="4716156" cy="15974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419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613404" y="625181"/>
            <a:ext cx="78825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CILJ </a:t>
            </a:r>
            <a:r>
              <a:rPr lang="hr-HR" sz="4800" b="1" dirty="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PROJEKTA</a:t>
            </a:r>
          </a:p>
          <a:p>
            <a:endParaRPr lang="en-US" sz="4800" b="1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en-US" sz="4800" b="1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A6D5D-AA5B-4FD5-A148-298CEB5751E4}"/>
              </a:ext>
            </a:extLst>
          </p:cNvPr>
          <p:cNvSpPr/>
          <p:nvPr/>
        </p:nvSpPr>
        <p:spPr>
          <a:xfrm>
            <a:off x="640101" y="3244429"/>
            <a:ext cx="5842861" cy="42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9138536" y="3723933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Gungsuh" panose="02030600000101010101" pitchFamily="18" charset="-127"/>
                <a:ea typeface="Gungsuh" panose="02030600000101010101" pitchFamily="18" charset="-127"/>
              </a:endParaRPr>
            </a:p>
          </p:txBody>
        </p:sp>
      </p:grpSp>
      <p:pic>
        <p:nvPicPr>
          <p:cNvPr id="35" name="Slika 3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91678C3C-1A74-1118-1F91-0F40A5D0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18" y="5781334"/>
            <a:ext cx="1837280" cy="9248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33174" y="2632932"/>
              <a:ext cx="4773205" cy="85575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73205" cy="855754"/>
                    </a:xfrm>
                    <a:prstGeom prst="rect">
                      <a:avLst/>
                    </a:prstGeom>
                  </am3d:spPr>
                  <am3d:camera>
                    <am3d:pos x="0" y="0" z="506557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1062" d="1000000"/>
                    <am3d:preTrans dx="6273986" dy="-3081481" dz="3401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725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3174" y="2632932"/>
                <a:ext cx="4773205" cy="8557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2936026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026496" y="740590"/>
            <a:ext cx="5747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CILJ 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PROJEKTA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A6D5D-AA5B-4FD5-A148-298CEB5751E4}"/>
              </a:ext>
            </a:extLst>
          </p:cNvPr>
          <p:cNvSpPr/>
          <p:nvPr/>
        </p:nvSpPr>
        <p:spPr>
          <a:xfrm>
            <a:off x="1026496" y="2913168"/>
            <a:ext cx="8743601" cy="2776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Programirati robota za 3 radnje: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Prepoznavanje lica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Sviranje melodije koja pripada prepoznatom licu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300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Prelaženje staze iscrtane u obliku violine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6718;p64"/>
          <p:cNvGrpSpPr/>
          <p:nvPr/>
        </p:nvGrpSpPr>
        <p:grpSpPr>
          <a:xfrm>
            <a:off x="9138536" y="3723933"/>
            <a:ext cx="442111" cy="387416"/>
            <a:chOff x="899850" y="871450"/>
            <a:chExt cx="483175" cy="423400"/>
          </a:xfrm>
          <a:solidFill>
            <a:schemeClr val="bg1"/>
          </a:solidFill>
        </p:grpSpPr>
        <p:sp>
          <p:nvSpPr>
            <p:cNvPr id="10" name="Google Shape;6719;p64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1" name="Google Shape;6720;p64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2" name="Google Shape;6721;p64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  <p:sp>
          <p:nvSpPr>
            <p:cNvPr id="13" name="Google Shape;6722;p64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Gungsuh" panose="02030600000101010101" pitchFamily="18" charset="-127"/>
                <a:ea typeface="Gungsuh" panose="02030600000101010101" pitchFamily="18" charset="-127"/>
                <a:cs typeface="+mn-cs"/>
              </a:endParaRPr>
            </a:p>
          </p:txBody>
        </p:sp>
      </p:grpSp>
      <p:pic>
        <p:nvPicPr>
          <p:cNvPr id="35" name="Slika 34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91678C3C-1A74-1118-1F91-0F40A5D0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20" y="5933139"/>
            <a:ext cx="1837280" cy="92486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850772"/>
                  </p:ext>
                </p:extLst>
              </p:nvPr>
            </p:nvGraphicFramePr>
            <p:xfrm rot="4370599">
              <a:off x="8239220" y="1912876"/>
              <a:ext cx="4716156" cy="1597407"/>
            </p:xfrm>
            <a:graphic>
              <a:graphicData uri="http://schemas.microsoft.com/office/drawing/2017/model3d">
                <am3d:model3d r:embed="rId3">
                  <am3d:spPr>
                    <a:xfrm rot="4370599">
                      <a:off x="0" y="0"/>
                      <a:ext cx="4716156" cy="1597407"/>
                    </a:xfrm>
                    <a:prstGeom prst="rect">
                      <a:avLst/>
                    </a:prstGeom>
                  </am3d:spPr>
                  <am3d:camera>
                    <am3d:pos x="0" y="0" z="506557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1062" d="1000000"/>
                    <am3d:preTrans dx="6273986" dy="-3081481" dz="340196"/>
                    <am3d:scale>
                      <am3d:sx n="1000000" d="1000000"/>
                      <am3d:sy n="1000000" d="1000000"/>
                      <am3d:sz n="1000000" d="1000000"/>
                    </am3d:scale>
                    <am3d:rot ax="2631109" ay="2474" az="238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7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Violin">
                <a:extLst>
                  <a:ext uri="{FF2B5EF4-FFF2-40B4-BE49-F238E27FC236}">
                    <a16:creationId xmlns:a16="http://schemas.microsoft.com/office/drawing/2014/main" id="{D95A9143-6CBF-B5BD-6553-CEEC56038B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370599">
                <a:off x="8239220" y="1912876"/>
                <a:ext cx="4716156" cy="15974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750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DEB6C-4859-4ABC-B70A-C8B65F68668F}"/>
              </a:ext>
            </a:extLst>
          </p:cNvPr>
          <p:cNvSpPr txBox="1"/>
          <p:nvPr/>
        </p:nvSpPr>
        <p:spPr>
          <a:xfrm>
            <a:off x="1264799" y="498304"/>
            <a:ext cx="429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ZADATAK</a:t>
            </a:r>
            <a:endParaRPr lang="en-US" sz="3200" b="1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37BA7D4D-2327-462D-B781-F72A329C7BFD}"/>
              </a:ext>
            </a:extLst>
          </p:cNvPr>
          <p:cNvSpPr txBox="1"/>
          <p:nvPr/>
        </p:nvSpPr>
        <p:spPr>
          <a:xfrm>
            <a:off x="1264798" y="1667854"/>
            <a:ext cx="8991721" cy="416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sz="300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KODIRANJE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Slova abecede pretvoriti u brojeve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Uz pomoć brojeva kodirati osobno ime učenika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Tonove glazbene ljestvice pretvoriti u brojeve</a:t>
            </a:r>
            <a:endParaRPr lang="hr-HR" sz="3000">
              <a:effectLst/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Brojčani niz dobiven iz osobnog imena primijeniti na glazbenu ljestvicu i zapisati melodiju</a:t>
            </a:r>
          </a:p>
        </p:txBody>
      </p:sp>
      <p:pic>
        <p:nvPicPr>
          <p:cNvPr id="34" name="Slika 33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51098DC0-DE8E-BACA-EE81-0FFE5E2AB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85" y="6340511"/>
            <a:ext cx="1028016" cy="51749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A530BF-9C8C-487C-80B8-CDD9A2734583}"/>
              </a:ext>
            </a:extLst>
          </p:cNvPr>
          <p:cNvSpPr txBox="1"/>
          <p:nvPr/>
        </p:nvSpPr>
        <p:spPr>
          <a:xfrm>
            <a:off x="1264798" y="1028429"/>
            <a:ext cx="429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GLAZBENI DIO</a:t>
            </a:r>
            <a:endParaRPr lang="en-US" sz="2000" dirty="0">
              <a:latin typeface="Arial" panose="020B0604020202020204" pitchFamily="34" charset="0"/>
              <a:ea typeface="Gungsuh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39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niOkvir 32">
            <a:extLst>
              <a:ext uri="{FF2B5EF4-FFF2-40B4-BE49-F238E27FC236}">
                <a16:creationId xmlns:a16="http://schemas.microsoft.com/office/drawing/2014/main" id="{37BA7D4D-2327-462D-B781-F72A329C7BFD}"/>
              </a:ext>
            </a:extLst>
          </p:cNvPr>
          <p:cNvSpPr txBox="1"/>
          <p:nvPr/>
        </p:nvSpPr>
        <p:spPr>
          <a:xfrm>
            <a:off x="1156786" y="1725775"/>
            <a:ext cx="9114973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SVIRANJE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000"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Odsvirati i snimiti melodiju u aplikaciji </a:t>
            </a:r>
            <a:r>
              <a:rPr lang="hr-HR" sz="3000">
                <a:effectLst/>
                <a:latin typeface="Arial" panose="020B0604020202020204" pitchFamily="34" charset="0"/>
                <a:ea typeface="Gungsuh" panose="02030600000101010101" pitchFamily="18" charset="-127"/>
                <a:cs typeface="Arial" panose="020B0604020202020204" pitchFamily="34" charset="0"/>
              </a:rPr>
              <a:t>Perfect piano</a:t>
            </a:r>
            <a:endParaRPr lang="hr-HR" sz="3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Slika 33" descr="Slika na kojoj se prikazuje snimka zaslona, uzorak, crno-bijelo, crno&#10;&#10;Opis je automatski generiran">
            <a:extLst>
              <a:ext uri="{FF2B5EF4-FFF2-40B4-BE49-F238E27FC236}">
                <a16:creationId xmlns:a16="http://schemas.microsoft.com/office/drawing/2014/main" id="{51098DC0-DE8E-BACA-EE81-0FFE5E2AB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85" y="6340511"/>
            <a:ext cx="1028016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3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8968</TotalTime>
  <Words>456</Words>
  <Application>Microsoft Office PowerPoint</Application>
  <PresentationFormat>Široki zaslon</PresentationFormat>
  <Paragraphs>123</Paragraphs>
  <Slides>36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6" baseType="lpstr">
      <vt:lpstr>Gungsuh</vt:lpstr>
      <vt:lpstr>Arial</vt:lpstr>
      <vt:lpstr>Calibri</vt:lpstr>
      <vt:lpstr>Calibri Light</vt:lpstr>
      <vt:lpstr>Gotham Rounded Light</vt:lpstr>
      <vt:lpstr>Poppins</vt:lpstr>
      <vt:lpstr>Poppins Medium</vt:lpstr>
      <vt:lpstr>Poppins SemiBold</vt:lpstr>
      <vt:lpstr>Wingdings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Julija Tomasović</cp:lastModifiedBy>
  <cp:revision>182</cp:revision>
  <dcterms:created xsi:type="dcterms:W3CDTF">2023-03-01T13:37:22Z</dcterms:created>
  <dcterms:modified xsi:type="dcterms:W3CDTF">2024-03-30T09:12:25Z</dcterms:modified>
</cp:coreProperties>
</file>