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DLaM Display" panose="02010000000000000000" pitchFamily="2" charset="0"/>
      <p:regular r:id="rId22"/>
    </p:embeddedFont>
    <p:embeddedFont>
      <p:font typeface="Comic Sans" panose="020B0604020202020204" charset="0"/>
      <p:regular r:id="rId23"/>
    </p:embeddedFont>
    <p:embeddedFont>
      <p:font typeface="Comic Sans Bold" panose="020B0604020202020204" charset="0"/>
      <p:regular r:id="rId24"/>
    </p:embeddedFont>
    <p:embeddedFont>
      <p:font typeface="Scripter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1.jpe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4.svg"/><Relationship Id="rId4" Type="http://schemas.openxmlformats.org/officeDocument/2006/relationships/image" Target="../media/image21.svg"/><Relationship Id="rId9" Type="http://schemas.openxmlformats.org/officeDocument/2006/relationships/image" Target="../media/image3.png"/><Relationship Id="rId1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38.svg"/><Relationship Id="rId4" Type="http://schemas.openxmlformats.org/officeDocument/2006/relationships/image" Target="../media/image21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6.svg"/><Relationship Id="rId4" Type="http://schemas.openxmlformats.org/officeDocument/2006/relationships/image" Target="../media/image9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6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18.svg"/><Relationship Id="rId10" Type="http://schemas.openxmlformats.org/officeDocument/2006/relationships/image" Target="../media/image6.svg"/><Relationship Id="rId4" Type="http://schemas.openxmlformats.org/officeDocument/2006/relationships/image" Target="../media/image21.svg"/><Relationship Id="rId9" Type="http://schemas.openxmlformats.org/officeDocument/2006/relationships/image" Target="../media/image5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99623" y="836205"/>
            <a:ext cx="15088754" cy="8614590"/>
            <a:chOff x="0" y="0"/>
            <a:chExt cx="20118339" cy="11486119"/>
          </a:xfrm>
        </p:grpSpPr>
        <p:grpSp>
          <p:nvGrpSpPr>
            <p:cNvPr id="4" name="Group 4"/>
            <p:cNvGrpSpPr/>
            <p:nvPr/>
          </p:nvGrpSpPr>
          <p:grpSpPr>
            <a:xfrm rot="-208414">
              <a:off x="289080" y="575675"/>
              <a:ext cx="19310012" cy="10127994"/>
              <a:chOff x="0" y="0"/>
              <a:chExt cx="3077638" cy="16142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191834">
              <a:off x="540920" y="827514"/>
              <a:ext cx="19310012" cy="10127994"/>
              <a:chOff x="0" y="0"/>
              <a:chExt cx="3077638" cy="16142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66823">
              <a:off x="540920" y="827514"/>
              <a:ext cx="19310012" cy="10127994"/>
              <a:chOff x="0" y="0"/>
              <a:chExt cx="3077638" cy="161420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540920" y="827514"/>
              <a:ext cx="19310012" cy="10127994"/>
              <a:chOff x="0" y="0"/>
              <a:chExt cx="3077638" cy="16142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3434528" y="8056803"/>
            <a:ext cx="12593976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1C74BB"/>
                </a:solidFill>
                <a:latin typeface="Comic Sans"/>
              </a:rPr>
              <a:t>CUC, Rovinj, 17. - 19. 4. 2024.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277600" y="-26397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489214" y="2484375"/>
            <a:ext cx="13309572" cy="442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11"/>
              </a:lnSpc>
            </a:pPr>
            <a:r>
              <a:rPr lang="en-US" sz="10780">
                <a:solidFill>
                  <a:srgbClr val="1C74BB"/>
                </a:solidFill>
                <a:latin typeface="Comic Sans Bold"/>
              </a:rPr>
              <a:t>Igrajmo se i učimo s Blooketom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33425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Tower defence</a:t>
            </a:r>
          </a:p>
        </p:txBody>
      </p:sp>
      <p:sp>
        <p:nvSpPr>
          <p:cNvPr id="7" name="Freeform 7"/>
          <p:cNvSpPr/>
          <p:nvPr/>
        </p:nvSpPr>
        <p:spPr>
          <a:xfrm>
            <a:off x="14788719" y="1028700"/>
            <a:ext cx="3499281" cy="2487671"/>
          </a:xfrm>
          <a:custGeom>
            <a:avLst/>
            <a:gdLst/>
            <a:ahLst/>
            <a:cxnLst/>
            <a:rect l="l" t="t" r="r" b="b"/>
            <a:pathLst>
              <a:path w="3499281" h="2487671">
                <a:moveTo>
                  <a:pt x="0" y="0"/>
                </a:moveTo>
                <a:lnTo>
                  <a:pt x="3499281" y="0"/>
                </a:lnTo>
                <a:lnTo>
                  <a:pt x="3499281" y="2487671"/>
                </a:lnTo>
                <a:lnTo>
                  <a:pt x="0" y="2487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2387" y="4463172"/>
            <a:ext cx="8870129" cy="4723237"/>
          </a:xfrm>
          <a:custGeom>
            <a:avLst/>
            <a:gdLst/>
            <a:ahLst/>
            <a:cxnLst/>
            <a:rect l="l" t="t" r="r" b="b"/>
            <a:pathLst>
              <a:path w="8870129" h="4723237">
                <a:moveTo>
                  <a:pt x="0" y="0"/>
                </a:moveTo>
                <a:lnTo>
                  <a:pt x="8870130" y="0"/>
                </a:lnTo>
                <a:lnTo>
                  <a:pt x="8870130" y="4723237"/>
                </a:lnTo>
                <a:lnTo>
                  <a:pt x="0" y="4723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56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7502192" flipH="1">
            <a:off x="13362329" y="8207332"/>
            <a:ext cx="3353807" cy="2988636"/>
          </a:xfrm>
          <a:custGeom>
            <a:avLst/>
            <a:gdLst/>
            <a:ahLst/>
            <a:cxnLst/>
            <a:rect l="l" t="t" r="r" b="b"/>
            <a:pathLst>
              <a:path w="4041976" h="4113970">
                <a:moveTo>
                  <a:pt x="4041976" y="0"/>
                </a:moveTo>
                <a:lnTo>
                  <a:pt x="0" y="0"/>
                </a:lnTo>
                <a:lnTo>
                  <a:pt x="0" y="4113970"/>
                </a:lnTo>
                <a:lnTo>
                  <a:pt x="4041976" y="4113970"/>
                </a:lnTo>
                <a:lnTo>
                  <a:pt x="40419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9724639" y="3774724"/>
            <a:ext cx="8104511" cy="429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endParaRPr dirty="0"/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strategija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točnost</a:t>
            </a:r>
            <a:endParaRPr lang="en-US" sz="4199" dirty="0">
              <a:solidFill>
                <a:srgbClr val="3D4984"/>
              </a:solidFill>
              <a:latin typeface="Comic Sans Bold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izgradi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tornjeve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nadogradi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obranu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kako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bi se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obranio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od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zlih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Blookova</a:t>
            </a:r>
            <a:endParaRPr lang="en-US" sz="4199" dirty="0">
              <a:solidFill>
                <a:srgbClr val="3D4984"/>
              </a:solidFill>
              <a:latin typeface="Comic Sans Bold"/>
            </a:endParaRPr>
          </a:p>
          <a:p>
            <a:pPr algn="ctr">
              <a:lnSpc>
                <a:spcPts val="4759"/>
              </a:lnSpc>
            </a:pPr>
            <a:endParaRPr lang="en-US" sz="4199" dirty="0">
              <a:solidFill>
                <a:srgbClr val="3D4984"/>
              </a:solidFill>
              <a:latin typeface="Comic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59109" y="2963829"/>
            <a:ext cx="9061491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hr-HR" sz="5199" dirty="0">
                <a:solidFill>
                  <a:srgbClr val="3D4984"/>
                </a:solidFill>
                <a:latin typeface="Comic Sans Bold"/>
              </a:rPr>
              <a:t>O</a:t>
            </a: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bramben</a:t>
            </a:r>
            <a:r>
              <a:rPr lang="hr-HR" sz="5199" dirty="0">
                <a:solidFill>
                  <a:srgbClr val="3D4984"/>
                </a:solidFill>
                <a:latin typeface="Comic Sans Bold"/>
              </a:rPr>
              <a:t>a akcija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223070" flipH="1">
            <a:off x="14960743" y="7937452"/>
            <a:ext cx="2834565" cy="2766153"/>
          </a:xfrm>
          <a:custGeom>
            <a:avLst/>
            <a:gdLst/>
            <a:ahLst/>
            <a:cxnLst/>
            <a:rect l="l" t="t" r="r" b="b"/>
            <a:pathLst>
              <a:path w="4041976" h="4113970">
                <a:moveTo>
                  <a:pt x="4041976" y="0"/>
                </a:moveTo>
                <a:lnTo>
                  <a:pt x="0" y="0"/>
                </a:lnTo>
                <a:lnTo>
                  <a:pt x="0" y="4113970"/>
                </a:lnTo>
                <a:lnTo>
                  <a:pt x="4041976" y="4113970"/>
                </a:lnTo>
                <a:lnTo>
                  <a:pt x="404197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33425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cripter"/>
              </a:rPr>
              <a:t>caffe</a:t>
            </a:r>
          </a:p>
        </p:txBody>
      </p:sp>
      <p:sp>
        <p:nvSpPr>
          <p:cNvPr id="8" name="Freeform 8"/>
          <p:cNvSpPr/>
          <p:nvPr/>
        </p:nvSpPr>
        <p:spPr>
          <a:xfrm>
            <a:off x="14788719" y="1028700"/>
            <a:ext cx="3499281" cy="2487671"/>
          </a:xfrm>
          <a:custGeom>
            <a:avLst/>
            <a:gdLst/>
            <a:ahLst/>
            <a:cxnLst/>
            <a:rect l="l" t="t" r="r" b="b"/>
            <a:pathLst>
              <a:path w="3499281" h="2487671">
                <a:moveTo>
                  <a:pt x="0" y="0"/>
                </a:moveTo>
                <a:lnTo>
                  <a:pt x="3499281" y="0"/>
                </a:lnTo>
                <a:lnTo>
                  <a:pt x="3499281" y="2487671"/>
                </a:lnTo>
                <a:lnTo>
                  <a:pt x="0" y="2487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4083219"/>
            <a:ext cx="9746298" cy="5240996"/>
          </a:xfrm>
          <a:custGeom>
            <a:avLst/>
            <a:gdLst/>
            <a:ahLst/>
            <a:cxnLst/>
            <a:rect l="l" t="t" r="r" b="b"/>
            <a:pathLst>
              <a:path w="9222827" h="4862198">
                <a:moveTo>
                  <a:pt x="0" y="0"/>
                </a:moveTo>
                <a:lnTo>
                  <a:pt x="9222827" y="0"/>
                </a:lnTo>
                <a:lnTo>
                  <a:pt x="9222827" y="4862198"/>
                </a:lnTo>
                <a:lnTo>
                  <a:pt x="0" y="48621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6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28800" y="2799102"/>
            <a:ext cx="1414617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Naručite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, </a:t>
            </a: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vrijeme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 je za </a:t>
            </a: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ukusnu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hranu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!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87057" y="4826023"/>
            <a:ext cx="6562411" cy="3549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75" lvl="1" indent="-453388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brzina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fokus</a:t>
            </a:r>
            <a:endParaRPr lang="en-US" sz="4199" dirty="0">
              <a:solidFill>
                <a:srgbClr val="3D4984"/>
              </a:solidFill>
              <a:latin typeface="Comic Sans Bold"/>
            </a:endParaRPr>
          </a:p>
          <a:p>
            <a:pPr marL="906775" lvl="1" indent="-453388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napuni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zalihe</a:t>
            </a:r>
            <a:r>
              <a:rPr lang="hr-HR" sz="4199" dirty="0">
                <a:solidFill>
                  <a:srgbClr val="3D4984"/>
                </a:solidFill>
                <a:latin typeface="Comic Sans Bold"/>
              </a:rPr>
              <a:t> i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posluži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hranu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kupcima</a:t>
            </a:r>
            <a:endParaRPr lang="en-US" sz="4199" dirty="0">
              <a:solidFill>
                <a:srgbClr val="3D4984"/>
              </a:solidFill>
              <a:latin typeface="Comic Sans Bold"/>
            </a:endParaRPr>
          </a:p>
          <a:p>
            <a:pPr marL="906775" lvl="1" indent="-453388">
              <a:lnSpc>
                <a:spcPts val="7139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stvori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cool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kafić</a:t>
            </a:r>
            <a:endParaRPr lang="en-US" sz="4199" dirty="0">
              <a:solidFill>
                <a:srgbClr val="3D4984"/>
              </a:solidFill>
              <a:latin typeface="Comic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993731" flipH="1">
            <a:off x="14872358" y="8107144"/>
            <a:ext cx="2691130" cy="2739064"/>
          </a:xfrm>
          <a:custGeom>
            <a:avLst/>
            <a:gdLst/>
            <a:ahLst/>
            <a:cxnLst/>
            <a:rect l="l" t="t" r="r" b="b"/>
            <a:pathLst>
              <a:path w="2691130" h="2739064">
                <a:moveTo>
                  <a:pt x="2691130" y="0"/>
                </a:moveTo>
                <a:lnTo>
                  <a:pt x="0" y="0"/>
                </a:lnTo>
                <a:lnTo>
                  <a:pt x="0" y="2739064"/>
                </a:lnTo>
                <a:lnTo>
                  <a:pt x="2691130" y="2739064"/>
                </a:lnTo>
                <a:lnTo>
                  <a:pt x="26911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028700" y="733425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battle royal</a:t>
            </a:r>
          </a:p>
        </p:txBody>
      </p:sp>
      <p:sp>
        <p:nvSpPr>
          <p:cNvPr id="8" name="Freeform 8"/>
          <p:cNvSpPr/>
          <p:nvPr/>
        </p:nvSpPr>
        <p:spPr>
          <a:xfrm>
            <a:off x="13830857" y="1028700"/>
            <a:ext cx="4457143" cy="3168624"/>
          </a:xfrm>
          <a:custGeom>
            <a:avLst/>
            <a:gdLst/>
            <a:ahLst/>
            <a:cxnLst/>
            <a:rect l="l" t="t" r="r" b="b"/>
            <a:pathLst>
              <a:path w="4457143" h="3168624">
                <a:moveTo>
                  <a:pt x="0" y="0"/>
                </a:moveTo>
                <a:lnTo>
                  <a:pt x="4457143" y="0"/>
                </a:lnTo>
                <a:lnTo>
                  <a:pt x="4457143" y="3168624"/>
                </a:lnTo>
                <a:lnTo>
                  <a:pt x="0" y="3168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7857" y="4087911"/>
            <a:ext cx="7130322" cy="3413294"/>
          </a:xfrm>
          <a:custGeom>
            <a:avLst/>
            <a:gdLst/>
            <a:ahLst/>
            <a:cxnLst/>
            <a:rect l="l" t="t" r="r" b="b"/>
            <a:pathLst>
              <a:path w="7130322" h="3413294">
                <a:moveTo>
                  <a:pt x="0" y="0"/>
                </a:moveTo>
                <a:lnTo>
                  <a:pt x="7130322" y="0"/>
                </a:lnTo>
                <a:lnTo>
                  <a:pt x="7130322" y="3413295"/>
                </a:lnTo>
                <a:lnTo>
                  <a:pt x="0" y="3413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604" b="-5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960050" y="6624024"/>
            <a:ext cx="6131528" cy="3201331"/>
          </a:xfrm>
          <a:custGeom>
            <a:avLst/>
            <a:gdLst/>
            <a:ahLst/>
            <a:cxnLst/>
            <a:rect l="l" t="t" r="r" b="b"/>
            <a:pathLst>
              <a:path w="6131528" h="3201331">
                <a:moveTo>
                  <a:pt x="0" y="0"/>
                </a:moveTo>
                <a:lnTo>
                  <a:pt x="6131528" y="0"/>
                </a:lnTo>
                <a:lnTo>
                  <a:pt x="6131528" y="3201331"/>
                </a:lnTo>
                <a:lnTo>
                  <a:pt x="0" y="320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633" t="-11957" r="-3874" b="-7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279707" y="2775882"/>
            <a:ext cx="772858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D4984"/>
                </a:solidFill>
                <a:latin typeface="Comic Sans Bold"/>
              </a:rPr>
              <a:t>Natjecateljski obračun!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25991" y="4149376"/>
            <a:ext cx="6957652" cy="458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7391"/>
              </a:lnSpc>
              <a:buFont typeface="Arial"/>
              <a:buChar char="•"/>
            </a:pPr>
            <a:r>
              <a:rPr lang="en-US" sz="4199">
                <a:solidFill>
                  <a:srgbClr val="3D4984"/>
                </a:solidFill>
                <a:latin typeface="Comic Sans Bold"/>
              </a:rPr>
              <a:t>brzina i točnost </a:t>
            </a:r>
          </a:p>
          <a:p>
            <a:pPr marL="906775" lvl="1" indent="-453388">
              <a:lnSpc>
                <a:spcPts val="7391"/>
              </a:lnSpc>
              <a:buFont typeface="Arial"/>
              <a:buChar char="•"/>
            </a:pPr>
            <a:r>
              <a:rPr lang="en-US" sz="4199">
                <a:solidFill>
                  <a:srgbClr val="3D4984"/>
                </a:solidFill>
                <a:latin typeface="Comic Sans Bold"/>
              </a:rPr>
              <a:t>suoči se s igračem u  međusobnom obračunu </a:t>
            </a:r>
          </a:p>
          <a:p>
            <a:pPr marL="906775" lvl="1" indent="-453388">
              <a:lnSpc>
                <a:spcPts val="7391"/>
              </a:lnSpc>
              <a:buFont typeface="Arial"/>
              <a:buChar char="•"/>
            </a:pPr>
            <a:r>
              <a:rPr lang="en-US" sz="4199">
                <a:solidFill>
                  <a:srgbClr val="3D4984"/>
                </a:solidFill>
                <a:latin typeface="Comic Sans Bold"/>
              </a:rPr>
              <a:t>pokušaj biti posljednji preostali Blook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18429" y="682061"/>
            <a:ext cx="10327024" cy="1800486"/>
            <a:chOff x="0" y="0"/>
            <a:chExt cx="2719875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19875" cy="474202"/>
            </a:xfrm>
            <a:custGeom>
              <a:avLst/>
              <a:gdLst/>
              <a:ahLst/>
              <a:cxnLst/>
              <a:rect l="l" t="t" r="r" b="b"/>
              <a:pathLst>
                <a:path w="2719875" h="474202">
                  <a:moveTo>
                    <a:pt x="2719875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2719875" y="474202"/>
                  </a:lnTo>
                  <a:lnTo>
                    <a:pt x="2618275" y="237101"/>
                  </a:lnTo>
                  <a:lnTo>
                    <a:pt x="2719875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2542075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7993731" flipH="1">
            <a:off x="15452987" y="7888768"/>
            <a:ext cx="2691130" cy="2739064"/>
          </a:xfrm>
          <a:custGeom>
            <a:avLst/>
            <a:gdLst/>
            <a:ahLst/>
            <a:cxnLst/>
            <a:rect l="l" t="t" r="r" b="b"/>
            <a:pathLst>
              <a:path w="2691130" h="2739064">
                <a:moveTo>
                  <a:pt x="2691130" y="0"/>
                </a:moveTo>
                <a:lnTo>
                  <a:pt x="0" y="0"/>
                </a:lnTo>
                <a:lnTo>
                  <a:pt x="0" y="2739064"/>
                </a:lnTo>
                <a:lnTo>
                  <a:pt x="2691130" y="2739064"/>
                </a:lnTo>
                <a:lnTo>
                  <a:pt x="26911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53691" y="285091"/>
            <a:ext cx="6528815" cy="9684408"/>
          </a:xfrm>
          <a:custGeom>
            <a:avLst/>
            <a:gdLst/>
            <a:ahLst/>
            <a:cxnLst/>
            <a:rect l="l" t="t" r="r" b="b"/>
            <a:pathLst>
              <a:path w="6528815" h="9684408">
                <a:moveTo>
                  <a:pt x="0" y="0"/>
                </a:moveTo>
                <a:lnTo>
                  <a:pt x="6528814" y="0"/>
                </a:lnTo>
                <a:lnTo>
                  <a:pt x="6528814" y="9684409"/>
                </a:lnTo>
                <a:lnTo>
                  <a:pt x="0" y="968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03976" y="733425"/>
            <a:ext cx="11455324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RACING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91107" y="3357744"/>
            <a:ext cx="85816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Uzbudljiva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, </a:t>
            </a:r>
            <a:r>
              <a:rPr lang="en-US" sz="5199" dirty="0" err="1">
                <a:solidFill>
                  <a:srgbClr val="3D4984"/>
                </a:solidFill>
                <a:latin typeface="Comic Sans Bold"/>
              </a:rPr>
              <a:t>napeta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hr-HR" sz="5199" dirty="0">
                <a:solidFill>
                  <a:srgbClr val="3D4984"/>
                </a:solidFill>
                <a:latin typeface="Comic Sans Bold"/>
              </a:rPr>
              <a:t>utrka</a:t>
            </a:r>
            <a:r>
              <a:rPr lang="en-US" sz="5199" dirty="0">
                <a:solidFill>
                  <a:srgbClr val="3D4984"/>
                </a:solidFill>
                <a:latin typeface="Comic Sans Bold"/>
              </a:rPr>
              <a:t>!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25675" y="4924425"/>
            <a:ext cx="8447100" cy="362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7307"/>
              </a:lnSpc>
              <a:buFont typeface="Arial"/>
              <a:buChar char="•"/>
            </a:pPr>
            <a:r>
              <a:rPr lang="en-US" sz="4199">
                <a:solidFill>
                  <a:srgbClr val="3D4984"/>
                </a:solidFill>
                <a:latin typeface="Comic Sans Bold"/>
              </a:rPr>
              <a:t>brzina i točnost </a:t>
            </a:r>
          </a:p>
          <a:p>
            <a:pPr marL="906775" lvl="1" indent="-453388">
              <a:lnSpc>
                <a:spcPts val="7307"/>
              </a:lnSpc>
              <a:buFont typeface="Arial"/>
              <a:buChar char="•"/>
            </a:pPr>
            <a:r>
              <a:rPr lang="en-US" sz="4199">
                <a:solidFill>
                  <a:srgbClr val="3D4984"/>
                </a:solidFill>
                <a:latin typeface="Comic Sans Bold"/>
              </a:rPr>
              <a:t>utrkuj se s protivnikom</a:t>
            </a:r>
          </a:p>
          <a:p>
            <a:pPr marL="906775" lvl="1" indent="-453388">
              <a:lnSpc>
                <a:spcPts val="7307"/>
              </a:lnSpc>
              <a:buFont typeface="Arial"/>
              <a:buChar char="•"/>
            </a:pPr>
            <a:r>
              <a:rPr lang="en-US" sz="4199">
                <a:solidFill>
                  <a:srgbClr val="3D4984"/>
                </a:solidFill>
                <a:latin typeface="Comic Sans Bold"/>
              </a:rPr>
              <a:t>koristi ubrzanje kako bi prvi došao na cilj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472050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5088" b="11067"/>
          <a:stretch>
            <a:fillRect/>
          </a:stretch>
        </p:blipFill>
        <p:spPr>
          <a:xfrm>
            <a:off x="1666250" y="2614650"/>
            <a:ext cx="14955500" cy="70977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2546" y="459608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gold quest</a:t>
            </a:r>
          </a:p>
        </p:txBody>
      </p:sp>
      <p:sp>
        <p:nvSpPr>
          <p:cNvPr id="8" name="Freeform 8"/>
          <p:cNvSpPr/>
          <p:nvPr/>
        </p:nvSpPr>
        <p:spPr>
          <a:xfrm rot="4591297" flipH="1">
            <a:off x="-55998" y="7535198"/>
            <a:ext cx="2169396" cy="2208037"/>
          </a:xfrm>
          <a:custGeom>
            <a:avLst/>
            <a:gdLst/>
            <a:ahLst/>
            <a:cxnLst/>
            <a:rect l="l" t="t" r="r" b="b"/>
            <a:pathLst>
              <a:path w="2169396" h="2208037">
                <a:moveTo>
                  <a:pt x="2169396" y="0"/>
                </a:moveTo>
                <a:lnTo>
                  <a:pt x="0" y="0"/>
                </a:lnTo>
                <a:lnTo>
                  <a:pt x="0" y="2208036"/>
                </a:lnTo>
                <a:lnTo>
                  <a:pt x="2169396" y="2208036"/>
                </a:lnTo>
                <a:lnTo>
                  <a:pt x="21693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223998" flipH="1">
            <a:off x="15406117" y="7654946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7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7" y="3206708"/>
                </a:lnTo>
                <a:lnTo>
                  <a:pt x="2431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871076">
            <a:off x="-250277" y="8177639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991959">
            <a:off x="953233" y="9055351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45436">
            <a:off x="18558" y="9417593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3129634" y="2454517"/>
            <a:ext cx="5565686" cy="7974166"/>
          </a:xfrm>
          <a:custGeom>
            <a:avLst/>
            <a:gdLst/>
            <a:ahLst/>
            <a:cxnLst/>
            <a:rect l="l" t="t" r="r" b="b"/>
            <a:pathLst>
              <a:path w="5565686" h="7974166">
                <a:moveTo>
                  <a:pt x="0" y="0"/>
                </a:moveTo>
                <a:lnTo>
                  <a:pt x="5565686" y="0"/>
                </a:lnTo>
                <a:lnTo>
                  <a:pt x="5565686" y="7974167"/>
                </a:lnTo>
                <a:lnTo>
                  <a:pt x="0" y="79741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19" r="-5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75855" y="4303343"/>
            <a:ext cx="5968145" cy="383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7700"/>
              </a:lnSpc>
              <a:buFont typeface="Arial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Comic Sans Bold"/>
              </a:rPr>
              <a:t>knjižnica</a:t>
            </a:r>
            <a:r>
              <a:rPr lang="en-US" sz="5000" dirty="0">
                <a:solidFill>
                  <a:schemeClr val="tx2"/>
                </a:solidFill>
                <a:latin typeface="Comic Sans Bold"/>
              </a:rPr>
              <a:t>   </a:t>
            </a:r>
          </a:p>
          <a:p>
            <a:pPr marL="1079501" lvl="1" indent="-539750">
              <a:lnSpc>
                <a:spcPts val="7700"/>
              </a:lnSpc>
              <a:buFont typeface="Arial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Comic Sans Bold"/>
              </a:rPr>
              <a:t>razred</a:t>
            </a:r>
            <a:r>
              <a:rPr lang="en-US" sz="5000" dirty="0">
                <a:solidFill>
                  <a:schemeClr val="tx2"/>
                </a:solidFill>
                <a:latin typeface="Comic Sans Bold"/>
              </a:rPr>
              <a:t> </a:t>
            </a:r>
          </a:p>
          <a:p>
            <a:pPr marL="1079501" lvl="1" indent="-539750">
              <a:lnSpc>
                <a:spcPts val="7700"/>
              </a:lnSpc>
              <a:buFont typeface="Arial"/>
              <a:buChar char="•"/>
            </a:pPr>
            <a:r>
              <a:rPr lang="en-US" sz="5000" dirty="0">
                <a:solidFill>
                  <a:schemeClr val="tx2"/>
                </a:solidFill>
                <a:latin typeface="Comic Sans Bold"/>
              </a:rPr>
              <a:t>e</a:t>
            </a:r>
            <a:r>
              <a:rPr lang="hr-HR" sz="5000" dirty="0">
                <a:solidFill>
                  <a:schemeClr val="tx2"/>
                </a:solidFill>
                <a:latin typeface="Comic Sans Bold"/>
              </a:rPr>
              <a:t>T</a:t>
            </a:r>
            <a:r>
              <a:rPr lang="en-US" sz="5000" dirty="0">
                <a:solidFill>
                  <a:schemeClr val="tx2"/>
                </a:solidFill>
                <a:latin typeface="Comic Sans Bold"/>
              </a:rPr>
              <a:t>winning </a:t>
            </a:r>
          </a:p>
          <a:p>
            <a:pPr marL="1079501" lvl="1" indent="-539750">
              <a:lnSpc>
                <a:spcPts val="7700"/>
              </a:lnSpc>
              <a:buFont typeface="Arial"/>
              <a:buChar char="•"/>
            </a:pPr>
            <a:r>
              <a:rPr lang="hr-HR" sz="5000" dirty="0">
                <a:solidFill>
                  <a:schemeClr val="tx2"/>
                </a:solidFill>
                <a:latin typeface="Comic Sans Bold"/>
              </a:rPr>
              <a:t>E</a:t>
            </a:r>
            <a:r>
              <a:rPr lang="en-US" sz="5000" dirty="0" err="1">
                <a:solidFill>
                  <a:schemeClr val="tx2"/>
                </a:solidFill>
                <a:latin typeface="Comic Sans Bold"/>
              </a:rPr>
              <a:t>rasmus</a:t>
            </a:r>
            <a:endParaRPr lang="en-US" sz="5000" dirty="0">
              <a:solidFill>
                <a:schemeClr val="tx2"/>
              </a:solidFill>
              <a:latin typeface="Comic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11429" y="673835"/>
            <a:ext cx="17035072" cy="1800486"/>
            <a:chOff x="0" y="0"/>
            <a:chExt cx="4486603" cy="4742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4308803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733425"/>
            <a:ext cx="16230600" cy="181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FFFFFF"/>
                </a:solidFill>
                <a:latin typeface="Scripter"/>
              </a:rPr>
              <a:t>primjeri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iz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prakse</a:t>
            </a:r>
            <a:endParaRPr lang="en-US" sz="9999" dirty="0">
              <a:solidFill>
                <a:srgbClr val="FFFFFF"/>
              </a:solidFill>
              <a:latin typeface="Scripter"/>
            </a:endParaRPr>
          </a:p>
        </p:txBody>
      </p:sp>
      <p:sp>
        <p:nvSpPr>
          <p:cNvPr id="12" name="Freeform 12"/>
          <p:cNvSpPr/>
          <p:nvPr/>
        </p:nvSpPr>
        <p:spPr>
          <a:xfrm rot="-10800000">
            <a:off x="14509769" y="7124701"/>
            <a:ext cx="2749531" cy="2447421"/>
          </a:xfrm>
          <a:custGeom>
            <a:avLst/>
            <a:gdLst/>
            <a:ahLst/>
            <a:cxnLst/>
            <a:rect l="l" t="t" r="r" b="b"/>
            <a:pathLst>
              <a:path w="3946039" h="4016325">
                <a:moveTo>
                  <a:pt x="0" y="0"/>
                </a:moveTo>
                <a:lnTo>
                  <a:pt x="3946039" y="0"/>
                </a:lnTo>
                <a:lnTo>
                  <a:pt x="3946039" y="4016324"/>
                </a:lnTo>
                <a:lnTo>
                  <a:pt x="0" y="40163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>
            <a:off x="12040954" y="3210585"/>
            <a:ext cx="4177065" cy="3706196"/>
          </a:xfrm>
          <a:custGeom>
            <a:avLst/>
            <a:gdLst/>
            <a:ahLst/>
            <a:cxnLst/>
            <a:rect l="l" t="t" r="r" b="b"/>
            <a:pathLst>
              <a:path w="4177065" h="3706196">
                <a:moveTo>
                  <a:pt x="0" y="0"/>
                </a:moveTo>
                <a:lnTo>
                  <a:pt x="4177065" y="0"/>
                </a:lnTo>
                <a:lnTo>
                  <a:pt x="4177065" y="3706196"/>
                </a:lnTo>
                <a:lnTo>
                  <a:pt x="0" y="3706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40391" y="0"/>
            <a:ext cx="10447609" cy="10287000"/>
          </a:xfrm>
          <a:custGeom>
            <a:avLst/>
            <a:gdLst/>
            <a:ahLst/>
            <a:cxnLst/>
            <a:rect l="l" t="t" r="r" b="b"/>
            <a:pathLst>
              <a:path w="10447609" h="10287000">
                <a:moveTo>
                  <a:pt x="0" y="0"/>
                </a:moveTo>
                <a:lnTo>
                  <a:pt x="10447609" y="0"/>
                </a:lnTo>
                <a:lnTo>
                  <a:pt x="104476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0" b="-7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48667" y="1355676"/>
            <a:ext cx="6253897" cy="7044779"/>
            <a:chOff x="0" y="0"/>
            <a:chExt cx="8338529" cy="939303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338529" cy="9393039"/>
              <a:chOff x="0" y="0"/>
              <a:chExt cx="1647117" cy="185541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647117" cy="1855415"/>
              </a:xfrm>
              <a:custGeom>
                <a:avLst/>
                <a:gdLst/>
                <a:ahLst/>
                <a:cxnLst/>
                <a:rect l="l" t="t" r="r" b="b"/>
                <a:pathLst>
                  <a:path w="1647117" h="1855415">
                    <a:moveTo>
                      <a:pt x="1647117" y="0"/>
                    </a:moveTo>
                    <a:lnTo>
                      <a:pt x="0" y="0"/>
                    </a:lnTo>
                    <a:lnTo>
                      <a:pt x="101600" y="927708"/>
                    </a:lnTo>
                    <a:lnTo>
                      <a:pt x="0" y="1855415"/>
                    </a:lnTo>
                    <a:lnTo>
                      <a:pt x="1647117" y="1855415"/>
                    </a:lnTo>
                    <a:lnTo>
                      <a:pt x="1545517" y="927708"/>
                    </a:lnTo>
                    <a:lnTo>
                      <a:pt x="1647117" y="0"/>
                    </a:lnTo>
                    <a:close/>
                  </a:path>
                </a:pathLst>
              </a:custGeom>
              <a:solidFill>
                <a:srgbClr val="3D498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88900" y="-38100"/>
                <a:ext cx="1469317" cy="1893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8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7214" y="769348"/>
              <a:ext cx="6764101" cy="7043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9"/>
                </a:lnSpc>
              </a:pPr>
              <a:r>
                <a:rPr lang="en-US" sz="9999">
                  <a:solidFill>
                    <a:srgbClr val="FFFFFF"/>
                  </a:solidFill>
                  <a:latin typeface="Scripter"/>
                </a:rPr>
                <a:t>slobodni sati u knjižnici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7656054" flipH="1">
            <a:off x="4582112" y="8453133"/>
            <a:ext cx="2543873" cy="2589184"/>
          </a:xfrm>
          <a:custGeom>
            <a:avLst/>
            <a:gdLst/>
            <a:ahLst/>
            <a:cxnLst/>
            <a:rect l="l" t="t" r="r" b="b"/>
            <a:pathLst>
              <a:path w="2543873" h="2589184">
                <a:moveTo>
                  <a:pt x="2543873" y="0"/>
                </a:moveTo>
                <a:lnTo>
                  <a:pt x="0" y="0"/>
                </a:lnTo>
                <a:lnTo>
                  <a:pt x="0" y="2589184"/>
                </a:lnTo>
                <a:lnTo>
                  <a:pt x="2543873" y="2589184"/>
                </a:lnTo>
                <a:lnTo>
                  <a:pt x="25438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80392" y="377773"/>
            <a:ext cx="6847931" cy="8194726"/>
            <a:chOff x="115317" y="-200035"/>
            <a:chExt cx="9342857" cy="13947563"/>
          </a:xfrm>
        </p:grpSpPr>
        <p:grpSp>
          <p:nvGrpSpPr>
            <p:cNvPr id="4" name="Group 4"/>
            <p:cNvGrpSpPr/>
            <p:nvPr/>
          </p:nvGrpSpPr>
          <p:grpSpPr>
            <a:xfrm>
              <a:off x="115317" y="-200035"/>
              <a:ext cx="9342857" cy="13947563"/>
              <a:chOff x="21964" y="-38100"/>
              <a:chExt cx="1779506" cy="265655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21964" y="296428"/>
                <a:ext cx="1779506" cy="2322023"/>
              </a:xfrm>
              <a:custGeom>
                <a:avLst/>
                <a:gdLst/>
                <a:ahLst/>
                <a:cxnLst/>
                <a:rect l="l" t="t" r="r" b="b"/>
                <a:pathLst>
                  <a:path w="1779506" h="2322023">
                    <a:moveTo>
                      <a:pt x="1779506" y="0"/>
                    </a:moveTo>
                    <a:lnTo>
                      <a:pt x="0" y="0"/>
                    </a:lnTo>
                    <a:lnTo>
                      <a:pt x="101600" y="1161011"/>
                    </a:lnTo>
                    <a:lnTo>
                      <a:pt x="0" y="2322023"/>
                    </a:lnTo>
                    <a:lnTo>
                      <a:pt x="1779506" y="2322023"/>
                    </a:lnTo>
                    <a:lnTo>
                      <a:pt x="1677906" y="1161011"/>
                    </a:lnTo>
                    <a:lnTo>
                      <a:pt x="1779506" y="0"/>
                    </a:lnTo>
                    <a:close/>
                  </a:path>
                </a:pathLst>
              </a:custGeom>
              <a:solidFill>
                <a:srgbClr val="3D498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88900" y="-38100"/>
                <a:ext cx="1601706" cy="23601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8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1067" y="2853259"/>
              <a:ext cx="7638017" cy="9121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519"/>
                </a:lnSpc>
              </a:pPr>
              <a:r>
                <a:rPr lang="en-US" sz="10370" dirty="0">
                  <a:solidFill>
                    <a:srgbClr val="FFFFFF"/>
                  </a:solidFill>
                  <a:latin typeface="Scripter"/>
                </a:rPr>
                <a:t>NA SATIMA ENGLESKOG JEZIKA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398879" y="289310"/>
            <a:ext cx="9708379" cy="9708379"/>
          </a:xfrm>
          <a:custGeom>
            <a:avLst/>
            <a:gdLst/>
            <a:ahLst/>
            <a:cxnLst/>
            <a:rect l="l" t="t" r="r" b="b"/>
            <a:pathLst>
              <a:path w="9708379" h="9708379">
                <a:moveTo>
                  <a:pt x="0" y="0"/>
                </a:moveTo>
                <a:lnTo>
                  <a:pt x="9708379" y="0"/>
                </a:lnTo>
                <a:lnTo>
                  <a:pt x="9708379" y="9708380"/>
                </a:lnTo>
                <a:lnTo>
                  <a:pt x="0" y="9708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656054" flipH="1">
            <a:off x="5107567" y="8514264"/>
            <a:ext cx="2543873" cy="2589184"/>
          </a:xfrm>
          <a:custGeom>
            <a:avLst/>
            <a:gdLst/>
            <a:ahLst/>
            <a:cxnLst/>
            <a:rect l="l" t="t" r="r" b="b"/>
            <a:pathLst>
              <a:path w="2543873" h="2589184">
                <a:moveTo>
                  <a:pt x="2543873" y="0"/>
                </a:moveTo>
                <a:lnTo>
                  <a:pt x="0" y="0"/>
                </a:lnTo>
                <a:lnTo>
                  <a:pt x="0" y="2589184"/>
                </a:lnTo>
                <a:lnTo>
                  <a:pt x="2543873" y="2589184"/>
                </a:lnTo>
                <a:lnTo>
                  <a:pt x="254387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8412" y="2240368"/>
            <a:ext cx="7107750" cy="5806264"/>
            <a:chOff x="0" y="0"/>
            <a:chExt cx="9477000" cy="774168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477000" cy="7741685"/>
              <a:chOff x="0" y="0"/>
              <a:chExt cx="1700112" cy="138880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00112" cy="1388808"/>
              </a:xfrm>
              <a:custGeom>
                <a:avLst/>
                <a:gdLst/>
                <a:ahLst/>
                <a:cxnLst/>
                <a:rect l="l" t="t" r="r" b="b"/>
                <a:pathLst>
                  <a:path w="1700112" h="1388808">
                    <a:moveTo>
                      <a:pt x="1700112" y="0"/>
                    </a:moveTo>
                    <a:lnTo>
                      <a:pt x="0" y="0"/>
                    </a:lnTo>
                    <a:lnTo>
                      <a:pt x="101600" y="694404"/>
                    </a:lnTo>
                    <a:lnTo>
                      <a:pt x="0" y="1388808"/>
                    </a:lnTo>
                    <a:lnTo>
                      <a:pt x="1700112" y="1388808"/>
                    </a:lnTo>
                    <a:lnTo>
                      <a:pt x="1598512" y="694404"/>
                    </a:lnTo>
                    <a:lnTo>
                      <a:pt x="1700112" y="0"/>
                    </a:lnTo>
                    <a:close/>
                  </a:path>
                </a:pathLst>
              </a:custGeom>
              <a:solidFill>
                <a:srgbClr val="3D498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88900" y="-38100"/>
                <a:ext cx="1522312" cy="14269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8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94693" y="857936"/>
              <a:ext cx="7687614" cy="5143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15"/>
                </a:lnSpc>
              </a:pPr>
              <a:r>
                <a:rPr lang="en-US" sz="11010">
                  <a:solidFill>
                    <a:srgbClr val="FFFFFF"/>
                  </a:solidFill>
                  <a:latin typeface="Scripter"/>
                </a:rPr>
                <a:t>etwinning i erasmus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7656054" flipH="1">
            <a:off x="4582112" y="8453133"/>
            <a:ext cx="2543873" cy="2589184"/>
          </a:xfrm>
          <a:custGeom>
            <a:avLst/>
            <a:gdLst/>
            <a:ahLst/>
            <a:cxnLst/>
            <a:rect l="l" t="t" r="r" b="b"/>
            <a:pathLst>
              <a:path w="2543873" h="2589184">
                <a:moveTo>
                  <a:pt x="2543873" y="0"/>
                </a:moveTo>
                <a:lnTo>
                  <a:pt x="0" y="0"/>
                </a:lnTo>
                <a:lnTo>
                  <a:pt x="0" y="2589184"/>
                </a:lnTo>
                <a:lnTo>
                  <a:pt x="2543873" y="2589184"/>
                </a:lnTo>
                <a:lnTo>
                  <a:pt x="25438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00392" y="0"/>
            <a:ext cx="10387608" cy="10287000"/>
          </a:xfrm>
          <a:custGeom>
            <a:avLst/>
            <a:gdLst/>
            <a:ahLst/>
            <a:cxnLst/>
            <a:rect l="l" t="t" r="r" b="b"/>
            <a:pathLst>
              <a:path w="10387608" h="10287000">
                <a:moveTo>
                  <a:pt x="0" y="0"/>
                </a:moveTo>
                <a:lnTo>
                  <a:pt x="10387608" y="0"/>
                </a:lnTo>
                <a:lnTo>
                  <a:pt x="103876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9" b="-4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871076">
            <a:off x="15179264" y="8899321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1" y="0"/>
                </a:lnTo>
                <a:lnTo>
                  <a:pt x="985741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991959">
            <a:off x="14424458" y="8096825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45436">
            <a:off x="16766429" y="8189399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4"/>
                </a:lnTo>
                <a:lnTo>
                  <a:pt x="0" y="1033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215693">
            <a:off x="12828089" y="2923118"/>
            <a:ext cx="3989903" cy="3540132"/>
          </a:xfrm>
          <a:custGeom>
            <a:avLst/>
            <a:gdLst/>
            <a:ahLst/>
            <a:cxnLst/>
            <a:rect l="l" t="t" r="r" b="b"/>
            <a:pathLst>
              <a:path w="3989903" h="3540132">
                <a:moveTo>
                  <a:pt x="0" y="0"/>
                </a:moveTo>
                <a:lnTo>
                  <a:pt x="3989903" y="0"/>
                </a:lnTo>
                <a:lnTo>
                  <a:pt x="3989903" y="3540132"/>
                </a:lnTo>
                <a:lnTo>
                  <a:pt x="0" y="3540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26464" y="684177"/>
            <a:ext cx="17035072" cy="1800486"/>
            <a:chOff x="0" y="0"/>
            <a:chExt cx="4486603" cy="4742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8900" y="-38100"/>
              <a:ext cx="4308803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272000" y="6927235"/>
            <a:ext cx="2793221" cy="2842973"/>
          </a:xfrm>
          <a:custGeom>
            <a:avLst/>
            <a:gdLst/>
            <a:ahLst/>
            <a:cxnLst/>
            <a:rect l="l" t="t" r="r" b="b"/>
            <a:pathLst>
              <a:path w="2793221" h="2842973">
                <a:moveTo>
                  <a:pt x="0" y="0"/>
                </a:moveTo>
                <a:lnTo>
                  <a:pt x="2793221" y="0"/>
                </a:lnTo>
                <a:lnTo>
                  <a:pt x="2793221" y="2842973"/>
                </a:lnTo>
                <a:lnTo>
                  <a:pt x="0" y="2842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101156" y="3330403"/>
            <a:ext cx="6085689" cy="6085689"/>
          </a:xfrm>
          <a:custGeom>
            <a:avLst/>
            <a:gdLst/>
            <a:ahLst/>
            <a:cxnLst/>
            <a:rect l="l" t="t" r="r" b="b"/>
            <a:pathLst>
              <a:path w="6085689" h="6085689">
                <a:moveTo>
                  <a:pt x="0" y="0"/>
                </a:moveTo>
                <a:lnTo>
                  <a:pt x="6085688" y="0"/>
                </a:lnTo>
                <a:lnTo>
                  <a:pt x="6085688" y="6085689"/>
                </a:lnTo>
                <a:lnTo>
                  <a:pt x="0" y="6085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733425"/>
            <a:ext cx="16230600" cy="181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Kratke upute za Blooket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2458438" y="1760591"/>
            <a:ext cx="5565686" cy="7974166"/>
          </a:xfrm>
          <a:custGeom>
            <a:avLst/>
            <a:gdLst/>
            <a:ahLst/>
            <a:cxnLst/>
            <a:rect l="l" t="t" r="r" b="b"/>
            <a:pathLst>
              <a:path w="5565686" h="7974166">
                <a:moveTo>
                  <a:pt x="0" y="0"/>
                </a:moveTo>
                <a:lnTo>
                  <a:pt x="5565686" y="0"/>
                </a:lnTo>
                <a:lnTo>
                  <a:pt x="5565686" y="7974167"/>
                </a:lnTo>
                <a:lnTo>
                  <a:pt x="0" y="79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19" r="-5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0875528" y="2432050"/>
            <a:ext cx="5565686" cy="7974166"/>
          </a:xfrm>
          <a:custGeom>
            <a:avLst/>
            <a:gdLst/>
            <a:ahLst/>
            <a:cxnLst/>
            <a:rect l="l" t="t" r="r" b="b"/>
            <a:pathLst>
              <a:path w="5565686" h="7974166">
                <a:moveTo>
                  <a:pt x="0" y="0"/>
                </a:moveTo>
                <a:lnTo>
                  <a:pt x="5565685" y="0"/>
                </a:lnTo>
                <a:lnTo>
                  <a:pt x="5565685" y="7974166"/>
                </a:lnTo>
                <a:lnTo>
                  <a:pt x="0" y="79741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19" r="-5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6599" flipH="1">
            <a:off x="15933820" y="7516180"/>
            <a:ext cx="3423267" cy="3484241"/>
          </a:xfrm>
          <a:custGeom>
            <a:avLst/>
            <a:gdLst/>
            <a:ahLst/>
            <a:cxnLst/>
            <a:rect l="l" t="t" r="r" b="b"/>
            <a:pathLst>
              <a:path w="3423267" h="3484241">
                <a:moveTo>
                  <a:pt x="3423267" y="0"/>
                </a:moveTo>
                <a:lnTo>
                  <a:pt x="0" y="0"/>
                </a:lnTo>
                <a:lnTo>
                  <a:pt x="0" y="3484240"/>
                </a:lnTo>
                <a:lnTo>
                  <a:pt x="3423267" y="3484240"/>
                </a:lnTo>
                <a:lnTo>
                  <a:pt x="34232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927327" y="4307749"/>
            <a:ext cx="5999367" cy="4222769"/>
          </a:xfrm>
          <a:custGeom>
            <a:avLst/>
            <a:gdLst/>
            <a:ahLst/>
            <a:cxnLst/>
            <a:rect l="l" t="t" r="r" b="b"/>
            <a:pathLst>
              <a:path w="5999367" h="4222769">
                <a:moveTo>
                  <a:pt x="0" y="0"/>
                </a:moveTo>
                <a:lnTo>
                  <a:pt x="5999367" y="0"/>
                </a:lnTo>
                <a:lnTo>
                  <a:pt x="5999367" y="4222769"/>
                </a:lnTo>
                <a:lnTo>
                  <a:pt x="0" y="4222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58640" y="752475"/>
            <a:ext cx="16230600" cy="164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FFFF"/>
                </a:solidFill>
                <a:latin typeface="Scripter"/>
              </a:rPr>
              <a:t>oš “vladImir nazor” pIsarovina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41173" y="3661338"/>
            <a:ext cx="6631775" cy="486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2" lvl="1" indent="-518161">
              <a:lnSpc>
                <a:spcPts val="7920"/>
              </a:lnSpc>
              <a:buFont typeface="Arial"/>
              <a:buChar char="•"/>
            </a:pPr>
            <a:r>
              <a:rPr lang="en-US" sz="4800" dirty="0">
                <a:solidFill>
                  <a:srgbClr val="3D4984"/>
                </a:solidFill>
                <a:latin typeface="Comic Sans Bold"/>
              </a:rPr>
              <a:t>30 km od Zagreb</a:t>
            </a:r>
            <a:r>
              <a:rPr lang="hr-HR" sz="4800" dirty="0">
                <a:solidFill>
                  <a:srgbClr val="3D4984"/>
                </a:solidFill>
                <a:latin typeface="Comic Sans Bold"/>
              </a:rPr>
              <a:t>a</a:t>
            </a:r>
            <a:endParaRPr lang="en-US" sz="4800" dirty="0">
              <a:solidFill>
                <a:srgbClr val="3D4984"/>
              </a:solidFill>
              <a:latin typeface="Comic Sans Bold"/>
            </a:endParaRPr>
          </a:p>
          <a:p>
            <a:pPr marL="1036322" lvl="1" indent="-518161">
              <a:lnSpc>
                <a:spcPts val="7920"/>
              </a:lnSpc>
              <a:buFont typeface="Arial"/>
              <a:buChar char="•"/>
            </a:pPr>
            <a:r>
              <a:rPr lang="en-US" sz="4800" dirty="0" err="1">
                <a:solidFill>
                  <a:srgbClr val="3D4984"/>
                </a:solidFill>
                <a:latin typeface="Comic Sans Bold"/>
              </a:rPr>
              <a:t>matična</a:t>
            </a:r>
            <a:r>
              <a:rPr lang="en-US" sz="48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800" dirty="0" err="1">
                <a:solidFill>
                  <a:srgbClr val="3D4984"/>
                </a:solidFill>
                <a:latin typeface="Comic Sans Bold"/>
              </a:rPr>
              <a:t>škola</a:t>
            </a:r>
            <a:r>
              <a:rPr lang="en-US" sz="4800" dirty="0">
                <a:solidFill>
                  <a:srgbClr val="3D4984"/>
                </a:solidFill>
                <a:latin typeface="Comic Sans Bold"/>
              </a:rPr>
              <a:t> </a:t>
            </a:r>
          </a:p>
          <a:p>
            <a:pPr marL="1036322" lvl="1" indent="-518161">
              <a:lnSpc>
                <a:spcPts val="7920"/>
              </a:lnSpc>
              <a:buFont typeface="Arial"/>
              <a:buChar char="•"/>
            </a:pPr>
            <a:r>
              <a:rPr lang="en-US" sz="4800" dirty="0">
                <a:solidFill>
                  <a:srgbClr val="3D4984"/>
                </a:solidFill>
                <a:latin typeface="Comic Sans Bold"/>
              </a:rPr>
              <a:t>2 </a:t>
            </a:r>
            <a:r>
              <a:rPr lang="en-US" sz="4800" dirty="0" err="1">
                <a:solidFill>
                  <a:srgbClr val="3D4984"/>
                </a:solidFill>
                <a:latin typeface="Comic Sans Bold"/>
              </a:rPr>
              <a:t>područne</a:t>
            </a:r>
            <a:r>
              <a:rPr lang="en-US" sz="48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800" dirty="0" err="1">
                <a:solidFill>
                  <a:srgbClr val="3D4984"/>
                </a:solidFill>
                <a:latin typeface="Comic Sans Bold"/>
              </a:rPr>
              <a:t>škole</a:t>
            </a:r>
            <a:endParaRPr lang="en-US" sz="4800" dirty="0">
              <a:solidFill>
                <a:srgbClr val="3D4984"/>
              </a:solidFill>
              <a:latin typeface="Comic Sans Bold"/>
            </a:endParaRPr>
          </a:p>
          <a:p>
            <a:pPr marL="1036322" lvl="1" indent="-518161">
              <a:lnSpc>
                <a:spcPts val="7920"/>
              </a:lnSpc>
              <a:buFont typeface="Arial"/>
              <a:buChar char="•"/>
            </a:pPr>
            <a:r>
              <a:rPr lang="en-US" sz="4800" dirty="0">
                <a:solidFill>
                  <a:srgbClr val="3D4984"/>
                </a:solidFill>
                <a:latin typeface="Comic Sans Bold"/>
              </a:rPr>
              <a:t>250 </a:t>
            </a:r>
            <a:r>
              <a:rPr lang="en-US" sz="4800" dirty="0" err="1">
                <a:solidFill>
                  <a:srgbClr val="3D4984"/>
                </a:solidFill>
                <a:latin typeface="Comic Sans Bold"/>
              </a:rPr>
              <a:t>učenika</a:t>
            </a:r>
            <a:r>
              <a:rPr lang="en-US" sz="4800" dirty="0">
                <a:solidFill>
                  <a:srgbClr val="3D4984"/>
                </a:solidFill>
                <a:latin typeface="Comic Sans Bold"/>
              </a:rPr>
              <a:t>   </a:t>
            </a:r>
          </a:p>
          <a:p>
            <a:pPr algn="l">
              <a:lnSpc>
                <a:spcPts val="6720"/>
              </a:lnSpc>
            </a:pPr>
            <a:endParaRPr lang="en-US" sz="4800" dirty="0">
              <a:solidFill>
                <a:srgbClr val="3D4984"/>
              </a:solidFill>
              <a:latin typeface="Comic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76018" y="4889658"/>
            <a:ext cx="10680097" cy="4663917"/>
            <a:chOff x="30598" y="-1853628"/>
            <a:chExt cx="14169398" cy="6048848"/>
          </a:xfrm>
        </p:grpSpPr>
        <p:sp>
          <p:nvSpPr>
            <p:cNvPr id="7" name="Freeform 7"/>
            <p:cNvSpPr/>
            <p:nvPr/>
          </p:nvSpPr>
          <p:spPr>
            <a:xfrm>
              <a:off x="30598" y="-1853628"/>
              <a:ext cx="14169398" cy="1682114"/>
            </a:xfrm>
            <a:custGeom>
              <a:avLst/>
              <a:gdLst/>
              <a:ahLst/>
              <a:cxnLst/>
              <a:rect l="l" t="t" r="r" b="b"/>
              <a:pathLst>
                <a:path w="14169398" h="4848691">
                  <a:moveTo>
                    <a:pt x="0" y="0"/>
                  </a:moveTo>
                  <a:lnTo>
                    <a:pt x="14169398" y="0"/>
                  </a:lnTo>
                  <a:lnTo>
                    <a:pt x="14169398" y="4848691"/>
                  </a:lnTo>
                  <a:lnTo>
                    <a:pt x="0" y="4848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05442" b="-1054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95425" y="1853724"/>
              <a:ext cx="12208920" cy="2341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79"/>
                </a:lnSpc>
              </a:pPr>
              <a:r>
                <a:rPr lang="en-US" sz="5056" dirty="0">
                  <a:solidFill>
                    <a:schemeClr val="tx2"/>
                  </a:solidFill>
                  <a:latin typeface="Comic Sans Bold"/>
                </a:rPr>
                <a:t>blanka.babic@skole.hr</a:t>
              </a:r>
            </a:p>
            <a:p>
              <a:pPr algn="ctr">
                <a:lnSpc>
                  <a:spcPts val="7079"/>
                </a:lnSpc>
              </a:pPr>
              <a:r>
                <a:rPr lang="en-US" sz="5056" dirty="0">
                  <a:solidFill>
                    <a:schemeClr val="tx2"/>
                  </a:solidFill>
                  <a:latin typeface="Comic Sans Bold"/>
                </a:rPr>
                <a:t>maja.knez-vranic@skole.hr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6852988" flipH="1">
            <a:off x="16212750" y="9034419"/>
            <a:ext cx="1689307" cy="1430361"/>
          </a:xfrm>
          <a:custGeom>
            <a:avLst/>
            <a:gdLst/>
            <a:ahLst/>
            <a:cxnLst/>
            <a:rect l="l" t="t" r="r" b="b"/>
            <a:pathLst>
              <a:path w="2575121" h="2620988">
                <a:moveTo>
                  <a:pt x="2575121" y="0"/>
                </a:moveTo>
                <a:lnTo>
                  <a:pt x="0" y="0"/>
                </a:lnTo>
                <a:lnTo>
                  <a:pt x="0" y="2620988"/>
                </a:lnTo>
                <a:lnTo>
                  <a:pt x="2575121" y="2620988"/>
                </a:lnTo>
                <a:lnTo>
                  <a:pt x="257512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58849" y="3217595"/>
            <a:ext cx="6670538" cy="6670538"/>
          </a:xfrm>
          <a:custGeom>
            <a:avLst/>
            <a:gdLst/>
            <a:ahLst/>
            <a:cxnLst/>
            <a:rect l="l" t="t" r="r" b="b"/>
            <a:pathLst>
              <a:path w="6670538" h="6670538">
                <a:moveTo>
                  <a:pt x="0" y="0"/>
                </a:moveTo>
                <a:lnTo>
                  <a:pt x="6670539" y="0"/>
                </a:lnTo>
                <a:lnTo>
                  <a:pt x="6670539" y="6670538"/>
                </a:lnTo>
                <a:lnTo>
                  <a:pt x="0" y="6670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733425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Hvala na pozornosti!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18585" y="5057617"/>
            <a:ext cx="9780216" cy="96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7"/>
              </a:lnSpc>
              <a:spcBef>
                <a:spcPct val="0"/>
              </a:spcBef>
            </a:pPr>
            <a:r>
              <a:rPr lang="en-US" sz="5662" dirty="0" err="1">
                <a:solidFill>
                  <a:srgbClr val="3D4984"/>
                </a:solidFill>
                <a:latin typeface="Comic Sans Bold"/>
              </a:rPr>
              <a:t>evaluacija</a:t>
            </a:r>
            <a:r>
              <a:rPr lang="en-US" sz="5662" dirty="0">
                <a:solidFill>
                  <a:srgbClr val="3D4984"/>
                </a:solidFill>
                <a:latin typeface="Comic Sans Bold"/>
              </a:rPr>
              <a:t>: bit.ly/cuc2024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814255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62397" y="3705108"/>
            <a:ext cx="4195056" cy="4462826"/>
          </a:xfrm>
          <a:custGeom>
            <a:avLst/>
            <a:gdLst/>
            <a:ahLst/>
            <a:cxnLst/>
            <a:rect l="l" t="t" r="r" b="b"/>
            <a:pathLst>
              <a:path w="4195056" h="4462826">
                <a:moveTo>
                  <a:pt x="0" y="0"/>
                </a:moveTo>
                <a:lnTo>
                  <a:pt x="4195056" y="0"/>
                </a:lnTo>
                <a:lnTo>
                  <a:pt x="4195056" y="4462825"/>
                </a:lnTo>
                <a:lnTo>
                  <a:pt x="0" y="4462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905573" y="2903676"/>
            <a:ext cx="4476854" cy="4479647"/>
          </a:xfrm>
          <a:custGeom>
            <a:avLst/>
            <a:gdLst/>
            <a:ahLst/>
            <a:cxnLst/>
            <a:rect l="l" t="t" r="r" b="b"/>
            <a:pathLst>
              <a:path w="4476854" h="4479647">
                <a:moveTo>
                  <a:pt x="0" y="0"/>
                </a:moveTo>
                <a:lnTo>
                  <a:pt x="4476854" y="0"/>
                </a:lnTo>
                <a:lnTo>
                  <a:pt x="4476854" y="4479648"/>
                </a:lnTo>
                <a:lnTo>
                  <a:pt x="0" y="4479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158" b="-31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60171" y="9258300"/>
            <a:ext cx="19459526" cy="1231556"/>
            <a:chOff x="0" y="0"/>
            <a:chExt cx="13180282" cy="8341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80282" cy="834155"/>
            </a:xfrm>
            <a:custGeom>
              <a:avLst/>
              <a:gdLst/>
              <a:ahLst/>
              <a:cxnLst/>
              <a:rect l="l" t="t" r="r" b="b"/>
              <a:pathLst>
                <a:path w="13180282" h="834155">
                  <a:moveTo>
                    <a:pt x="13180282" y="0"/>
                  </a:moveTo>
                  <a:lnTo>
                    <a:pt x="0" y="0"/>
                  </a:lnTo>
                  <a:lnTo>
                    <a:pt x="101600" y="417077"/>
                  </a:lnTo>
                  <a:lnTo>
                    <a:pt x="0" y="834155"/>
                  </a:lnTo>
                  <a:lnTo>
                    <a:pt x="13180282" y="834155"/>
                  </a:lnTo>
                  <a:lnTo>
                    <a:pt x="13078682" y="417077"/>
                  </a:lnTo>
                  <a:lnTo>
                    <a:pt x="1318028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3002482" cy="872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139489" y="3628587"/>
            <a:ext cx="3939925" cy="3515714"/>
          </a:xfrm>
          <a:custGeom>
            <a:avLst/>
            <a:gdLst/>
            <a:ahLst/>
            <a:cxnLst/>
            <a:rect l="l" t="t" r="r" b="b"/>
            <a:pathLst>
              <a:path w="3939925" h="3515714">
                <a:moveTo>
                  <a:pt x="0" y="0"/>
                </a:moveTo>
                <a:lnTo>
                  <a:pt x="3939925" y="0"/>
                </a:lnTo>
                <a:lnTo>
                  <a:pt x="3939925" y="3515714"/>
                </a:lnTo>
                <a:lnTo>
                  <a:pt x="0" y="3515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46" r="-170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601102" y="8392974"/>
            <a:ext cx="5085797" cy="1452715"/>
          </a:xfrm>
          <a:custGeom>
            <a:avLst/>
            <a:gdLst/>
            <a:ahLst/>
            <a:cxnLst/>
            <a:rect l="l" t="t" r="r" b="b"/>
            <a:pathLst>
              <a:path w="5085797" h="1452715">
                <a:moveTo>
                  <a:pt x="0" y="0"/>
                </a:moveTo>
                <a:lnTo>
                  <a:pt x="5085796" y="0"/>
                </a:lnTo>
                <a:lnTo>
                  <a:pt x="5085796" y="1452714"/>
                </a:lnTo>
                <a:lnTo>
                  <a:pt x="0" y="1452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923923"/>
            <a:ext cx="16230600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FFF"/>
                </a:solidFill>
                <a:latin typeface="Scripter"/>
              </a:rPr>
              <a:t>oš “vladImir nazor” pIsarovina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5657" y="4355024"/>
            <a:ext cx="4048537" cy="403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0"/>
              </a:lnSpc>
            </a:pPr>
            <a:r>
              <a:rPr lang="en-US" sz="4393">
                <a:solidFill>
                  <a:srgbClr val="3D4984"/>
                </a:solidFill>
                <a:latin typeface="Comic Sans Bold"/>
              </a:rPr>
              <a:t>IKT</a:t>
            </a:r>
          </a:p>
          <a:p>
            <a:pPr algn="ctr">
              <a:lnSpc>
                <a:spcPts val="2231"/>
              </a:lnSpc>
            </a:pPr>
            <a:endParaRPr lang="en-US" sz="4393">
              <a:solidFill>
                <a:srgbClr val="3D4984"/>
              </a:solidFill>
              <a:latin typeface="Comic Sans Bold"/>
            </a:endParaRPr>
          </a:p>
          <a:p>
            <a:pPr algn="ctr">
              <a:lnSpc>
                <a:spcPts val="8303"/>
              </a:lnSpc>
            </a:pPr>
            <a:r>
              <a:rPr lang="en-US" sz="4393">
                <a:solidFill>
                  <a:srgbClr val="3D4984"/>
                </a:solidFill>
                <a:latin typeface="Comic Sans Bold"/>
              </a:rPr>
              <a:t>edukacije</a:t>
            </a:r>
          </a:p>
          <a:p>
            <a:pPr algn="ctr">
              <a:lnSpc>
                <a:spcPts val="8303"/>
              </a:lnSpc>
            </a:pPr>
            <a:r>
              <a:rPr lang="en-US" sz="4393">
                <a:solidFill>
                  <a:srgbClr val="3D4984"/>
                </a:solidFill>
                <a:latin typeface="Comic Sans Bold"/>
              </a:rPr>
              <a:t>pristup alatima</a:t>
            </a:r>
          </a:p>
          <a:p>
            <a:pPr algn="ctr">
              <a:lnSpc>
                <a:spcPts val="8303"/>
              </a:lnSpc>
            </a:pPr>
            <a:endParaRPr lang="en-US" sz="4393">
              <a:solidFill>
                <a:srgbClr val="3D4984"/>
              </a:solidFill>
              <a:latin typeface="Comic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468402" y="3879121"/>
            <a:ext cx="3867912" cy="4114800"/>
            <a:chOff x="0" y="0"/>
            <a:chExt cx="5157216" cy="548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57216" cy="5486400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0957" y="884929"/>
              <a:ext cx="4391387" cy="390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4399">
                  <a:solidFill>
                    <a:srgbClr val="3D4984"/>
                  </a:solidFill>
                  <a:latin typeface="Comic Sans Bold"/>
                </a:rPr>
                <a:t>INKLUZIJA</a:t>
              </a:r>
            </a:p>
            <a:p>
              <a:pPr algn="ctr">
                <a:lnSpc>
                  <a:spcPts val="1225"/>
                </a:lnSpc>
              </a:pPr>
              <a:endParaRPr lang="en-US" sz="4399">
                <a:solidFill>
                  <a:srgbClr val="3D4984"/>
                </a:solidFill>
                <a:latin typeface="Comic Sans Bold"/>
              </a:endParaRPr>
            </a:p>
            <a:p>
              <a:pPr algn="ctr">
                <a:lnSpc>
                  <a:spcPts val="7699"/>
                </a:lnSpc>
              </a:pPr>
              <a:r>
                <a:rPr lang="en-US" sz="4399">
                  <a:solidFill>
                    <a:srgbClr val="3D4984"/>
                  </a:solidFill>
                  <a:latin typeface="Comic Sans Bold"/>
                </a:rPr>
                <a:t>19 odjela</a:t>
              </a:r>
            </a:p>
            <a:p>
              <a:pPr marL="0" lvl="0" indent="0" algn="ctr">
                <a:lnSpc>
                  <a:spcPts val="7699"/>
                </a:lnSpc>
              </a:pPr>
              <a:r>
                <a:rPr lang="en-US" sz="4399">
                  <a:solidFill>
                    <a:srgbClr val="3D4984"/>
                  </a:solidFill>
                  <a:latin typeface="Comic Sans Bold"/>
                </a:rPr>
                <a:t>POOS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85058" y="3155411"/>
            <a:ext cx="11360396" cy="6485966"/>
            <a:chOff x="0" y="0"/>
            <a:chExt cx="15147194" cy="8647954"/>
          </a:xfrm>
        </p:grpSpPr>
        <p:grpSp>
          <p:nvGrpSpPr>
            <p:cNvPr id="7" name="Group 7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 rot="8248605" flipH="1">
            <a:off x="14911302" y="7654946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752475"/>
            <a:ext cx="16230600" cy="164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FFFFFF"/>
                </a:solidFill>
                <a:latin typeface="Scripter"/>
              </a:rPr>
              <a:t>INKLUZIJA i IKT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28700" y="2814057"/>
            <a:ext cx="4905573" cy="5218695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 rot="-1031381">
            <a:off x="970420" y="3923545"/>
            <a:ext cx="4711347" cy="323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</a:pPr>
            <a:r>
              <a:rPr lang="en-US" sz="4147">
                <a:solidFill>
                  <a:srgbClr val="3D4984"/>
                </a:solidFill>
                <a:latin typeface="Comic Sans Bold"/>
              </a:rPr>
              <a:t>u redovnim razrednim odjelima i školskoj </a:t>
            </a:r>
          </a:p>
          <a:p>
            <a:pPr algn="ctr">
              <a:lnSpc>
                <a:spcPts val="6511"/>
              </a:lnSpc>
            </a:pPr>
            <a:r>
              <a:rPr lang="en-US" sz="4147">
                <a:solidFill>
                  <a:srgbClr val="3D4984"/>
                </a:solidFill>
                <a:latin typeface="Comic Sans Bold"/>
              </a:rPr>
              <a:t>knjižnici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34355" y="3775209"/>
            <a:ext cx="10461801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2" lvl="1" indent="-45339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D4984"/>
                </a:solidFill>
                <a:latin typeface="Comic Sans Bold"/>
              </a:rPr>
              <a:t>prednosti korištenja digitalnih alata u radu s učenicima s individualiziranim i prilagođenim kurikulumima</a:t>
            </a:r>
          </a:p>
          <a:p>
            <a:pPr marL="906782" lvl="1" indent="-45339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D4984"/>
                </a:solidFill>
                <a:latin typeface="Comic Sans Bold"/>
              </a:rPr>
              <a:t>motiviranost i aktivno sudjelovanje</a:t>
            </a:r>
          </a:p>
          <a:p>
            <a:pPr>
              <a:lnSpc>
                <a:spcPts val="5880"/>
              </a:lnSpc>
            </a:pPr>
            <a:endParaRPr lang="en-US" sz="4200">
              <a:solidFill>
                <a:srgbClr val="3D4984"/>
              </a:solidFill>
              <a:latin typeface="Comic Sans Bold"/>
            </a:endParaRPr>
          </a:p>
          <a:p>
            <a:pPr marL="906782" lvl="1" indent="-45339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3D4984"/>
                </a:solidFill>
                <a:latin typeface="Comic Sans Bold"/>
              </a:rPr>
              <a:t>Blooket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208414">
            <a:off x="6658319" y="3519228"/>
            <a:ext cx="10903950" cy="5719062"/>
            <a:chOff x="0" y="0"/>
            <a:chExt cx="3077638" cy="16142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7638" cy="1614204"/>
            </a:xfrm>
            <a:custGeom>
              <a:avLst/>
              <a:gdLst/>
              <a:ahLst/>
              <a:cxnLst/>
              <a:rect l="l" t="t" r="r" b="b"/>
              <a:pathLst>
                <a:path w="3077638" h="1614204">
                  <a:moveTo>
                    <a:pt x="0" y="0"/>
                  </a:moveTo>
                  <a:lnTo>
                    <a:pt x="3077638" y="0"/>
                  </a:lnTo>
                  <a:lnTo>
                    <a:pt x="3077638" y="1614204"/>
                  </a:lnTo>
                  <a:lnTo>
                    <a:pt x="0" y="161420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D498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7638" cy="1652304"/>
            </a:xfrm>
            <a:prstGeom prst="rect">
              <a:avLst/>
            </a:prstGeom>
          </p:spPr>
          <p:txBody>
            <a:bodyPr lIns="41254" tIns="41254" rIns="41254" bIns="412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91834">
            <a:off x="6800527" y="3661437"/>
            <a:ext cx="10903950" cy="5719062"/>
            <a:chOff x="0" y="0"/>
            <a:chExt cx="3077638" cy="16142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77638" cy="1614204"/>
            </a:xfrm>
            <a:custGeom>
              <a:avLst/>
              <a:gdLst/>
              <a:ahLst/>
              <a:cxnLst/>
              <a:rect l="l" t="t" r="r" b="b"/>
              <a:pathLst>
                <a:path w="3077638" h="1614204">
                  <a:moveTo>
                    <a:pt x="0" y="0"/>
                  </a:moveTo>
                  <a:lnTo>
                    <a:pt x="3077638" y="0"/>
                  </a:lnTo>
                  <a:lnTo>
                    <a:pt x="3077638" y="1614204"/>
                  </a:lnTo>
                  <a:lnTo>
                    <a:pt x="0" y="161420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D498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77638" cy="1652304"/>
            </a:xfrm>
            <a:prstGeom prst="rect">
              <a:avLst/>
            </a:prstGeom>
          </p:spPr>
          <p:txBody>
            <a:bodyPr lIns="41254" tIns="41254" rIns="41254" bIns="412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66823">
            <a:off x="6803665" y="3661406"/>
            <a:ext cx="10903950" cy="6041861"/>
            <a:chOff x="0" y="0"/>
            <a:chExt cx="3077638" cy="17053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7638" cy="1705314"/>
            </a:xfrm>
            <a:custGeom>
              <a:avLst/>
              <a:gdLst/>
              <a:ahLst/>
              <a:cxnLst/>
              <a:rect l="l" t="t" r="r" b="b"/>
              <a:pathLst>
                <a:path w="3077638" h="1705314">
                  <a:moveTo>
                    <a:pt x="0" y="0"/>
                  </a:moveTo>
                  <a:lnTo>
                    <a:pt x="3077638" y="0"/>
                  </a:lnTo>
                  <a:lnTo>
                    <a:pt x="3077638" y="1705314"/>
                  </a:lnTo>
                  <a:lnTo>
                    <a:pt x="0" y="1705314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D498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77638" cy="1743414"/>
            </a:xfrm>
            <a:prstGeom prst="rect">
              <a:avLst/>
            </a:prstGeom>
          </p:spPr>
          <p:txBody>
            <a:bodyPr lIns="41254" tIns="41254" rIns="41254" bIns="412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248605" flipH="1">
            <a:off x="15121326" y="769369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7" y="0"/>
                </a:moveTo>
                <a:lnTo>
                  <a:pt x="0" y="0"/>
                </a:lnTo>
                <a:lnTo>
                  <a:pt x="0" y="3206707"/>
                </a:lnTo>
                <a:lnTo>
                  <a:pt x="2431267" y="3206707"/>
                </a:lnTo>
                <a:lnTo>
                  <a:pt x="243126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220476" y="4009074"/>
            <a:ext cx="10038824" cy="605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8833" lvl="1" indent="-449416">
              <a:lnSpc>
                <a:spcPts val="5287"/>
              </a:lnSpc>
              <a:buFont typeface="Arial"/>
              <a:buChar char="•"/>
            </a:pP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zanimljiva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,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interaktivna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platforma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</a:p>
          <a:p>
            <a:pPr>
              <a:lnSpc>
                <a:spcPts val="5287"/>
              </a:lnSpc>
            </a:pPr>
            <a:endParaRPr lang="en-US" sz="4163" dirty="0">
              <a:solidFill>
                <a:srgbClr val="3D4984"/>
              </a:solidFill>
              <a:latin typeface="Comic Sans Bold"/>
            </a:endParaRPr>
          </a:p>
          <a:p>
            <a:pPr marL="898833" lvl="1" indent="-449416">
              <a:lnSpc>
                <a:spcPts val="5287"/>
              </a:lnSpc>
              <a:buFont typeface="Arial"/>
              <a:buChar char="•"/>
            </a:pP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nudi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mogućnost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igranja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edukativnih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kvizova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na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različite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načine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</a:p>
          <a:p>
            <a:pPr>
              <a:lnSpc>
                <a:spcPts val="5287"/>
              </a:lnSpc>
            </a:pPr>
            <a:endParaRPr lang="en-US" sz="4163" dirty="0">
              <a:solidFill>
                <a:srgbClr val="3D4984"/>
              </a:solidFill>
              <a:latin typeface="Comic Sans Bold"/>
            </a:endParaRPr>
          </a:p>
          <a:p>
            <a:pPr marL="898833" lvl="1" indent="-449416">
              <a:lnSpc>
                <a:spcPts val="5287"/>
              </a:lnSpc>
              <a:buFont typeface="Arial"/>
              <a:buChar char="•"/>
            </a:pPr>
            <a:r>
              <a:rPr lang="en-US" sz="4163" dirty="0">
                <a:solidFill>
                  <a:srgbClr val="3D4984"/>
                </a:solidFill>
                <a:latin typeface="Comic Sans Bold"/>
              </a:rPr>
              <a:t>za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pristup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je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potreban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digitalni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uređaj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(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pametni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telefon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, tablet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ili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63" dirty="0" err="1">
                <a:solidFill>
                  <a:srgbClr val="3D4984"/>
                </a:solidFill>
                <a:latin typeface="Comic Sans Bold"/>
              </a:rPr>
              <a:t>računalo</a:t>
            </a:r>
            <a:r>
              <a:rPr lang="en-US" sz="4163" dirty="0">
                <a:solidFill>
                  <a:srgbClr val="3D4984"/>
                </a:solidFill>
                <a:latin typeface="Comic Sans Bold"/>
              </a:rPr>
              <a:t>).</a:t>
            </a:r>
          </a:p>
          <a:p>
            <a:pPr algn="ctr">
              <a:lnSpc>
                <a:spcPts val="5828"/>
              </a:lnSpc>
            </a:pPr>
            <a:endParaRPr lang="en-US" sz="4163" dirty="0">
              <a:solidFill>
                <a:srgbClr val="3D4984"/>
              </a:solidFill>
              <a:latin typeface="Comic Sans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2814057"/>
            <a:ext cx="4905573" cy="5218695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06835" y="3764010"/>
            <a:ext cx="4620576" cy="4031166"/>
          </a:xfrm>
          <a:custGeom>
            <a:avLst/>
            <a:gdLst/>
            <a:ahLst/>
            <a:cxnLst/>
            <a:rect l="l" t="t" r="r" b="b"/>
            <a:pathLst>
              <a:path w="4620576" h="4031166">
                <a:moveTo>
                  <a:pt x="0" y="0"/>
                </a:moveTo>
                <a:lnTo>
                  <a:pt x="4620576" y="0"/>
                </a:lnTo>
                <a:lnTo>
                  <a:pt x="4620576" y="4031165"/>
                </a:lnTo>
                <a:lnTo>
                  <a:pt x="0" y="40311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2505" t="-31806" r="-4076" b="-336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42546" y="669620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cripter"/>
              </a:rPr>
              <a:t>o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blooketu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9511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2676" y="733425"/>
            <a:ext cx="16230600" cy="181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FFFFFF"/>
                </a:solidFill>
                <a:latin typeface="Scripter"/>
              </a:rPr>
              <a:t>zašto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blooket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?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32676" y="4050153"/>
            <a:ext cx="4632232" cy="4531868"/>
            <a:chOff x="0" y="0"/>
            <a:chExt cx="6176310" cy="6042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76310" cy="6042491"/>
            </a:xfrm>
            <a:custGeom>
              <a:avLst/>
              <a:gdLst/>
              <a:ahLst/>
              <a:cxnLst/>
              <a:rect l="l" t="t" r="r" b="b"/>
              <a:pathLst>
                <a:path w="6176310" h="6042491">
                  <a:moveTo>
                    <a:pt x="0" y="0"/>
                  </a:moveTo>
                  <a:lnTo>
                    <a:pt x="6176310" y="0"/>
                  </a:lnTo>
                  <a:lnTo>
                    <a:pt x="6176310" y="6042491"/>
                  </a:lnTo>
                  <a:lnTo>
                    <a:pt x="0" y="6042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369" b="-436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93538" y="1381205"/>
              <a:ext cx="4989233" cy="3430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56"/>
                </a:lnSpc>
              </a:pPr>
              <a:r>
                <a:rPr lang="en-US" sz="4200">
                  <a:solidFill>
                    <a:srgbClr val="3D4984"/>
                  </a:solidFill>
                  <a:latin typeface="Comic Sans Bold"/>
                </a:rPr>
                <a:t>Jednostavan, zabavan, dinamičan.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24547" y="2350372"/>
            <a:ext cx="5030884" cy="6331335"/>
            <a:chOff x="0" y="0"/>
            <a:chExt cx="6707845" cy="84417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07845" cy="8441780"/>
            </a:xfrm>
            <a:custGeom>
              <a:avLst/>
              <a:gdLst/>
              <a:ahLst/>
              <a:cxnLst/>
              <a:rect l="l" t="t" r="r" b="b"/>
              <a:pathLst>
                <a:path w="6707845" h="8441780">
                  <a:moveTo>
                    <a:pt x="0" y="0"/>
                  </a:moveTo>
                  <a:lnTo>
                    <a:pt x="6707845" y="0"/>
                  </a:lnTo>
                  <a:lnTo>
                    <a:pt x="6707845" y="8441780"/>
                  </a:lnTo>
                  <a:lnTo>
                    <a:pt x="0" y="8441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9149" r="-91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54108" y="1525330"/>
              <a:ext cx="5399629" cy="5587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3"/>
                </a:lnSpc>
              </a:pPr>
              <a:r>
                <a:rPr lang="en-US" sz="4199">
                  <a:solidFill>
                    <a:srgbClr val="3D4984"/>
                  </a:solidFill>
                  <a:latin typeface="Comic Sans Bold"/>
                </a:rPr>
                <a:t>Igra se  vlastitim tempom ovisno o brzini čitanja.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19046" y="3000385"/>
            <a:ext cx="3998443" cy="5790049"/>
          </a:xfrm>
          <a:custGeom>
            <a:avLst/>
            <a:gdLst/>
            <a:ahLst/>
            <a:cxnLst/>
            <a:rect l="l" t="t" r="r" b="b"/>
            <a:pathLst>
              <a:path w="3998443" h="5790049">
                <a:moveTo>
                  <a:pt x="0" y="0"/>
                </a:moveTo>
                <a:lnTo>
                  <a:pt x="3998443" y="0"/>
                </a:lnTo>
                <a:lnTo>
                  <a:pt x="3998443" y="5790048"/>
                </a:lnTo>
                <a:lnTo>
                  <a:pt x="0" y="5790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8059" r="-180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421059" y="3913792"/>
            <a:ext cx="3972495" cy="379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6"/>
              </a:lnSpc>
            </a:pPr>
            <a:r>
              <a:rPr lang="en-US" sz="4200">
                <a:solidFill>
                  <a:srgbClr val="3D4984"/>
                </a:solidFill>
                <a:latin typeface="Comic Sans Bold"/>
              </a:rPr>
              <a:t>Povratna informacija svakom učeniku.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360171" y="9258300"/>
            <a:ext cx="19459526" cy="1231556"/>
            <a:chOff x="0" y="0"/>
            <a:chExt cx="13180282" cy="8341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180282" cy="834155"/>
            </a:xfrm>
            <a:custGeom>
              <a:avLst/>
              <a:gdLst/>
              <a:ahLst/>
              <a:cxnLst/>
              <a:rect l="l" t="t" r="r" b="b"/>
              <a:pathLst>
                <a:path w="13180282" h="834155">
                  <a:moveTo>
                    <a:pt x="13180282" y="0"/>
                  </a:moveTo>
                  <a:lnTo>
                    <a:pt x="0" y="0"/>
                  </a:lnTo>
                  <a:lnTo>
                    <a:pt x="101600" y="417077"/>
                  </a:lnTo>
                  <a:lnTo>
                    <a:pt x="0" y="834155"/>
                  </a:lnTo>
                  <a:lnTo>
                    <a:pt x="13180282" y="834155"/>
                  </a:lnTo>
                  <a:lnTo>
                    <a:pt x="13078682" y="417077"/>
                  </a:lnTo>
                  <a:lnTo>
                    <a:pt x="1318028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8900" y="-38100"/>
              <a:ext cx="13002482" cy="872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13638">
            <a:off x="-63003" y="347613"/>
            <a:ext cx="2803238" cy="3664990"/>
            <a:chOff x="0" y="0"/>
            <a:chExt cx="5227917" cy="61965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66192" cy="5984516"/>
            </a:xfrm>
            <a:custGeom>
              <a:avLst/>
              <a:gdLst/>
              <a:ahLst/>
              <a:cxnLst/>
              <a:rect l="l" t="t" r="r" b="b"/>
              <a:pathLst>
                <a:path w="5066192" h="5984516">
                  <a:moveTo>
                    <a:pt x="0" y="0"/>
                  </a:moveTo>
                  <a:lnTo>
                    <a:pt x="5066192" y="0"/>
                  </a:lnTo>
                  <a:lnTo>
                    <a:pt x="5066192" y="5984516"/>
                  </a:lnTo>
                  <a:lnTo>
                    <a:pt x="0" y="598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1725" y="211999"/>
              <a:ext cx="5066192" cy="5984516"/>
            </a:xfrm>
            <a:custGeom>
              <a:avLst/>
              <a:gdLst/>
              <a:ahLst/>
              <a:cxnLst/>
              <a:rect l="l" t="t" r="r" b="b"/>
              <a:pathLst>
                <a:path w="5066192" h="5984516">
                  <a:moveTo>
                    <a:pt x="0" y="0"/>
                  </a:moveTo>
                  <a:lnTo>
                    <a:pt x="5066192" y="0"/>
                  </a:lnTo>
                  <a:lnTo>
                    <a:pt x="5066192" y="5984516"/>
                  </a:lnTo>
                  <a:lnTo>
                    <a:pt x="0" y="5984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-10800000">
            <a:off x="15020234" y="6573859"/>
            <a:ext cx="3946039" cy="4016325"/>
          </a:xfrm>
          <a:custGeom>
            <a:avLst/>
            <a:gdLst/>
            <a:ahLst/>
            <a:cxnLst/>
            <a:rect l="l" t="t" r="r" b="b"/>
            <a:pathLst>
              <a:path w="3946039" h="4016325">
                <a:moveTo>
                  <a:pt x="0" y="0"/>
                </a:moveTo>
                <a:lnTo>
                  <a:pt x="3946039" y="0"/>
                </a:lnTo>
                <a:lnTo>
                  <a:pt x="3946039" y="4016324"/>
                </a:lnTo>
                <a:lnTo>
                  <a:pt x="0" y="40163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154225">
            <a:off x="211531" y="3750773"/>
            <a:ext cx="7278542" cy="4367725"/>
          </a:xfrm>
          <a:custGeom>
            <a:avLst/>
            <a:gdLst/>
            <a:ahLst/>
            <a:cxnLst/>
            <a:rect l="l" t="t" r="r" b="b"/>
            <a:pathLst>
              <a:path w="7278542" h="4367725">
                <a:moveTo>
                  <a:pt x="0" y="0"/>
                </a:moveTo>
                <a:lnTo>
                  <a:pt x="7278541" y="0"/>
                </a:lnTo>
                <a:lnTo>
                  <a:pt x="7278541" y="4367725"/>
                </a:lnTo>
                <a:lnTo>
                  <a:pt x="0" y="4367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00" t="-17380" r="-20054" b="-123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077108" y="2892331"/>
            <a:ext cx="11999022" cy="6850575"/>
            <a:chOff x="0" y="0"/>
            <a:chExt cx="15998696" cy="9134101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29885" y="457794"/>
              <a:ext cx="15355890" cy="8054080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30155" y="658064"/>
              <a:ext cx="15355890" cy="8054080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30155" y="658064"/>
              <a:ext cx="15355890" cy="8054080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30155" y="658064"/>
              <a:ext cx="15355890" cy="8054080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3077638" cy="16427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 rot="8248605" flipH="1">
            <a:off x="14911302" y="7654946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834858"/>
            <a:ext cx="16230600" cy="142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dirty="0">
                <a:solidFill>
                  <a:srgbClr val="FFFFFF"/>
                </a:solidFill>
                <a:latin typeface="Scripter"/>
              </a:rPr>
              <a:t>KAKO RADI BLOOKET</a:t>
            </a:r>
            <a:r>
              <a:rPr lang="hr-HR" sz="9000" dirty="0">
                <a:solidFill>
                  <a:srgbClr val="FFFFFF"/>
                </a:solidFill>
                <a:latin typeface="Scripter"/>
              </a:rPr>
              <a:t>?</a:t>
            </a:r>
            <a:endParaRPr lang="en-US" sz="9000" dirty="0">
              <a:solidFill>
                <a:srgbClr val="FFFFFF"/>
              </a:solidFill>
              <a:latin typeface="Scripter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756958" y="3422580"/>
            <a:ext cx="10365363" cy="570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6804"/>
              </a:lnSpc>
              <a:buFont typeface="Arial"/>
              <a:buChar char="•"/>
            </a:pP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učitelj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otvara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račun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i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izrađuje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kviz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​</a:t>
            </a:r>
          </a:p>
          <a:p>
            <a:pPr marL="906780" lvl="1" indent="-453390">
              <a:lnSpc>
                <a:spcPts val="6804"/>
              </a:lnSpc>
              <a:buFont typeface="Arial"/>
              <a:buChar char="•"/>
            </a:pP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učenici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pristupaju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kvizu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kodom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(Game ID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ili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QR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kod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)​</a:t>
            </a:r>
          </a:p>
          <a:p>
            <a:pPr marL="906780" lvl="1" indent="-453390">
              <a:lnSpc>
                <a:spcPts val="6804"/>
              </a:lnSpc>
              <a:buFont typeface="Arial"/>
              <a:buChar char="•"/>
            </a:pPr>
            <a:r>
              <a:rPr lang="hr-HR" sz="4200" dirty="0">
                <a:solidFill>
                  <a:srgbClr val="3D4984"/>
                </a:solidFill>
                <a:latin typeface="Comic Sans Bold"/>
              </a:rPr>
              <a:t>igra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hr-HR" sz="4200" dirty="0">
                <a:solidFill>
                  <a:srgbClr val="3D4984"/>
                </a:solidFill>
                <a:latin typeface="Comic Sans Bold"/>
              </a:rPr>
              <a:t>se 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online</a:t>
            </a:r>
          </a:p>
          <a:p>
            <a:pPr marL="906780" lvl="1" indent="-453390">
              <a:lnSpc>
                <a:spcPts val="6804"/>
              </a:lnSpc>
              <a:buFont typeface="Arial"/>
              <a:buChar char="•"/>
            </a:pPr>
            <a:r>
              <a:rPr lang="hr-HR" sz="4200" dirty="0">
                <a:solidFill>
                  <a:srgbClr val="3D4984"/>
                </a:solidFill>
                <a:latin typeface="Comic Sans Bold"/>
              </a:rPr>
              <a:t>kviz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se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odabire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iz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postojeće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knjižnice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ili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se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izrađuje</a:t>
            </a:r>
            <a:r>
              <a:rPr lang="en-US" sz="42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200" dirty="0" err="1">
                <a:solidFill>
                  <a:srgbClr val="3D4984"/>
                </a:solidFill>
                <a:latin typeface="Comic Sans Bold"/>
              </a:rPr>
              <a:t>vlastiti</a:t>
            </a:r>
            <a:endParaRPr lang="en-US" sz="4200" dirty="0">
              <a:solidFill>
                <a:srgbClr val="3D4984"/>
              </a:solidFill>
              <a:latin typeface="Comic Sans Bold"/>
            </a:endParaRPr>
          </a:p>
          <a:p>
            <a:pPr>
              <a:lnSpc>
                <a:spcPts val="3525"/>
              </a:lnSpc>
            </a:pPr>
            <a:endParaRPr lang="en-US" sz="4200" dirty="0">
              <a:solidFill>
                <a:srgbClr val="3D4984"/>
              </a:solidFill>
              <a:latin typeface="Comic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871076">
            <a:off x="86384" y="42071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1" y="0"/>
                </a:lnTo>
                <a:lnTo>
                  <a:pt x="985741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991959">
            <a:off x="953233" y="9055351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45436">
            <a:off x="665638" y="42071"/>
            <a:ext cx="985742" cy="1033543"/>
          </a:xfrm>
          <a:custGeom>
            <a:avLst/>
            <a:gdLst/>
            <a:ahLst/>
            <a:cxnLst/>
            <a:rect l="l" t="t" r="r" b="b"/>
            <a:pathLst>
              <a:path w="985742" h="1033543">
                <a:moveTo>
                  <a:pt x="0" y="0"/>
                </a:moveTo>
                <a:lnTo>
                  <a:pt x="985742" y="0"/>
                </a:lnTo>
                <a:lnTo>
                  <a:pt x="985742" y="1033543"/>
                </a:lnTo>
                <a:lnTo>
                  <a:pt x="0" y="1033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46434" y="954479"/>
            <a:ext cx="17035072" cy="1800486"/>
            <a:chOff x="0" y="0"/>
            <a:chExt cx="4486603" cy="4742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4308803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7830" y="894897"/>
            <a:ext cx="162306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FFFFFF"/>
                </a:solidFill>
                <a:latin typeface="Scripter"/>
              </a:rPr>
              <a:t>Ista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pitanja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,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razli</a:t>
            </a:r>
            <a:r>
              <a:rPr lang="en-US" sz="13000" dirty="0" err="1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č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ite</a:t>
            </a:r>
            <a:r>
              <a:rPr lang="en-US" sz="9999" dirty="0">
                <a:solidFill>
                  <a:srgbClr val="FFFFFF"/>
                </a:solidFill>
                <a:latin typeface="Scripter"/>
              </a:rPr>
              <a:t> </a:t>
            </a:r>
            <a:r>
              <a:rPr lang="en-US" sz="9999" dirty="0" err="1">
                <a:solidFill>
                  <a:srgbClr val="FFFFFF"/>
                </a:solidFill>
                <a:latin typeface="Scripter"/>
              </a:rPr>
              <a:t>igre</a:t>
            </a:r>
            <a:endParaRPr lang="en-US" sz="9999" dirty="0">
              <a:solidFill>
                <a:srgbClr val="FFFFFF"/>
              </a:solidFill>
              <a:latin typeface="Scripter"/>
            </a:endParaRPr>
          </a:p>
        </p:txBody>
      </p:sp>
      <p:sp>
        <p:nvSpPr>
          <p:cNvPr id="10" name="Freeform 10"/>
          <p:cNvSpPr/>
          <p:nvPr/>
        </p:nvSpPr>
        <p:spPr>
          <a:xfrm rot="-10800000">
            <a:off x="0" y="8108475"/>
            <a:ext cx="2140401" cy="2178525"/>
          </a:xfrm>
          <a:custGeom>
            <a:avLst/>
            <a:gdLst/>
            <a:ahLst/>
            <a:cxnLst/>
            <a:rect l="l" t="t" r="r" b="b"/>
            <a:pathLst>
              <a:path w="2140401" h="2178525">
                <a:moveTo>
                  <a:pt x="0" y="0"/>
                </a:moveTo>
                <a:lnTo>
                  <a:pt x="2140401" y="0"/>
                </a:lnTo>
                <a:lnTo>
                  <a:pt x="2140401" y="2178525"/>
                </a:lnTo>
                <a:lnTo>
                  <a:pt x="0" y="21785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21188" y="3009900"/>
            <a:ext cx="11845624" cy="6622274"/>
          </a:xfrm>
          <a:custGeom>
            <a:avLst/>
            <a:gdLst/>
            <a:ahLst/>
            <a:cxnLst/>
            <a:rect l="l" t="t" r="r" b="b"/>
            <a:pathLst>
              <a:path w="11845624" h="6663163">
                <a:moveTo>
                  <a:pt x="0" y="0"/>
                </a:moveTo>
                <a:lnTo>
                  <a:pt x="11845624" y="0"/>
                </a:lnTo>
                <a:lnTo>
                  <a:pt x="11845624" y="6663163"/>
                </a:lnTo>
                <a:lnTo>
                  <a:pt x="0" y="6663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2829303">
            <a:off x="15491061" y="1950378"/>
            <a:ext cx="2823750" cy="3346918"/>
            <a:chOff x="0" y="0"/>
            <a:chExt cx="3765000" cy="44625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48530" cy="4309882"/>
            </a:xfrm>
            <a:custGeom>
              <a:avLst/>
              <a:gdLst/>
              <a:ahLst/>
              <a:cxnLst/>
              <a:rect l="l" t="t" r="r" b="b"/>
              <a:pathLst>
                <a:path w="3648530" h="4309882">
                  <a:moveTo>
                    <a:pt x="0" y="0"/>
                  </a:moveTo>
                  <a:lnTo>
                    <a:pt x="3648530" y="0"/>
                  </a:lnTo>
                  <a:lnTo>
                    <a:pt x="3648530" y="4309882"/>
                  </a:lnTo>
                  <a:lnTo>
                    <a:pt x="0" y="430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6470" y="152676"/>
              <a:ext cx="3648530" cy="4309882"/>
            </a:xfrm>
            <a:custGeom>
              <a:avLst/>
              <a:gdLst/>
              <a:ahLst/>
              <a:cxnLst/>
              <a:rect l="l" t="t" r="r" b="b"/>
              <a:pathLst>
                <a:path w="3648530" h="4309882">
                  <a:moveTo>
                    <a:pt x="0" y="0"/>
                  </a:moveTo>
                  <a:lnTo>
                    <a:pt x="3648530" y="0"/>
                  </a:lnTo>
                  <a:lnTo>
                    <a:pt x="3648530" y="4309882"/>
                  </a:lnTo>
                  <a:lnTo>
                    <a:pt x="0" y="430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42546" y="682061"/>
            <a:ext cx="17002907" cy="1800486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4300332" cy="512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33425"/>
            <a:ext cx="16230600" cy="181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latin typeface="Scripter"/>
              </a:rPr>
              <a:t>crypto hack</a:t>
            </a:r>
          </a:p>
        </p:txBody>
      </p:sp>
      <p:sp>
        <p:nvSpPr>
          <p:cNvPr id="7" name="Freeform 7"/>
          <p:cNvSpPr/>
          <p:nvPr/>
        </p:nvSpPr>
        <p:spPr>
          <a:xfrm>
            <a:off x="14788719" y="1028700"/>
            <a:ext cx="3499281" cy="2487671"/>
          </a:xfrm>
          <a:custGeom>
            <a:avLst/>
            <a:gdLst/>
            <a:ahLst/>
            <a:cxnLst/>
            <a:rect l="l" t="t" r="r" b="b"/>
            <a:pathLst>
              <a:path w="3499281" h="2487671">
                <a:moveTo>
                  <a:pt x="0" y="0"/>
                </a:moveTo>
                <a:lnTo>
                  <a:pt x="3499281" y="0"/>
                </a:lnTo>
                <a:lnTo>
                  <a:pt x="3499281" y="2487671"/>
                </a:lnTo>
                <a:lnTo>
                  <a:pt x="0" y="2487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08054" y="2952215"/>
            <a:ext cx="7492829" cy="4036002"/>
          </a:xfrm>
          <a:custGeom>
            <a:avLst/>
            <a:gdLst/>
            <a:ahLst/>
            <a:cxnLst/>
            <a:rect l="l" t="t" r="r" b="b"/>
            <a:pathLst>
              <a:path w="7492829" h="4036002">
                <a:moveTo>
                  <a:pt x="0" y="0"/>
                </a:moveTo>
                <a:lnTo>
                  <a:pt x="7492829" y="0"/>
                </a:lnTo>
                <a:lnTo>
                  <a:pt x="7492829" y="4036001"/>
                </a:lnTo>
                <a:lnTo>
                  <a:pt x="0" y="4036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665" b="-17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57600" y="5703641"/>
            <a:ext cx="7498572" cy="3849934"/>
          </a:xfrm>
          <a:custGeom>
            <a:avLst/>
            <a:gdLst/>
            <a:ahLst/>
            <a:cxnLst/>
            <a:rect l="l" t="t" r="r" b="b"/>
            <a:pathLst>
              <a:path w="7498572" h="3849934">
                <a:moveTo>
                  <a:pt x="0" y="0"/>
                </a:moveTo>
                <a:lnTo>
                  <a:pt x="7498571" y="0"/>
                </a:lnTo>
                <a:lnTo>
                  <a:pt x="7498571" y="3849934"/>
                </a:lnTo>
                <a:lnTo>
                  <a:pt x="0" y="3849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867" b="-202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819763" flipH="1">
            <a:off x="15109969" y="8291632"/>
            <a:ext cx="2577019" cy="2460638"/>
          </a:xfrm>
          <a:custGeom>
            <a:avLst/>
            <a:gdLst/>
            <a:ahLst/>
            <a:cxnLst/>
            <a:rect l="l" t="t" r="r" b="b"/>
            <a:pathLst>
              <a:path w="3666514" h="3731821">
                <a:moveTo>
                  <a:pt x="3666514" y="0"/>
                </a:moveTo>
                <a:lnTo>
                  <a:pt x="0" y="0"/>
                </a:lnTo>
                <a:lnTo>
                  <a:pt x="0" y="3731820"/>
                </a:lnTo>
                <a:lnTo>
                  <a:pt x="3666514" y="3731820"/>
                </a:lnTo>
                <a:lnTo>
                  <a:pt x="366651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373135" y="4953000"/>
            <a:ext cx="6375730" cy="4399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67" lvl="1" indent="-453384">
              <a:lnSpc>
                <a:spcPts val="7013"/>
              </a:lnSpc>
              <a:buFont typeface="Arial"/>
              <a:buChar char="•"/>
            </a:pP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brzina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logika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</a:p>
          <a:p>
            <a:pPr marL="906767" lvl="1" indent="-453384">
              <a:lnSpc>
                <a:spcPts val="7013"/>
              </a:lnSpc>
              <a:buFont typeface="Arial"/>
              <a:buChar char="•"/>
            </a:pPr>
            <a:r>
              <a:rPr lang="hr-HR" sz="4199" dirty="0">
                <a:solidFill>
                  <a:srgbClr val="3D4984"/>
                </a:solidFill>
                <a:latin typeface="Comic Sans Bold"/>
              </a:rPr>
              <a:t>pogodi lozinku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i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hakiraj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druge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kako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bi u</a:t>
            </a:r>
            <a:r>
              <a:rPr lang="hr-HR" sz="4199" dirty="0" err="1">
                <a:solidFill>
                  <a:srgbClr val="3D4984"/>
                </a:solidFill>
                <a:latin typeface="Comic Sans Bold"/>
              </a:rPr>
              <a:t>ze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o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njihovo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4199" dirty="0" err="1">
                <a:solidFill>
                  <a:srgbClr val="3D4984"/>
                </a:solidFill>
                <a:latin typeface="Comic Sans Bold"/>
              </a:rPr>
              <a:t>bogatstvo</a:t>
            </a:r>
            <a:r>
              <a:rPr lang="en-US" sz="4199" dirty="0">
                <a:solidFill>
                  <a:srgbClr val="3D4984"/>
                </a:solidFill>
                <a:latin typeface="Comic Sans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82000" y="3591115"/>
            <a:ext cx="8353425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hr-HR" sz="5000" dirty="0">
                <a:solidFill>
                  <a:srgbClr val="3D4984"/>
                </a:solidFill>
                <a:latin typeface="Comic Sans Bold"/>
              </a:rPr>
              <a:t>H</a:t>
            </a:r>
            <a:r>
              <a:rPr lang="en-US" sz="5000" dirty="0" err="1">
                <a:solidFill>
                  <a:srgbClr val="3D4984"/>
                </a:solidFill>
                <a:latin typeface="Comic Sans Bold"/>
              </a:rPr>
              <a:t>akerska</a:t>
            </a:r>
            <a:r>
              <a:rPr lang="en-US" sz="5000" dirty="0">
                <a:solidFill>
                  <a:srgbClr val="3D4984"/>
                </a:solidFill>
                <a:latin typeface="Comic Sans Bold"/>
              </a:rPr>
              <a:t> </a:t>
            </a:r>
            <a:r>
              <a:rPr lang="en-US" sz="5000" dirty="0" err="1">
                <a:solidFill>
                  <a:srgbClr val="3D4984"/>
                </a:solidFill>
                <a:latin typeface="Comic Sans Bold"/>
              </a:rPr>
              <a:t>zabava</a:t>
            </a:r>
            <a:r>
              <a:rPr lang="en-US" sz="5000" dirty="0">
                <a:solidFill>
                  <a:srgbClr val="3D4984"/>
                </a:solidFill>
                <a:latin typeface="Comic Sans Bold"/>
              </a:rPr>
              <a:t>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327</Words>
  <Application>Microsoft Office PowerPoint</Application>
  <PresentationFormat>Custom</PresentationFormat>
  <Paragraphs>78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ADLaM Display</vt:lpstr>
      <vt:lpstr>Comic Sans Bold</vt:lpstr>
      <vt:lpstr>Comic Sans</vt:lpstr>
      <vt:lpstr>Arial</vt:lpstr>
      <vt:lpstr>Scripter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CUC 2024</dc:title>
  <cp:lastModifiedBy>Blanka Špeglić</cp:lastModifiedBy>
  <cp:revision>12</cp:revision>
  <dcterms:created xsi:type="dcterms:W3CDTF">2006-08-16T00:00:00Z</dcterms:created>
  <dcterms:modified xsi:type="dcterms:W3CDTF">2024-03-26T12:22:40Z</dcterms:modified>
  <dc:identifier>DAF_SFyIruU</dc:identifier>
</cp:coreProperties>
</file>