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78" r:id="rId7"/>
    <p:sldId id="264" r:id="rId8"/>
    <p:sldId id="261" r:id="rId9"/>
    <p:sldId id="283" r:id="rId10"/>
    <p:sldId id="282" r:id="rId11"/>
    <p:sldId id="280" r:id="rId12"/>
    <p:sldId id="265" r:id="rId13"/>
    <p:sldId id="267" r:id="rId14"/>
    <p:sldId id="269" r:id="rId15"/>
    <p:sldId id="268" r:id="rId16"/>
    <p:sldId id="266" r:id="rId17"/>
    <p:sldId id="271" r:id="rId18"/>
    <p:sldId id="270" r:id="rId19"/>
    <p:sldId id="281" r:id="rId20"/>
    <p:sldId id="263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CC00"/>
    <a:srgbClr val="D0E1F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3326C2-3742-6A03-8E9D-6D410CCAFE30}" v="24" dt="2024-03-26T06:22:33.283"/>
    <p1510:client id="{588CE484-F3A8-D849-92FE-49EA548CF0E3}" v="7" dt="2024-03-26T08:17:59.014"/>
    <p1510:client id="{6228DC02-EAF1-D239-2968-5B9FE32A4A39}" v="32" dt="2024-03-26T06:35:55.739"/>
    <p1510:client id="{6F35CFAF-A62E-8731-33D6-57C6DAF40893}" v="157" dt="2024-03-25T09:05:33.502"/>
    <p1510:client id="{959FF789-FEDB-9F3E-6975-B3D4DDBC3856}" v="214" dt="2024-03-25T12:48:09.995"/>
    <p1510:client id="{9CD50BDC-8BFA-667B-D434-CB7840145862}" v="473" dt="2024-03-25T10:06:57.923"/>
    <p1510:client id="{A069FB1B-E0A7-D425-7828-C407019DA0EC}" v="42" dt="2024-03-25T13:19:22.132"/>
    <p1510:client id="{AFFFF99D-D906-93DA-146C-C5BE84E0F463}" v="37" dt="2024-03-24T21:46:56.108"/>
    <p1510:client id="{B3DBF038-E974-431C-35B8-3217F8C9F44D}" v="596" dt="2024-03-25T21:43:09.017"/>
    <p1510:client id="{BF486120-D860-7A4F-D8AA-B1A6CFA2CE92}" v="37" dt="2024-03-26T11:53:22.138"/>
    <p1510:client id="{E09C0233-8DEE-083D-3AC9-302CD5B2D8E2}" v="102" dt="2024-03-25T12:35:23.844"/>
    <p1510:client id="{F1FA4627-6AC5-4CA6-76EC-AD18727EDDD1}" v="71" dt="2024-03-25T10:21:29.0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2E6110-C4C3-43C6-AD0B-E4F2407AC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B4667A4-A1E4-4020-A1E1-5C7B860B6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5927EFD-04CB-40A0-9F85-0E04D9DFF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A76F-ABA2-403E-8AED-2966E0FE30A9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22664-388B-46C1-8FE6-1EDF3AF9C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9D33EE0-EC46-40EE-95F0-1ACB51B1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FB3-8D95-4D47-8BB8-A47C1AA395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8509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FD3407-D1BD-43AA-8B1F-933161C3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5A61BE0-7208-4A8C-B945-9B5583B8E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D5F0344-DB4C-4AF1-9598-AF0FAEEE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A76F-ABA2-403E-8AED-2966E0FE30A9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A87298-5060-40BD-9348-7FE2BB1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BED89E2-25A6-4DEF-AA2A-FE56E679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FB3-8D95-4D47-8BB8-A47C1AA395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502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E9138EF-8F02-406E-8247-F7AF4E754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DB46767-E18D-4653-86F5-37DD1AC08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9839EBB-709C-4648-A09E-487BD313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A76F-ABA2-403E-8AED-2966E0FE30A9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6D2CFE3-FC31-4396-A894-579CCFCF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9F35708-41B2-47FE-BEEC-ED911FDCA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FB3-8D95-4D47-8BB8-A47C1AA395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1512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9EFDE-741A-4E7B-A072-B872B06180FF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08190-CBD0-43AB-872B-B1476957BBD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12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9EFDE-741A-4E7B-A072-B872B06180FF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08190-CBD0-43AB-872B-B1476957BBD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5814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CEA148-DC34-46DA-BA02-8A44B697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5330D43-BED3-43DF-99A8-8FD19BA76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47E33A6-E2AD-42A2-A8EC-049C58B7D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A76F-ABA2-403E-8AED-2966E0FE30A9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41CB74F-F777-4311-A064-0C99516E3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CF7D29F-F17D-4E6C-86FF-BEB964AB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FB3-8D95-4D47-8BB8-A47C1AA395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795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7872B1-7BBA-4140-BA86-AF3DFD13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03AE6B9-0A89-490E-BE5E-81E98F270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6E2A019-A627-4205-83EF-620852C75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A76F-ABA2-403E-8AED-2966E0FE30A9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E9944E7-264B-413A-A088-DBD45B58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F0E7390-6DBF-4ADC-96A5-D88D428E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FB3-8D95-4D47-8BB8-A47C1AA395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577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B94C2B-1452-44AC-8917-7A7AEDC0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74CF030-6FC1-4268-9205-E643D1750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4D4C15A-AFB4-4812-8C49-5B31D2C52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D756847-0D9E-4761-AE0C-6902222C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A76F-ABA2-403E-8AED-2966E0FE30A9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775201F-3327-4C74-8C4F-AE67E5E7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5AFD203-8FE0-4DB9-8443-EA345A7C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FB3-8D95-4D47-8BB8-A47C1AA395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760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C8F080-E17A-4C1E-9379-ABEB1F6B4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264" y="365125"/>
            <a:ext cx="9142124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0210D22-C271-4DE9-9BA1-EEED7319D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0075BF4-889D-4238-A88C-5C1F8A575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FA86498-BA15-45BD-B46E-1E0F4F161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6F6E69EE-7536-448B-8B5B-CE62BC63BD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716B6F6-35EA-45DB-B4A1-5F48ECF6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A76F-ABA2-403E-8AED-2966E0FE30A9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19FF809-CA0F-4D48-801F-3239EDC7D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09FAA61-811E-4457-B8BB-D184C50C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FB3-8D95-4D47-8BB8-A47C1AA395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435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221645-5199-4878-B5FB-0EB22BDF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B859553-C30B-498E-BA02-556589377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A76F-ABA2-403E-8AED-2966E0FE30A9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E5B811A-E8E2-48C6-A67B-D26BDB999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D1E1B71-FE95-4BE9-BC52-A4CD8433D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FB3-8D95-4D47-8BB8-A47C1AA395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3422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64E7DEB-2BE8-4817-B2B7-33D69F0B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A76F-ABA2-403E-8AED-2966E0FE30A9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9D6B334-69F1-4DB6-A045-8E7B83AB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C26E909-0578-4DFF-B3B1-ABCBA6EA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FB3-8D95-4D47-8BB8-A47C1AA395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655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A35651-CA14-4923-B69A-D77A1BA1E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A3E57B-BF64-45FF-96D4-5C8F73344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F5FE9CD-B0A3-4A35-A065-A95969B6B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3E6EBCA-F822-4EB6-82B0-6C13B9A7F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A76F-ABA2-403E-8AED-2966E0FE30A9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69D138B-01E1-4BBD-8E82-90DCE59E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4E215D5-FB19-4F33-8E68-89330433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FB3-8D95-4D47-8BB8-A47C1AA395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616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6646A7-7B84-49A0-8B63-A9BBAC349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EF92AC1-B534-4F27-B025-A18B687BE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9764608-5F63-41E2-84EF-D4ABE178F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725A334-76B4-4E03-A7BA-BCBC83D89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A76F-ABA2-403E-8AED-2966E0FE30A9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C37BE8C-7AE8-47C8-8DBB-869C2A799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AF60E44-5A9F-4E3E-AD92-21AC0925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FB3-8D95-4D47-8BB8-A47C1AA395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6299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CC927501-6348-4E0B-81F3-690C8500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264" y="365125"/>
            <a:ext cx="9140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748873E-0AB6-4AEB-9A2E-34D86225C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3987608-DAC4-4B0F-A929-89B03AA7A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AA76F-ABA2-403E-8AED-2966E0FE30A9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7FC25BD-A787-4256-894C-53C13FEB3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4E87B2F-64EC-4FDB-985B-017546B62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06FB3-8D95-4D47-8BB8-A47C1AA3956A}" type="slidenum">
              <a:rPr lang="hr-HR" smtClean="0"/>
              <a:t>‹#›</a:t>
            </a:fld>
            <a:endParaRPr lang="hr-HR"/>
          </a:p>
        </p:txBody>
      </p:sp>
      <p:pic>
        <p:nvPicPr>
          <p:cNvPr id="1026" name="Picture 2" descr="CUC 2024">
            <a:extLst>
              <a:ext uri="{FF2B5EF4-FFF2-40B4-BE49-F238E27FC236}">
                <a16:creationId xmlns:a16="http://schemas.microsoft.com/office/drawing/2014/main" id="{CC649BE1-CF74-46E9-B356-76CDAA049A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4" y="136525"/>
            <a:ext cx="1648111" cy="86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11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huggingface.co/spaces/facebook/MusicGen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ongr.ai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29a.ch/timestretch/" TargetMode="External"/><Relationship Id="rId2" Type="http://schemas.openxmlformats.org/officeDocument/2006/relationships/hyperlink" Target="https://chrome.google.com/webstore/detail/aha-music-music-identifie/dpacanjfikmhoddligfbehkpomnbgbl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x.com/products/pex-search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tinyurl.com/4a8vvwwj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.hourone.ai/1f96bd9540da4e29a494c2e0a207bab3" TargetMode="External"/><Relationship Id="rId2" Type="http://schemas.openxmlformats.org/officeDocument/2006/relationships/hyperlink" Target="https://player.hourone.ai/122f117c1a824dffb322f9abf461547c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hyperlink" Target="https://hourone.ai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scanner.deepware.ai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renata.papec@skole.hr" TargetMode="External"/><Relationship Id="rId2" Type="http://schemas.openxmlformats.org/officeDocument/2006/relationships/hyperlink" Target="mailto:jasminka.belscak@skole.h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mailto:valentina.hosnjak@skole.h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igipad.app/p/708434/37b521ce12f96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draw.com/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app.vizcom.ai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tpot.ai/" TargetMode="External"/><Relationship Id="rId2" Type="http://schemas.openxmlformats.org/officeDocument/2006/relationships/hyperlink" Target="https://www.artguru.ai/ai-art-generator-from-photo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spaces/umm-maybe/AI-image-detector" TargetMode="External"/><Relationship Id="rId2" Type="http://schemas.openxmlformats.org/officeDocument/2006/relationships/hyperlink" Target="https://isitai.com/ai-image-detecto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wav"/><Relationship Id="rId7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clab.chromeexperiments.com/Song-Maker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BFF13F-9435-4629-81C2-7C8FD7D958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err="1"/>
              <a:t>ArtUI</a:t>
            </a:r>
            <a:r>
              <a:rPr lang="hr-HR"/>
              <a:t>: alati UI za generiranje umjetničkih djela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B3044E-C667-4FDA-9558-C6A3EB9D00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hr-HR"/>
              <a:t>Jasminka Belščak, mag. inf., izvrsna savjetnica, </a:t>
            </a:r>
          </a:p>
          <a:p>
            <a:r>
              <a:rPr lang="hr-HR"/>
              <a:t>RITHA/ECHA </a:t>
            </a:r>
            <a:r>
              <a:rPr lang="hr-HR" err="1"/>
              <a:t>Specialist</a:t>
            </a:r>
            <a:r>
              <a:rPr lang="hr-HR"/>
              <a:t> for </a:t>
            </a:r>
            <a:r>
              <a:rPr lang="hr-HR" err="1"/>
              <a:t>Gifted</a:t>
            </a:r>
            <a:r>
              <a:rPr lang="hr-HR"/>
              <a:t> </a:t>
            </a:r>
            <a:r>
              <a:rPr lang="hr-HR" err="1"/>
              <a:t>Education</a:t>
            </a:r>
            <a:r>
              <a:rPr lang="hr-HR"/>
              <a:t>, OŠ Petrijanec</a:t>
            </a:r>
          </a:p>
          <a:p>
            <a:endParaRPr lang="hr-HR"/>
          </a:p>
          <a:p>
            <a:r>
              <a:rPr lang="hr-HR"/>
              <a:t>Renata Papec, </a:t>
            </a:r>
            <a:r>
              <a:rPr lang="hr-HR">
                <a:ea typeface="+mn-lt"/>
                <a:cs typeface="+mn-lt"/>
              </a:rPr>
              <a:t>dipl. inf., savjetnica, OŠ Ivana Kukuljevića Sakcinskog Ivanec</a:t>
            </a:r>
          </a:p>
          <a:p>
            <a:endParaRPr lang="hr-HR"/>
          </a:p>
          <a:p>
            <a:r>
              <a:rPr lang="hr-HR"/>
              <a:t>Valentina </a:t>
            </a:r>
            <a:r>
              <a:rPr lang="hr-HR" err="1"/>
              <a:t>Hosnjak</a:t>
            </a:r>
            <a:r>
              <a:rPr lang="hr-HR"/>
              <a:t>, mag. prim. </a:t>
            </a:r>
            <a:r>
              <a:rPr lang="hr-HR" err="1"/>
              <a:t>educ</a:t>
            </a:r>
            <a:r>
              <a:rPr lang="hr-HR"/>
              <a:t>., OŠ Petrijanec</a:t>
            </a:r>
          </a:p>
        </p:txBody>
      </p:sp>
    </p:spTree>
    <p:extLst>
      <p:ext uri="{BB962C8B-B14F-4D97-AF65-F5344CB8AC3E}">
        <p14:creationId xmlns:p14="http://schemas.microsoft.com/office/powerpoint/2010/main" val="3874319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5BD83-A1D0-226F-4785-D29CF8B5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169" y="304649"/>
            <a:ext cx="9140535" cy="1325563"/>
          </a:xfrm>
        </p:spPr>
        <p:txBody>
          <a:bodyPr/>
          <a:lstStyle/>
          <a:p>
            <a:pPr algn="ctr"/>
            <a:r>
              <a:rPr lang="en-US" b="1" err="1">
                <a:ea typeface="Calibri Light"/>
                <a:cs typeface="Calibri Light"/>
              </a:rPr>
              <a:t>MusicGen</a:t>
            </a:r>
            <a:endParaRPr lang="en-US" b="1">
              <a:ea typeface="Calibri Light"/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838C1-F760-0CA1-93A1-55EBF6846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43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 sz="2800" err="1">
                <a:ea typeface="Calibri"/>
                <a:cs typeface="Calibri"/>
              </a:rPr>
              <a:t>generiranje</a:t>
            </a:r>
            <a:r>
              <a:rPr lang="en-US" sz="2800" dirty="0">
                <a:ea typeface="Calibri"/>
                <a:cs typeface="Calibri"/>
              </a:rPr>
              <a:t> </a:t>
            </a:r>
            <a:r>
              <a:rPr lang="en-US" sz="2800" err="1">
                <a:ea typeface="Calibri"/>
                <a:cs typeface="Calibri"/>
              </a:rPr>
              <a:t>pomoću</a:t>
            </a:r>
            <a:r>
              <a:rPr lang="en-US" sz="2800" dirty="0">
                <a:ea typeface="Calibri"/>
                <a:cs typeface="Calibri"/>
              </a:rPr>
              <a:t> </a:t>
            </a:r>
            <a:r>
              <a:rPr lang="en-US" sz="2800" err="1">
                <a:ea typeface="Calibri"/>
                <a:cs typeface="Calibri"/>
              </a:rPr>
              <a:t>opisa</a:t>
            </a:r>
            <a:r>
              <a:rPr lang="en-US" sz="2800" dirty="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glazbe</a:t>
            </a:r>
            <a:endParaRPr lang="en-US" sz="2800"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en-US" sz="2800" err="1">
                <a:ea typeface="Calibri"/>
                <a:cs typeface="Calibri"/>
              </a:rPr>
              <a:t>moguće</a:t>
            </a:r>
            <a:r>
              <a:rPr lang="en-US" sz="2800" dirty="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preinake</a:t>
            </a:r>
            <a:r>
              <a:rPr lang="en-US" sz="2800" dirty="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već</a:t>
            </a:r>
            <a:r>
              <a:rPr lang="en-US" sz="2800" dirty="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postojećih</a:t>
            </a:r>
            <a:r>
              <a:rPr lang="en-US" sz="2800" dirty="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glazbenih</a:t>
            </a:r>
            <a:r>
              <a:rPr lang="en-US" sz="2800" dirty="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melodija</a:t>
            </a:r>
            <a:endParaRPr lang="en-US" sz="2800"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en-US" sz="2800" err="1">
                <a:ea typeface="Calibri"/>
                <a:cs typeface="Calibri"/>
              </a:rPr>
              <a:t>jednostavno</a:t>
            </a:r>
            <a:r>
              <a:rPr lang="en-US" sz="2800" dirty="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i</a:t>
            </a:r>
            <a:r>
              <a:rPr lang="en-US" sz="2800" dirty="0">
                <a:ea typeface="Calibri"/>
                <a:cs typeface="Calibri"/>
              </a:rPr>
              <a:t> </a:t>
            </a:r>
            <a:r>
              <a:rPr lang="en-US" sz="2800" err="1">
                <a:ea typeface="Calibri"/>
                <a:cs typeface="Calibri"/>
              </a:rPr>
              <a:t>besplatno</a:t>
            </a:r>
            <a:r>
              <a:rPr lang="en-US" sz="2800" dirty="0">
                <a:ea typeface="Calibri"/>
                <a:cs typeface="Calibri"/>
              </a:rPr>
              <a:t> </a:t>
            </a:r>
            <a:r>
              <a:rPr lang="en-US" sz="2800" err="1">
                <a:ea typeface="Calibri"/>
                <a:cs typeface="Calibri"/>
              </a:rPr>
              <a:t>preuzimanje</a:t>
            </a:r>
            <a:r>
              <a:rPr lang="en-US" sz="2800" dirty="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stvorene</a:t>
            </a:r>
            <a:r>
              <a:rPr lang="en-US" sz="2800" dirty="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glazbe</a:t>
            </a:r>
            <a:endParaRPr lang="en-US" sz="280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FF21B5-97FB-3185-024C-B9CD1DD2594D}"/>
              </a:ext>
            </a:extLst>
          </p:cNvPr>
          <p:cNvSpPr txBox="1"/>
          <p:nvPr/>
        </p:nvSpPr>
        <p:spPr>
          <a:xfrm>
            <a:off x="2607733" y="6308877"/>
            <a:ext cx="681929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2000" u="sng" dirty="0">
                <a:solidFill>
                  <a:srgbClr val="0563C1"/>
                </a:solidFill>
                <a:cs typeface="Arial"/>
                <a:hlinkClick r:id="" action="ppaction://noaction"/>
              </a:rPr>
              <a:t> </a:t>
            </a:r>
            <a:r>
              <a:rPr lang="hr-HR" sz="2000" u="sng" dirty="0">
                <a:solidFill>
                  <a:srgbClr val="0563C1"/>
                </a:solidFill>
                <a:cs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  </a:t>
            </a:r>
            <a:r>
              <a:rPr lang="hr-HR" sz="2000" u="sng" dirty="0">
                <a:solidFill>
                  <a:srgbClr val="0563C1"/>
                </a:solidFill>
                <a:cs typeface="Arial"/>
                <a:hlinkClick r:id="rId2"/>
              </a:rPr>
              <a:t>https://huggingface.co/spaces/facebook/MusicGen</a:t>
            </a:r>
            <a:r>
              <a:rPr lang="hr-HR" sz="2000" u="sng" dirty="0">
                <a:solidFill>
                  <a:srgbClr val="0563C1"/>
                </a:solidFill>
                <a:cs typeface="Arial"/>
              </a:rPr>
              <a:t> </a:t>
            </a:r>
            <a:r>
              <a:rPr lang="hr-HR" sz="2000" dirty="0">
                <a:cs typeface="Arial"/>
              </a:rPr>
              <a:t> ​</a:t>
            </a:r>
            <a:endParaRPr lang="en-US" dirty="0">
              <a:cs typeface="Calibri" panose="020F0502020204030204"/>
            </a:endParaRPr>
          </a:p>
          <a:p>
            <a:endParaRPr lang="hr-HR" sz="2400" dirty="0">
              <a:ea typeface="Calibri"/>
              <a:cs typeface="Arial"/>
            </a:endParaRPr>
          </a:p>
        </p:txBody>
      </p:sp>
      <p:pic>
        <p:nvPicPr>
          <p:cNvPr id="3" name="Picture 2" descr="A screenshot of a chat&#10;&#10;Description automatically generated">
            <a:extLst>
              <a:ext uri="{FF2B5EF4-FFF2-40B4-BE49-F238E27FC236}">
                <a16:creationId xmlns:a16="http://schemas.microsoft.com/office/drawing/2014/main" id="{A0EC7121-6F61-A9A0-FC4F-BE335150D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66" y="3205175"/>
            <a:ext cx="8623906" cy="290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8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E29E9-ED76-67B3-A25F-B7150C02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121" y="86935"/>
            <a:ext cx="9140535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err="1">
                <a:ea typeface="Calibri Light"/>
                <a:cs typeface="Calibri Light"/>
              </a:rPr>
              <a:t>SongR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51062-200C-FBD0-94E3-5A5CF5D2A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33" y="1523244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/>
            <a:r>
              <a:rPr lang="en-US" sz="2400" err="1">
                <a:ea typeface="Calibri"/>
                <a:cs typeface="Calibri"/>
              </a:rPr>
              <a:t>stvaranje</a:t>
            </a:r>
            <a:r>
              <a:rPr lang="en-US" sz="2400" dirty="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teksta</a:t>
            </a:r>
            <a:r>
              <a:rPr lang="en-US" sz="2400" dirty="0">
                <a:ea typeface="Calibri"/>
                <a:cs typeface="Calibri"/>
              </a:rPr>
              <a:t> </a:t>
            </a:r>
            <a:r>
              <a:rPr lang="en-US" sz="2400" i="1" dirty="0">
                <a:ea typeface="Calibri"/>
                <a:cs typeface="Calibri"/>
              </a:rPr>
              <a:t>(</a:t>
            </a:r>
            <a:r>
              <a:rPr lang="en-US" sz="2400" i="1" err="1">
                <a:ea typeface="Calibri"/>
                <a:cs typeface="Calibri"/>
              </a:rPr>
              <a:t>vlastitog</a:t>
            </a:r>
            <a:r>
              <a:rPr lang="en-US" sz="2400" i="1" dirty="0">
                <a:ea typeface="Calibri"/>
                <a:cs typeface="Calibri"/>
              </a:rPr>
              <a:t>, </a:t>
            </a:r>
            <a:r>
              <a:rPr lang="en-US" sz="2400" i="1" err="1">
                <a:ea typeface="Calibri"/>
                <a:cs typeface="Calibri"/>
              </a:rPr>
              <a:t>na</a:t>
            </a:r>
            <a:r>
              <a:rPr lang="en-US" sz="2400" i="1" dirty="0">
                <a:ea typeface="Calibri"/>
                <a:cs typeface="Calibri"/>
              </a:rPr>
              <a:t> </a:t>
            </a:r>
            <a:r>
              <a:rPr lang="en-US" sz="2400" i="1" err="1">
                <a:ea typeface="Calibri"/>
                <a:cs typeface="Calibri"/>
              </a:rPr>
              <a:t>temelju</a:t>
            </a:r>
            <a:r>
              <a:rPr lang="en-US" sz="2400" i="1" dirty="0">
                <a:ea typeface="Calibri"/>
                <a:cs typeface="Calibri"/>
              </a:rPr>
              <a:t> </a:t>
            </a:r>
            <a:endParaRPr lang="en-US" i="1">
              <a:cs typeface="Calibri"/>
            </a:endParaRPr>
          </a:p>
          <a:p>
            <a:pPr marL="0" indent="0">
              <a:buNone/>
            </a:pPr>
            <a:r>
              <a:rPr lang="en-US" sz="2400" i="1" dirty="0">
                <a:ea typeface="Calibri"/>
                <a:cs typeface="Calibri"/>
              </a:rPr>
              <a:t>    </a:t>
            </a:r>
            <a:r>
              <a:rPr lang="en-US" sz="2400" i="1" dirty="0" err="1">
                <a:ea typeface="Calibri"/>
                <a:cs typeface="Calibri"/>
              </a:rPr>
              <a:t>ključnih</a:t>
            </a:r>
            <a:r>
              <a:rPr lang="en-US" sz="2400" i="1" dirty="0">
                <a:ea typeface="Calibri"/>
                <a:cs typeface="Calibri"/>
              </a:rPr>
              <a:t> </a:t>
            </a:r>
            <a:r>
              <a:rPr lang="en-US" sz="2400" i="1" dirty="0" err="1">
                <a:ea typeface="Calibri"/>
                <a:cs typeface="Calibri"/>
              </a:rPr>
              <a:t>riječi</a:t>
            </a:r>
            <a:r>
              <a:rPr lang="en-US" sz="2400" i="1" dirty="0">
                <a:ea typeface="Calibri"/>
                <a:cs typeface="Calibri"/>
              </a:rPr>
              <a:t>, </a:t>
            </a:r>
            <a:r>
              <a:rPr lang="en-US" sz="2400" i="1" dirty="0" err="1">
                <a:ea typeface="Calibri"/>
                <a:cs typeface="Calibri"/>
              </a:rPr>
              <a:t>iz</a:t>
            </a:r>
            <a:r>
              <a:rPr lang="en-US" sz="2400" i="1" dirty="0">
                <a:ea typeface="Calibri"/>
                <a:cs typeface="Calibri"/>
              </a:rPr>
              <a:t> </a:t>
            </a:r>
            <a:r>
              <a:rPr lang="en-US" sz="2400" i="1" dirty="0" err="1">
                <a:ea typeface="Calibri"/>
                <a:cs typeface="Calibri"/>
              </a:rPr>
              <a:t>slike</a:t>
            </a:r>
            <a:r>
              <a:rPr lang="en-US" sz="2400" i="1" dirty="0">
                <a:ea typeface="Calibri"/>
                <a:cs typeface="Calibri"/>
              </a:rPr>
              <a:t>)</a:t>
            </a:r>
            <a:r>
              <a:rPr lang="en-US" sz="2400" dirty="0">
                <a:ea typeface="Calibri"/>
                <a:cs typeface="Calibri"/>
              </a:rPr>
              <a:t>, </a:t>
            </a:r>
            <a:r>
              <a:rPr lang="en-US" sz="2400" dirty="0" err="1">
                <a:ea typeface="Calibri"/>
                <a:cs typeface="Calibri"/>
              </a:rPr>
              <a:t>glazbe</a:t>
            </a:r>
            <a:r>
              <a:rPr lang="en-US" sz="2400" dirty="0">
                <a:ea typeface="Calibri"/>
                <a:cs typeface="Calibri"/>
              </a:rPr>
              <a:t> </a:t>
            </a:r>
            <a:r>
              <a:rPr lang="en-US" sz="2400" dirty="0" err="1">
                <a:ea typeface="Calibri"/>
                <a:cs typeface="Calibri"/>
              </a:rPr>
              <a:t>i</a:t>
            </a:r>
            <a:r>
              <a:rPr lang="en-US" sz="2400" dirty="0">
                <a:ea typeface="Calibri"/>
                <a:cs typeface="Calibri"/>
              </a:rPr>
              <a:t> </a:t>
            </a:r>
            <a:r>
              <a:rPr lang="en-US" sz="2400" dirty="0" err="1">
                <a:ea typeface="Calibri"/>
                <a:cs typeface="Calibri"/>
              </a:rPr>
              <a:t>prigodnog</a:t>
            </a:r>
            <a:r>
              <a:rPr lang="en-US" sz="2400" dirty="0">
                <a:ea typeface="Calibri"/>
                <a:cs typeface="Calibri"/>
              </a:rPr>
              <a:t> </a:t>
            </a:r>
            <a:r>
              <a:rPr lang="en-US" sz="2400" dirty="0" err="1">
                <a:ea typeface="Calibri"/>
                <a:cs typeface="Calibri"/>
              </a:rPr>
              <a:t>videa</a:t>
            </a:r>
            <a:endParaRPr lang="en-US" dirty="0" err="1">
              <a:ea typeface="Calibri" panose="020F0502020204030204"/>
              <a:cs typeface="Calibri" panose="020F0502020204030204"/>
            </a:endParaRPr>
          </a:p>
          <a:p>
            <a:pPr marL="285750" indent="-285750"/>
            <a:r>
              <a:rPr lang="en-US" sz="2400" err="1">
                <a:ea typeface="Calibri"/>
                <a:cs typeface="Calibri"/>
              </a:rPr>
              <a:t>preuzimanje</a:t>
            </a:r>
            <a:r>
              <a:rPr lang="en-US" sz="2400" dirty="0">
                <a:ea typeface="Calibri"/>
                <a:cs typeface="Calibri"/>
              </a:rPr>
              <a:t> </a:t>
            </a:r>
            <a:r>
              <a:rPr lang="en-US" sz="2400" err="1">
                <a:ea typeface="Calibri"/>
                <a:cs typeface="Calibri"/>
              </a:rPr>
              <a:t>glazbe</a:t>
            </a:r>
            <a:r>
              <a:rPr lang="en-US" sz="2400" dirty="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ili</a:t>
            </a:r>
            <a:r>
              <a:rPr lang="en-US" sz="2400" dirty="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videa</a:t>
            </a:r>
            <a:r>
              <a:rPr lang="en-US" sz="2400" dirty="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dostupno</a:t>
            </a:r>
            <a:r>
              <a:rPr lang="en-US" sz="2400" dirty="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uz</a:t>
            </a:r>
            <a:r>
              <a:rPr lang="en-US" sz="2400" dirty="0">
                <a:ea typeface="Calibri"/>
                <a:cs typeface="Calibri"/>
              </a:rPr>
              <a:t> </a:t>
            </a:r>
            <a:r>
              <a:rPr lang="en-US" sz="2400" err="1">
                <a:ea typeface="Calibri"/>
                <a:cs typeface="Calibri"/>
              </a:rPr>
              <a:t>registraciju</a:t>
            </a:r>
            <a:r>
              <a:rPr lang="en-US" sz="2400" dirty="0">
                <a:ea typeface="Calibri"/>
                <a:cs typeface="Calibri"/>
              </a:rPr>
              <a:t> </a:t>
            </a:r>
            <a:endParaRPr lang="en-US" sz="24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ea typeface="Calibri"/>
                <a:cs typeface="Calibri"/>
              </a:rPr>
              <a:t>    </a:t>
            </a:r>
            <a:r>
              <a:rPr lang="en-US" sz="2400" dirty="0" err="1">
                <a:ea typeface="Calibri"/>
                <a:cs typeface="Calibri"/>
              </a:rPr>
              <a:t>ili</a:t>
            </a:r>
            <a:r>
              <a:rPr lang="en-US" sz="2400" dirty="0">
                <a:ea typeface="Calibri"/>
                <a:cs typeface="Calibri"/>
              </a:rPr>
              <a:t> </a:t>
            </a:r>
            <a:r>
              <a:rPr lang="en-US" sz="2400" dirty="0" err="1">
                <a:ea typeface="Calibri"/>
                <a:cs typeface="Calibri"/>
              </a:rPr>
              <a:t>prijavu</a:t>
            </a:r>
            <a:r>
              <a:rPr lang="en-US" sz="2400" dirty="0">
                <a:ea typeface="Calibri"/>
                <a:cs typeface="Calibri"/>
              </a:rPr>
              <a:t> Google </a:t>
            </a:r>
            <a:r>
              <a:rPr lang="en-US" sz="2400" dirty="0" err="1">
                <a:ea typeface="Calibri"/>
                <a:cs typeface="Calibri"/>
              </a:rPr>
              <a:t>računom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5" name="Picture 4" descr="A screenshot of a music website&#10;&#10;Description automatically generated">
            <a:extLst>
              <a:ext uri="{FF2B5EF4-FFF2-40B4-BE49-F238E27FC236}">
                <a16:creationId xmlns:a16="http://schemas.microsoft.com/office/drawing/2014/main" id="{F2800356-6074-BE44-DE17-8FBE2532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02" y="3590771"/>
            <a:ext cx="4748893" cy="2397883"/>
          </a:xfrm>
          <a:prstGeom prst="rect">
            <a:avLst/>
          </a:prstGeom>
        </p:spPr>
      </p:pic>
      <p:pic>
        <p:nvPicPr>
          <p:cNvPr id="6" name="Picture 5" descr="A screenshot of a video&#10;&#10;Description automatically generated">
            <a:extLst>
              <a:ext uri="{FF2B5EF4-FFF2-40B4-BE49-F238E27FC236}">
                <a16:creationId xmlns:a16="http://schemas.microsoft.com/office/drawing/2014/main" id="{5FBBD239-1470-DA51-BE78-A4922055C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883" y="1518406"/>
            <a:ext cx="4037088" cy="4655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139E4-4872-3CE8-F75D-1C853B3161A1}"/>
              </a:ext>
            </a:extLst>
          </p:cNvPr>
          <p:cNvSpPr txBox="1"/>
          <p:nvPr/>
        </p:nvSpPr>
        <p:spPr>
          <a:xfrm>
            <a:off x="5474304" y="438573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https://www.songr.ai/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958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C6085EA5-06EA-47EE-9564-2F033831A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Kako prepoznati glazbu generiranu UI?</a:t>
            </a:r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2D51B809-D932-4EF4-9EA3-B979A5A88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dirty="0">
                <a:ea typeface="+mn-lt"/>
                <a:cs typeface="+mn-lt"/>
              </a:rPr>
              <a:t>Ideje?</a:t>
            </a:r>
          </a:p>
          <a:p>
            <a:r>
              <a:rPr lang="hr-HR" dirty="0">
                <a:cs typeface="Calibri"/>
                <a:hlinkClick r:id="rId2"/>
              </a:rPr>
              <a:t>AHA Music</a:t>
            </a:r>
            <a:r>
              <a:rPr lang="hr-HR" dirty="0">
                <a:cs typeface="Calibri"/>
              </a:rPr>
              <a:t> – dodatak za Chrome</a:t>
            </a:r>
          </a:p>
          <a:p>
            <a:r>
              <a:rPr lang="hr-HR" dirty="0">
                <a:cs typeface="Calibri"/>
                <a:hlinkClick r:id="rId3"/>
              </a:rPr>
              <a:t>TimeStretch</a:t>
            </a:r>
          </a:p>
          <a:p>
            <a:r>
              <a:rPr lang="hr-HR" dirty="0">
                <a:cs typeface="Calibri"/>
                <a:hlinkClick r:id="rId4"/>
              </a:rPr>
              <a:t>PEX</a:t>
            </a:r>
            <a:endParaRPr lang="hr-HR" dirty="0">
              <a:cs typeface="Calibri"/>
            </a:endParaRPr>
          </a:p>
          <a:p>
            <a:endParaRPr lang="hr-HR" dirty="0">
              <a:cs typeface="Calibri"/>
            </a:endParaRPr>
          </a:p>
          <a:p>
            <a:endParaRPr lang="hr-H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452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89B56-43EB-2457-7BDB-BDA9C463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1692" y="4804603"/>
            <a:ext cx="9142124" cy="1325563"/>
          </a:xfrm>
        </p:spPr>
        <p:txBody>
          <a:bodyPr/>
          <a:lstStyle/>
          <a:p>
            <a:pPr algn="ctr"/>
            <a:r>
              <a:rPr lang="en-US" err="1">
                <a:latin typeface="Calibri Light"/>
                <a:ea typeface="Calibri"/>
                <a:cs typeface="Calibri"/>
              </a:rPr>
              <a:t>Invideo</a:t>
            </a:r>
            <a:r>
              <a:rPr lang="en-US">
                <a:latin typeface="Calibri Light"/>
                <a:ea typeface="Calibri"/>
                <a:cs typeface="Calibri"/>
              </a:rPr>
              <a:t> AI</a:t>
            </a:r>
            <a:endParaRPr lang="en-US"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7" name="Content Placeholder 6" descr="A colorful fish with a black background&#10;&#10;Description automatically generated">
            <a:extLst>
              <a:ext uri="{FF2B5EF4-FFF2-40B4-BE49-F238E27FC236}">
                <a16:creationId xmlns:a16="http://schemas.microsoft.com/office/drawing/2014/main" id="{AFD36A38-3374-0DA2-9AD5-663551BDA2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4873" y="1691589"/>
            <a:ext cx="3684588" cy="368458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7244C-7B24-B762-DEBF-D47BE6CC0431}"/>
              </a:ext>
            </a:extLst>
          </p:cNvPr>
          <p:cNvSpPr txBox="1"/>
          <p:nvPr/>
        </p:nvSpPr>
        <p:spPr>
          <a:xfrm>
            <a:off x="3785704" y="627270"/>
            <a:ext cx="739250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4400" dirty="0">
                <a:latin typeface="Calibri Light"/>
                <a:ea typeface="Calibri Light"/>
                <a:cs typeface="Calibri Light"/>
              </a:rPr>
              <a:t>Aktivnost 4: izrada videa</a:t>
            </a:r>
            <a:endParaRPr lang="en-US" sz="4400" dirty="0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BAA33-E2AE-945B-791F-E1840A293B47}"/>
              </a:ext>
            </a:extLst>
          </p:cNvPr>
          <p:cNvSpPr txBox="1"/>
          <p:nvPr/>
        </p:nvSpPr>
        <p:spPr>
          <a:xfrm>
            <a:off x="4245077" y="2905432"/>
            <a:ext cx="7450393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err="1">
                <a:ea typeface="Calibri"/>
                <a:cs typeface="Calibri"/>
              </a:rPr>
              <a:t>besplatni</a:t>
            </a:r>
            <a:r>
              <a:rPr lang="en-US" sz="2800">
                <a:ea typeface="Calibri"/>
                <a:cs typeface="Calibri"/>
              </a:rPr>
              <a:t> AI program koji </a:t>
            </a:r>
            <a:r>
              <a:rPr lang="en-US" sz="2800" err="1">
                <a:ea typeface="Calibri"/>
                <a:cs typeface="Calibri"/>
              </a:rPr>
              <a:t>pomoću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umjetne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inteligencije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stvara</a:t>
            </a:r>
            <a:r>
              <a:rPr lang="en-US" sz="2800">
                <a:ea typeface="Calibri"/>
                <a:cs typeface="Calibri"/>
              </a:rPr>
              <a:t>  </a:t>
            </a:r>
            <a:r>
              <a:rPr lang="en-US" sz="2800" err="1">
                <a:ea typeface="Calibri"/>
                <a:cs typeface="Calibri"/>
              </a:rPr>
              <a:t>videozapise</a:t>
            </a:r>
            <a:r>
              <a:rPr lang="en-US" sz="2800">
                <a:ea typeface="Calibri"/>
                <a:cs typeface="Calibri"/>
              </a:rPr>
              <a:t> po </a:t>
            </a:r>
            <a:r>
              <a:rPr lang="en-US" sz="2800" err="1">
                <a:ea typeface="Calibri"/>
                <a:cs typeface="Calibri"/>
              </a:rPr>
              <a:t>vašem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kriterijima</a:t>
            </a:r>
            <a:r>
              <a:rPr lang="en-US" sz="2800">
                <a:ea typeface="Calibri"/>
                <a:cs typeface="Calibri"/>
              </a:rPr>
              <a:t> koji </a:t>
            </a:r>
            <a:r>
              <a:rPr lang="en-US" sz="2800" err="1">
                <a:ea typeface="Calibri"/>
                <a:cs typeface="Calibri"/>
              </a:rPr>
              <a:t>sadržavaju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sve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oblike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multimedija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poput</a:t>
            </a:r>
            <a:r>
              <a:rPr lang="en-US" sz="2800">
                <a:ea typeface="Calibri"/>
                <a:cs typeface="Calibri"/>
              </a:rPr>
              <a:t>; </a:t>
            </a:r>
            <a:r>
              <a:rPr lang="en-US" sz="2800" err="1">
                <a:ea typeface="Calibri"/>
                <a:cs typeface="Calibri"/>
              </a:rPr>
              <a:t>teksta</a:t>
            </a:r>
            <a:r>
              <a:rPr lang="en-US" sz="2800">
                <a:ea typeface="Calibri"/>
                <a:cs typeface="Calibri"/>
              </a:rPr>
              <a:t>, </a:t>
            </a:r>
            <a:r>
              <a:rPr lang="en-US" sz="2800" err="1">
                <a:ea typeface="Calibri"/>
                <a:cs typeface="Calibri"/>
              </a:rPr>
              <a:t>slika</a:t>
            </a:r>
            <a:r>
              <a:rPr lang="en-US" sz="2800">
                <a:ea typeface="Calibri"/>
                <a:cs typeface="Calibri"/>
              </a:rPr>
              <a:t>, </a:t>
            </a:r>
            <a:r>
              <a:rPr lang="en-US" sz="2800" err="1">
                <a:ea typeface="Calibri"/>
                <a:cs typeface="Calibri"/>
              </a:rPr>
              <a:t>kraćih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videa</a:t>
            </a:r>
            <a:r>
              <a:rPr lang="en-US" sz="2800">
                <a:ea typeface="Calibri"/>
                <a:cs typeface="Calibri"/>
              </a:rPr>
              <a:t> 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615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F874C8E-66CF-52AF-30B7-AC194D83A864}"/>
              </a:ext>
            </a:extLst>
          </p:cNvPr>
          <p:cNvSpPr txBox="1"/>
          <p:nvPr/>
        </p:nvSpPr>
        <p:spPr>
          <a:xfrm>
            <a:off x="370881" y="1422102"/>
            <a:ext cx="10857468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2800" err="1"/>
              <a:t>Invideo</a:t>
            </a:r>
            <a:r>
              <a:rPr lang="hr-HR" sz="2800"/>
              <a:t> AI nudi jednostavnu prijavu ili registraciju pomoću E- mail-a, Google računa ili Apple ID- a</a:t>
            </a:r>
          </a:p>
          <a:p>
            <a:endParaRPr lang="hr-HR"/>
          </a:p>
          <a:p>
            <a:endParaRPr lang="hr-HR"/>
          </a:p>
          <a:p>
            <a:r>
              <a:rPr lang="hr-HR" sz="2800"/>
              <a:t>Link za registraciju ili prijavu</a:t>
            </a:r>
            <a:endParaRPr lang="hr-HR" sz="2800">
              <a:ea typeface="Calibri"/>
              <a:cs typeface="Calibri"/>
            </a:endParaRPr>
          </a:p>
          <a:p>
            <a:r>
              <a:rPr lang="hr-HR" sz="2800">
                <a:hlinkClick r:id="rId2"/>
              </a:rPr>
              <a:t>https://tinyurl.com/4a8vvwwj</a:t>
            </a:r>
            <a:r>
              <a:rPr lang="hr-HR" sz="2800"/>
              <a:t> </a:t>
            </a:r>
            <a:endParaRPr lang="hr-HR" sz="2800">
              <a:ea typeface="Calibri"/>
              <a:cs typeface="Calibri"/>
            </a:endParaRPr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EF7DC94A-4E27-619C-A289-B9818ABF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461" y="3923204"/>
            <a:ext cx="6322542" cy="268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98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0826-1CD1-8815-9E42-AE5149D55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616" y="138585"/>
            <a:ext cx="10262940" cy="1346157"/>
          </a:xfrm>
        </p:spPr>
        <p:txBody>
          <a:bodyPr/>
          <a:lstStyle/>
          <a:p>
            <a:r>
              <a:rPr lang="en-US" err="1">
                <a:ea typeface="+mj-lt"/>
                <a:cs typeface="+mj-lt"/>
              </a:rPr>
              <a:t>Razlika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između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besplatne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i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plaćene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verzije</a:t>
            </a:r>
            <a:endParaRPr lang="en-US">
              <a:ea typeface="+mj-lt"/>
              <a:cs typeface="+mj-lt"/>
            </a:endParaRPr>
          </a:p>
          <a:p>
            <a:endParaRPr lang="en-US">
              <a:ea typeface="Calibri Light"/>
              <a:cs typeface="Calibri Light"/>
            </a:endParaRPr>
          </a:p>
        </p:txBody>
      </p:sp>
      <p:pic>
        <p:nvPicPr>
          <p:cNvPr id="6" name="Content Placeholder 5" descr="A screenshot of a pricing table&#10;&#10;Description automatically generated">
            <a:extLst>
              <a:ext uri="{FF2B5EF4-FFF2-40B4-BE49-F238E27FC236}">
                <a16:creationId xmlns:a16="http://schemas.microsoft.com/office/drawing/2014/main" id="{C5AD831C-419B-10DA-F49A-BFF79B8B9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4238" y="1008408"/>
            <a:ext cx="7427701" cy="5648797"/>
          </a:xfrm>
        </p:spPr>
      </p:pic>
    </p:spTree>
    <p:extLst>
      <p:ext uri="{BB962C8B-B14F-4D97-AF65-F5344CB8AC3E}">
        <p14:creationId xmlns:p14="http://schemas.microsoft.com/office/powerpoint/2010/main" val="146467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C6085EA5-06EA-47EE-9564-2F033831A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/>
              <a:t>Kako izraditi video</a:t>
            </a:r>
            <a:endParaRPr lang="en-US"/>
          </a:p>
        </p:txBody>
      </p:sp>
      <p:pic>
        <p:nvPicPr>
          <p:cNvPr id="2" name="Content Placeholder 1" descr="A screenshot of a video chat&#10;&#10;Description automatically generated">
            <a:extLst>
              <a:ext uri="{FF2B5EF4-FFF2-40B4-BE49-F238E27FC236}">
                <a16:creationId xmlns:a16="http://schemas.microsoft.com/office/drawing/2014/main" id="{12B6F891-5C69-0528-60D9-772005E3C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997" y="2267364"/>
            <a:ext cx="3151831" cy="233038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434D6-BCC8-84C6-5C14-59918180A3F8}"/>
              </a:ext>
            </a:extLst>
          </p:cNvPr>
          <p:cNvSpPr txBox="1"/>
          <p:nvPr/>
        </p:nvSpPr>
        <p:spPr>
          <a:xfrm>
            <a:off x="800933" y="5241072"/>
            <a:ext cx="3352362" cy="6573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>
                <a:ea typeface="Calibri"/>
                <a:cs typeface="Calibri"/>
              </a:rPr>
              <a:t>KORAK – </a:t>
            </a:r>
            <a:r>
              <a:rPr lang="en-US" err="1">
                <a:ea typeface="Calibri"/>
                <a:cs typeface="Calibri"/>
              </a:rPr>
              <a:t>unošenje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kriterija</a:t>
            </a:r>
            <a:r>
              <a:rPr lang="en-US">
                <a:ea typeface="Calibri"/>
                <a:cs typeface="Calibri"/>
              </a:rPr>
              <a:t> za                  </a:t>
            </a:r>
            <a:r>
              <a:rPr lang="en-US" err="1">
                <a:ea typeface="Calibri"/>
                <a:cs typeface="Calibri"/>
              </a:rPr>
              <a:t>izradu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videa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2C31634-DFDA-1B13-8EE5-33487372A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999" y="2263913"/>
            <a:ext cx="3044691" cy="2330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873A24-B25E-612F-F64C-23037209F515}"/>
              </a:ext>
            </a:extLst>
          </p:cNvPr>
          <p:cNvSpPr txBox="1"/>
          <p:nvPr/>
        </p:nvSpPr>
        <p:spPr>
          <a:xfrm>
            <a:off x="4515030" y="5238333"/>
            <a:ext cx="33438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2. KORAK –  </a:t>
            </a:r>
            <a:r>
              <a:rPr lang="en-US" err="1">
                <a:ea typeface="Calibri"/>
                <a:cs typeface="Calibri"/>
              </a:rPr>
              <a:t>dodatne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modifikacije</a:t>
            </a:r>
            <a:r>
              <a:rPr lang="en-US">
                <a:ea typeface="Calibri"/>
                <a:cs typeface="Calibri"/>
              </a:rPr>
              <a:t> </a:t>
            </a:r>
          </a:p>
        </p:txBody>
      </p:sp>
      <p:pic>
        <p:nvPicPr>
          <p:cNvPr id="6" name="Picture 5" descr="A dog standing on its hind legs&#10;&#10;Description automatically generated">
            <a:extLst>
              <a:ext uri="{FF2B5EF4-FFF2-40B4-BE49-F238E27FC236}">
                <a16:creationId xmlns:a16="http://schemas.microsoft.com/office/drawing/2014/main" id="{C97572C9-76D0-289A-A4D8-06329B288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954" y="2263915"/>
            <a:ext cx="3154612" cy="2274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2A7F05-B92D-F339-84EA-0A8F01A22B4A}"/>
              </a:ext>
            </a:extLst>
          </p:cNvPr>
          <p:cNvSpPr txBox="1"/>
          <p:nvPr/>
        </p:nvSpPr>
        <p:spPr>
          <a:xfrm>
            <a:off x="8269357" y="5243443"/>
            <a:ext cx="330641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3. KORAK –  </a:t>
            </a:r>
            <a:r>
              <a:rPr lang="en-US" err="1">
                <a:ea typeface="Calibri"/>
                <a:cs typeface="Calibri"/>
              </a:rPr>
              <a:t>uređivanje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videa</a:t>
            </a:r>
            <a:r>
              <a:rPr lang="en-US">
                <a:ea typeface="Calibri"/>
                <a:cs typeface="Calibri"/>
              </a:rPr>
              <a:t> </a:t>
            </a:r>
          </a:p>
          <a:p>
            <a:r>
              <a:rPr lang="en-US">
                <a:ea typeface="Calibri"/>
                <a:cs typeface="Calibri"/>
              </a:rPr>
              <a:t>                      </a:t>
            </a:r>
            <a:r>
              <a:rPr lang="en-US" err="1">
                <a:ea typeface="Calibri"/>
                <a:cs typeface="Calibri"/>
              </a:rPr>
              <a:t>prema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dodatnim</a:t>
            </a:r>
            <a:r>
              <a:rPr lang="en-US">
                <a:ea typeface="Calibri"/>
                <a:cs typeface="Calibri"/>
              </a:rPr>
              <a:t> </a:t>
            </a:r>
          </a:p>
          <a:p>
            <a:r>
              <a:rPr lang="en-US">
                <a:ea typeface="Calibri"/>
                <a:cs typeface="Calibri"/>
              </a:rPr>
              <a:t>                      </a:t>
            </a:r>
            <a:r>
              <a:rPr lang="en-US" err="1">
                <a:ea typeface="Calibri"/>
                <a:cs typeface="Calibri"/>
              </a:rPr>
              <a:t>kriterijima</a:t>
            </a:r>
          </a:p>
        </p:txBody>
      </p:sp>
    </p:spTree>
    <p:extLst>
      <p:ext uri="{BB962C8B-B14F-4D97-AF65-F5344CB8AC3E}">
        <p14:creationId xmlns:p14="http://schemas.microsoft.com/office/powerpoint/2010/main" val="2300256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7D8C42DE-88D9-37DA-9A98-293AA3BD5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8912" y="1604756"/>
            <a:ext cx="3332436" cy="299299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5DA688-CE42-5547-7A62-768481A24C61}"/>
              </a:ext>
            </a:extLst>
          </p:cNvPr>
          <p:cNvSpPr txBox="1"/>
          <p:nvPr/>
        </p:nvSpPr>
        <p:spPr>
          <a:xfrm>
            <a:off x="1499704" y="4779617"/>
            <a:ext cx="316285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4. KORAK – </a:t>
            </a:r>
            <a:r>
              <a:rPr lang="en-US" err="1">
                <a:cs typeface="Segoe UI"/>
              </a:rPr>
              <a:t>dodavanje</a:t>
            </a:r>
            <a:r>
              <a:rPr lang="en-US">
                <a:cs typeface="Segoe UI"/>
              </a:rPr>
              <a:t> </a:t>
            </a:r>
            <a:r>
              <a:rPr lang="en-US" err="1">
                <a:cs typeface="Segoe UI"/>
              </a:rPr>
              <a:t>vlastitih</a:t>
            </a:r>
            <a:r>
              <a:rPr lang="en-US">
                <a:cs typeface="Segoe UI"/>
              </a:rPr>
              <a:t>                       </a:t>
            </a:r>
            <a:r>
              <a:rPr lang="en-US" err="1">
                <a:cs typeface="Segoe UI"/>
              </a:rPr>
              <a:t>multimedija</a:t>
            </a:r>
            <a:endParaRPr lang="en-US" err="1">
              <a:ea typeface="Calibri"/>
              <a:cs typeface="Segoe UI"/>
            </a:endParaRPr>
          </a:p>
        </p:txBody>
      </p:sp>
      <p:pic>
        <p:nvPicPr>
          <p:cNvPr id="2" name="Picture 1" descr="A screenshot of a video&#10;&#10;Description automatically generated">
            <a:extLst>
              <a:ext uri="{FF2B5EF4-FFF2-40B4-BE49-F238E27FC236}">
                <a16:creationId xmlns:a16="http://schemas.microsoft.com/office/drawing/2014/main" id="{ACE7DEAB-2916-CE7D-AAB3-577C90CFA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579" y="1822174"/>
            <a:ext cx="3553101" cy="2771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D1F790-D111-F24E-8881-1A2A957544B0}"/>
              </a:ext>
            </a:extLst>
          </p:cNvPr>
          <p:cNvSpPr txBox="1"/>
          <p:nvPr/>
        </p:nvSpPr>
        <p:spPr>
          <a:xfrm>
            <a:off x="7021443" y="47796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5. KORAK – video export</a:t>
            </a:r>
          </a:p>
        </p:txBody>
      </p:sp>
    </p:spTree>
    <p:extLst>
      <p:ext uri="{BB962C8B-B14F-4D97-AF65-F5344CB8AC3E}">
        <p14:creationId xmlns:p14="http://schemas.microsoft.com/office/powerpoint/2010/main" val="842348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99263A8-C575-4B06-BFE2-787C85ED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5179" y="2597772"/>
            <a:ext cx="5157787" cy="823912"/>
          </a:xfrm>
        </p:spPr>
        <p:txBody>
          <a:bodyPr/>
          <a:lstStyle/>
          <a:p>
            <a:r>
              <a:rPr lang="hr-HR"/>
              <a:t>Primjeri</a:t>
            </a: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44D3757F-22FC-464B-8C2F-45660B3ED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7005" y="3841335"/>
            <a:ext cx="5157787" cy="3684588"/>
          </a:xfrm>
        </p:spPr>
        <p:txBody>
          <a:bodyPr/>
          <a:lstStyle/>
          <a:p>
            <a:r>
              <a:rPr lang="hr-HR">
                <a:hlinkClick r:id="rId2"/>
              </a:rPr>
              <a:t>Predstavljanje ekipe djevojčica</a:t>
            </a:r>
            <a:endParaRPr lang="hr-HR">
              <a:hlinkClick r:id="rId3"/>
            </a:endParaRPr>
          </a:p>
          <a:p>
            <a:r>
              <a:rPr lang="hr-HR" err="1">
                <a:hlinkClick r:id="rId3"/>
              </a:rPr>
              <a:t>Rosalind</a:t>
            </a:r>
            <a:r>
              <a:rPr lang="hr-HR">
                <a:hlinkClick r:id="rId3"/>
              </a:rPr>
              <a:t> Franklin</a:t>
            </a:r>
            <a:endParaRPr lang="hr-HR"/>
          </a:p>
          <a:p>
            <a:endParaRPr lang="hr-HR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F0A67512-3160-47E0-BDDA-003CDAD12B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7940" y="4945683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hlinkClick r:id="rId4"/>
              </a:rPr>
              <a:t>https://hourone.ai/</a:t>
            </a:r>
            <a:r>
              <a:rPr lang="hr-HR"/>
              <a:t> </a:t>
            </a:r>
          </a:p>
          <a:p>
            <a:endParaRPr lang="hr-HR"/>
          </a:p>
          <a:p>
            <a:pPr marL="0" indent="0">
              <a:buNone/>
            </a:pPr>
            <a:endParaRPr lang="hr-HR">
              <a:cs typeface="Calibri" panose="020F0502020204030204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FE21652-270B-E71D-B042-DD7748D45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Hourone</a:t>
            </a:r>
            <a:r>
              <a:rPr lang="en-US">
                <a:cs typeface="Calibri Light"/>
              </a:rPr>
              <a:t> AI</a:t>
            </a:r>
            <a:endParaRPr lang="en-US"/>
          </a:p>
        </p:txBody>
      </p:sp>
      <p:pic>
        <p:nvPicPr>
          <p:cNvPr id="9" name="Picture 8" descr="Hour One">
            <a:extLst>
              <a:ext uri="{FF2B5EF4-FFF2-40B4-BE49-F238E27FC236}">
                <a16:creationId xmlns:a16="http://schemas.microsoft.com/office/drawing/2014/main" id="{0BF9C206-DBE4-6934-A82F-146896EE5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610" y="22470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94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6E62-D502-7EDD-F127-74859E40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Calibri Light"/>
              </a:rPr>
              <a:t>Kako prepoznati video generiran UI?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1C28F-F7D8-4134-9477-BB2CF36BE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0170"/>
            <a:ext cx="10515600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hr-HR" sz="3000" dirty="0">
                <a:ea typeface="+mn-lt"/>
                <a:cs typeface="+mn-lt"/>
              </a:rPr>
              <a:t>Ideje?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2"/>
              </a:rPr>
              <a:t>Deepware Scanner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može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skenirati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otkriti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i="1" dirty="0">
                <a:ea typeface="+mn-lt"/>
                <a:cs typeface="+mn-lt"/>
              </a:rPr>
              <a:t>deepfake</a:t>
            </a:r>
            <a:r>
              <a:rPr lang="en-US" dirty="0">
                <a:ea typeface="+mn-lt"/>
                <a:cs typeface="+mn-lt"/>
              </a:rPr>
              <a:t> u </a:t>
            </a:r>
            <a:r>
              <a:rPr lang="en-US" err="1">
                <a:ea typeface="+mn-lt"/>
                <a:cs typeface="+mn-lt"/>
              </a:rPr>
              <a:t>videozapisima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manipuliranima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umjetnom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inteligencijom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r>
              <a:rPr lang="en-US" err="1">
                <a:ea typeface="+mn-lt"/>
                <a:cs typeface="+mn-lt"/>
              </a:rPr>
              <a:t>internetska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stranica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prihvaća</a:t>
            </a:r>
            <a:r>
              <a:rPr lang="en-US" dirty="0">
                <a:ea typeface="+mn-lt"/>
                <a:cs typeface="+mn-lt"/>
              </a:rPr>
              <a:t> '</a:t>
            </a:r>
            <a:r>
              <a:rPr lang="en-US" err="1">
                <a:ea typeface="+mn-lt"/>
                <a:cs typeface="+mn-lt"/>
              </a:rPr>
              <a:t>zahtjeve</a:t>
            </a:r>
            <a:r>
              <a:rPr lang="en-US" dirty="0">
                <a:ea typeface="+mn-lt"/>
                <a:cs typeface="+mn-lt"/>
              </a:rPr>
              <a:t> za </a:t>
            </a:r>
            <a:r>
              <a:rPr lang="en-US" err="1">
                <a:ea typeface="+mn-lt"/>
                <a:cs typeface="+mn-lt"/>
              </a:rPr>
              <a:t>skeniranje</a:t>
            </a:r>
            <a:r>
              <a:rPr lang="en-US" dirty="0">
                <a:ea typeface="+mn-lt"/>
                <a:cs typeface="+mn-lt"/>
              </a:rPr>
              <a:t>' za </a:t>
            </a:r>
            <a:r>
              <a:rPr lang="en-US" err="1">
                <a:ea typeface="+mn-lt"/>
                <a:cs typeface="+mn-lt"/>
              </a:rPr>
              <a:t>sumnjive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videozapise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će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potom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Deepware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prenijeti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skenirati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radi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autentičnosti</a:t>
            </a:r>
            <a:br>
              <a:rPr lang="en-US" dirty="0">
                <a:ea typeface="+mn-lt"/>
                <a:cs typeface="+mn-lt"/>
              </a:rPr>
            </a:br>
            <a:endParaRPr lang="en-US" dirty="0">
              <a:ea typeface="+mn-lt"/>
              <a:cs typeface="+mn-lt"/>
            </a:endParaRPr>
          </a:p>
          <a:p>
            <a:r>
              <a:rPr lang="en-US" dirty="0" err="1">
                <a:ea typeface="+mn-lt"/>
                <a:cs typeface="+mn-lt"/>
              </a:rPr>
              <a:t>drugi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slični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alati</a:t>
            </a:r>
            <a:r>
              <a:rPr lang="en-US" dirty="0">
                <a:ea typeface="+mn-lt"/>
                <a:cs typeface="+mn-lt"/>
              </a:rPr>
              <a:t> za </a:t>
            </a:r>
            <a:r>
              <a:rPr lang="en-US" dirty="0" err="1">
                <a:ea typeface="+mn-lt"/>
                <a:cs typeface="+mn-lt"/>
              </a:rPr>
              <a:t>dubinsko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otkrivanje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lažiranja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su</a:t>
            </a:r>
            <a:r>
              <a:rPr lang="en-US" dirty="0">
                <a:ea typeface="+mn-lt"/>
                <a:cs typeface="+mn-lt"/>
              </a:rPr>
              <a:t> Sentinel, Reality Defender, </a:t>
            </a:r>
            <a:r>
              <a:rPr lang="en-US" dirty="0" err="1">
                <a:ea typeface="+mn-lt"/>
                <a:cs typeface="+mn-lt"/>
              </a:rPr>
              <a:t>WeVerify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Microsoftov</a:t>
            </a:r>
            <a:r>
              <a:rPr lang="en-US" dirty="0">
                <a:ea typeface="+mn-lt"/>
                <a:cs typeface="+mn-lt"/>
              </a:rPr>
              <a:t> Video Authenticator Tool.</a:t>
            </a:r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342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ED38D3-A3BF-4D83-B0FB-EC474B729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Devet vrsta umjetnosti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8B1957-585E-48ED-9A31-22CBD10512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>
                <a:solidFill>
                  <a:srgbClr val="00CC00"/>
                </a:solidFill>
              </a:rPr>
              <a:t>slika</a:t>
            </a:r>
          </a:p>
          <a:p>
            <a:r>
              <a:rPr lang="hr-HR">
                <a:solidFill>
                  <a:srgbClr val="00CC00"/>
                </a:solidFill>
              </a:rPr>
              <a:t>glazba</a:t>
            </a:r>
          </a:p>
          <a:p>
            <a:r>
              <a:rPr lang="hr-HR">
                <a:solidFill>
                  <a:srgbClr val="00CC00"/>
                </a:solidFill>
              </a:rPr>
              <a:t>film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B48C1BE-AB0B-498A-836A-E4A4B428F7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>
                <a:solidFill>
                  <a:srgbClr val="FF0000"/>
                </a:solidFill>
              </a:rPr>
              <a:t>ples</a:t>
            </a:r>
          </a:p>
          <a:p>
            <a:r>
              <a:rPr lang="hr-HR">
                <a:solidFill>
                  <a:srgbClr val="FF0000"/>
                </a:solidFill>
              </a:rPr>
              <a:t>strip</a:t>
            </a:r>
          </a:p>
          <a:p>
            <a:r>
              <a:rPr lang="hr-HR">
                <a:solidFill>
                  <a:srgbClr val="FF0000"/>
                </a:solidFill>
              </a:rPr>
              <a:t>drama</a:t>
            </a:r>
          </a:p>
          <a:p>
            <a:r>
              <a:rPr lang="hr-HR">
                <a:solidFill>
                  <a:srgbClr val="FF0000"/>
                </a:solidFill>
              </a:rPr>
              <a:t>književnost</a:t>
            </a:r>
          </a:p>
          <a:p>
            <a:r>
              <a:rPr lang="hr-HR">
                <a:solidFill>
                  <a:srgbClr val="FF0000"/>
                </a:solidFill>
              </a:rPr>
              <a:t>kiparstvo</a:t>
            </a:r>
          </a:p>
          <a:p>
            <a:r>
              <a:rPr lang="hr-HR">
                <a:solidFill>
                  <a:srgbClr val="FF0000"/>
                </a:solidFill>
              </a:rPr>
              <a:t>arhitektura</a:t>
            </a:r>
          </a:p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6616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E8AB0B-F8B2-4AB2-984A-786A9A84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Hvala na pozornosti!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E25B635-88A5-45AB-B610-A7137309A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hlinkClick r:id="rId2"/>
              </a:rPr>
              <a:t>jasminka.belscak@skole.hr</a:t>
            </a:r>
            <a:endParaRPr lang="hr-HR"/>
          </a:p>
          <a:p>
            <a:r>
              <a:rPr lang="hr-HR">
                <a:hlinkClick r:id="rId3"/>
              </a:rPr>
              <a:t>renata.papec1@skole.hr</a:t>
            </a:r>
            <a:endParaRPr lang="hr-HR"/>
          </a:p>
          <a:p>
            <a:r>
              <a:rPr lang="hr-HR">
                <a:hlinkClick r:id="rId4"/>
              </a:rPr>
              <a:t>valentina.martincevic@skole.hr</a:t>
            </a:r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16415FCF-E2E9-4C86-BAE5-92D975834827}"/>
              </a:ext>
            </a:extLst>
          </p:cNvPr>
          <p:cNvSpPr/>
          <p:nvPr/>
        </p:nvSpPr>
        <p:spPr>
          <a:xfrm>
            <a:off x="1232929" y="3129167"/>
            <a:ext cx="3352589" cy="4508927"/>
          </a:xfrm>
          <a:prstGeom prst="rect">
            <a:avLst/>
          </a:prstGeom>
          <a:noFill/>
          <a:effectLst>
            <a:innerShdw blurRad="25400" dist="546100" dir="2700000">
              <a:prstClr val="black">
                <a:alpha val="31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C60A817A-C313-4188-9A7B-5FADCA5CD514}"/>
              </a:ext>
            </a:extLst>
          </p:cNvPr>
          <p:cNvSpPr/>
          <p:nvPr/>
        </p:nvSpPr>
        <p:spPr>
          <a:xfrm>
            <a:off x="6429512" y="5215177"/>
            <a:ext cx="5243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/>
              <a:t>https://forms.office.com/e/Abk4c2xEhm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85B310B-1194-4305-A2A7-BBA1497A0D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20" t="9038" r="9067" b="8125"/>
          <a:stretch/>
        </p:blipFill>
        <p:spPr>
          <a:xfrm>
            <a:off x="7715229" y="1690688"/>
            <a:ext cx="2672179" cy="26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60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4F1623-87E1-44DE-98E5-1C4F5A93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Zašto ova radionica?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C0118AE-99B2-4127-B4F6-F766B3E01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Umjetnici posjeduju karakteristike poput maštovitosti, originalnosti, kreativnosti, ambicije što su ujedno i neke od karakteristika koje želimo razviti kod svojih učenika, ali i kod sebe - učitelja. </a:t>
            </a:r>
          </a:p>
          <a:p>
            <a:r>
              <a:rPr lang="hr-HR"/>
              <a:t>Iako nismo svi prepoznati kao umjetnici, to ne znači da se u svima nama ne skriva umjetnik. </a:t>
            </a:r>
          </a:p>
        </p:txBody>
      </p:sp>
    </p:spTree>
    <p:extLst>
      <p:ext uri="{BB962C8B-B14F-4D97-AF65-F5344CB8AC3E}">
        <p14:creationId xmlns:p14="http://schemas.microsoft.com/office/powerpoint/2010/main" val="608862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421FC1-9E9B-4815-98BB-6B2835CF6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Pripremni zadatak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0AFC00A-2B81-4D94-A313-99E28BC44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otvorite online digitalnu ploču za suradnju</a:t>
            </a:r>
          </a:p>
          <a:p>
            <a:r>
              <a:rPr lang="hr-HR"/>
              <a:t>poslije postavite svoje radove na ploču</a:t>
            </a:r>
            <a:endParaRPr lang="hr-HR">
              <a:ea typeface="Calibri"/>
              <a:cs typeface="Calibri"/>
            </a:endParaRPr>
          </a:p>
          <a:p>
            <a:endParaRPr lang="hr-HR"/>
          </a:p>
          <a:p>
            <a:endParaRPr lang="hr-HR"/>
          </a:p>
          <a:p>
            <a:r>
              <a:rPr lang="hr-HR">
                <a:ea typeface="Calibri" panose="020F0502020204030204"/>
                <a:cs typeface="Calibri" panose="020F0502020204030204"/>
                <a:hlinkClick r:id="rId2"/>
              </a:rPr>
              <a:t>https</a:t>
            </a:r>
            <a:r>
              <a:rPr lang="hr-HR">
                <a:ea typeface="+mn-lt"/>
                <a:cs typeface="+mn-lt"/>
                <a:hlinkClick r:id="rId2"/>
              </a:rPr>
              <a:t>://digipad.app/p/708434/37b521ce12f96</a:t>
            </a:r>
            <a:r>
              <a:rPr lang="hr-HR">
                <a:ea typeface="+mn-lt"/>
                <a:cs typeface="+mn-lt"/>
              </a:rPr>
              <a:t> </a:t>
            </a:r>
          </a:p>
        </p:txBody>
      </p:sp>
      <p:pic>
        <p:nvPicPr>
          <p:cNvPr id="4" name="Picture 3" descr="Scan me!">
            <a:extLst>
              <a:ext uri="{FF2B5EF4-FFF2-40B4-BE49-F238E27FC236}">
                <a16:creationId xmlns:a16="http://schemas.microsoft.com/office/drawing/2014/main" id="{18E717BD-6CAF-3B82-3A28-07502DB34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813" y="1963379"/>
            <a:ext cx="2551814" cy="25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70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71F561-88D0-4470-878B-A876CF2F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Aktivnost 1: stvaranje slika: </a:t>
            </a:r>
            <a:br>
              <a:rPr lang="hr-HR"/>
            </a:br>
            <a:r>
              <a:rPr lang="hr-HR">
                <a:cs typeface="Calibri Light"/>
              </a:rPr>
              <a:t>od skice do slike</a:t>
            </a:r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99263A8-C575-4B06-BFE2-787C85ED6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Primjeri</a:t>
            </a:r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497709F4-0024-4AC6-9AF5-C5E299E888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/>
              <a:t>Korišteni alati i zadatak</a:t>
            </a:r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F0A67512-3160-47E0-BDDA-003CDAD12B3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 b="1">
                <a:hlinkClick r:id="rId2"/>
              </a:rPr>
              <a:t>https://app.vizcom.ai/</a:t>
            </a:r>
            <a:endParaRPr lang="hr-HR" b="1">
              <a:cs typeface="Calibri"/>
              <a:hlinkClick r:id="rId2"/>
            </a:endParaRPr>
          </a:p>
          <a:p>
            <a:endParaRPr lang="hr-HR" b="1">
              <a:cs typeface="Calibri"/>
            </a:endParaRPr>
          </a:p>
          <a:p>
            <a:r>
              <a:rPr lang="hr-HR">
                <a:ea typeface="+mn-lt"/>
                <a:cs typeface="+mn-lt"/>
                <a:hlinkClick r:id="rId3"/>
              </a:rPr>
              <a:t>https://www.autodraw.com/</a:t>
            </a:r>
            <a:r>
              <a:rPr lang="hr-HR">
                <a:ea typeface="+mn-lt"/>
                <a:cs typeface="+mn-lt"/>
              </a:rPr>
              <a:t> </a:t>
            </a:r>
            <a:endParaRPr lang="hr-HR" b="1">
              <a:cs typeface="Calibri"/>
            </a:endParaRPr>
          </a:p>
          <a:p>
            <a:endParaRPr lang="hr-HR" b="1">
              <a:cs typeface="Calibri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AE590AF3-1CF9-4118-90A8-A9701EC70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t="10741" r="861" b="426"/>
          <a:stretch/>
        </p:blipFill>
        <p:spPr>
          <a:xfrm>
            <a:off x="637827" y="2889065"/>
            <a:ext cx="4693711" cy="290827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B958989-F0C1-493A-BB64-7E2027348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05" y="2888133"/>
            <a:ext cx="4681712" cy="2905539"/>
          </a:xfrm>
          <a:prstGeom prst="rect">
            <a:avLst/>
          </a:prstGeom>
        </p:spPr>
      </p:pic>
      <p:pic>
        <p:nvPicPr>
          <p:cNvPr id="14" name="Picture 13" descr="A blue line drawing of an elephant&#10;&#10;Description automatically generated">
            <a:extLst>
              <a:ext uri="{FF2B5EF4-FFF2-40B4-BE49-F238E27FC236}">
                <a16:creationId xmlns:a16="http://schemas.microsoft.com/office/drawing/2014/main" id="{ECC2AAB8-ACD0-A892-C9C3-FF5812E44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83" y="2893529"/>
            <a:ext cx="4762915" cy="2904159"/>
          </a:xfrm>
          <a:prstGeom prst="rect">
            <a:avLst/>
          </a:prstGeom>
        </p:spPr>
      </p:pic>
      <p:pic>
        <p:nvPicPr>
          <p:cNvPr id="16" name="Picture 15" descr="A blue butterfly with wings&#10;&#10;Description automatically generated">
            <a:extLst>
              <a:ext uri="{FF2B5EF4-FFF2-40B4-BE49-F238E27FC236}">
                <a16:creationId xmlns:a16="http://schemas.microsoft.com/office/drawing/2014/main" id="{B7C54B38-FFE3-7E9F-813F-911AF9224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226" y="2563122"/>
            <a:ext cx="439102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8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71F561-88D0-4470-878B-A876CF2F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Aktivnost 2: stvaranje slika:</a:t>
            </a:r>
            <a:br>
              <a:rPr lang="hr-HR"/>
            </a:br>
            <a:r>
              <a:rPr lang="hr-HR">
                <a:cs typeface="Calibri Light"/>
              </a:rPr>
              <a:t>od slike do umjetničkog djela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99263A8-C575-4B06-BFE2-787C85ED6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Primjeri</a:t>
            </a:r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497709F4-0024-4AC6-9AF5-C5E299E888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/>
              <a:t>Korišteni alati i zadatak</a:t>
            </a:r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F0A67512-3160-47E0-BDDA-003CDAD12B3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 b="1">
                <a:hlinkClick r:id="rId2"/>
              </a:rPr>
              <a:t>https://www.artguru.ai/</a:t>
            </a:r>
            <a:endParaRPr lang="hr-HR" b="1">
              <a:cs typeface="Calibri"/>
              <a:hlinkClick r:id="rId2"/>
            </a:endParaRPr>
          </a:p>
          <a:p>
            <a:r>
              <a:rPr lang="hr-HR" b="1">
                <a:cs typeface="Calibri"/>
              </a:rPr>
              <a:t>AI </a:t>
            </a:r>
            <a:r>
              <a:rPr lang="hr-HR" b="1" err="1">
                <a:cs typeface="Calibri"/>
              </a:rPr>
              <a:t>Tools</a:t>
            </a:r>
            <a:r>
              <a:rPr lang="hr-HR" b="1">
                <a:cs typeface="Calibri"/>
              </a:rPr>
              <a:t> – Photo to AI</a:t>
            </a:r>
          </a:p>
          <a:p>
            <a:endParaRPr lang="hr-HR" b="1">
              <a:cs typeface="Calibri"/>
            </a:endParaRPr>
          </a:p>
          <a:p>
            <a:r>
              <a:rPr lang="hr-HR" b="1">
                <a:hlinkClick r:id="rId3"/>
              </a:rPr>
              <a:t>https://hotpot.ai/</a:t>
            </a:r>
            <a:r>
              <a:rPr lang="hr-HR" b="1"/>
              <a:t> </a:t>
            </a:r>
          </a:p>
          <a:p>
            <a:r>
              <a:rPr lang="hr-HR" b="1">
                <a:cs typeface="Calibri"/>
              </a:rPr>
              <a:t>AI </a:t>
            </a:r>
            <a:r>
              <a:rPr lang="hr-HR" b="1" err="1">
                <a:cs typeface="Calibri"/>
              </a:rPr>
              <a:t>Image</a:t>
            </a:r>
            <a:r>
              <a:rPr lang="hr-HR" b="1">
                <a:cs typeface="Calibri"/>
              </a:rPr>
              <a:t> – Art Generator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0066FFA5-DC8F-429E-B530-8CCF0BCA7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858672"/>
            <a:ext cx="4216619" cy="261840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1E8EB381-EAE2-445F-8484-E19A250E9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92" y="2867017"/>
            <a:ext cx="4216619" cy="2621107"/>
          </a:xfrm>
          <a:prstGeom prst="rect">
            <a:avLst/>
          </a:prstGeo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35BF4C6F-03AA-42EF-BAEF-19DB2A50E4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0" y="2512526"/>
            <a:ext cx="4289598" cy="4277956"/>
          </a:xfrm>
        </p:spPr>
      </p:pic>
    </p:spTree>
    <p:extLst>
      <p:ext uri="{BB962C8B-B14F-4D97-AF65-F5344CB8AC3E}">
        <p14:creationId xmlns:p14="http://schemas.microsoft.com/office/powerpoint/2010/main" val="36950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F40D47-96CE-4169-83D8-8F7FF7594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Kako prepoznati slike generirane UI?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526D61D-C6C7-4A30-B42C-E4987400B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>
                <a:cs typeface="Calibri" panose="020F0502020204030204"/>
              </a:rPr>
              <a:t>Ideje?</a:t>
            </a:r>
          </a:p>
          <a:p>
            <a:r>
              <a:rPr lang="hr-HR">
                <a:hlinkClick r:id="rId2"/>
              </a:rPr>
              <a:t>https://isitai.com/ai-image-detector/</a:t>
            </a:r>
            <a:endParaRPr lang="hr-HR">
              <a:cs typeface="Calibri"/>
            </a:endParaRPr>
          </a:p>
          <a:p>
            <a:r>
              <a:rPr lang="hr-HR">
                <a:hlinkClick r:id="rId3"/>
              </a:rPr>
              <a:t>https://huggingface.co/spaces/umm-maybe/AI-image-detector</a:t>
            </a:r>
            <a:r>
              <a:rPr lang="hr-HR"/>
              <a:t>  </a:t>
            </a:r>
            <a:endParaRPr lang="hr-HR">
              <a:cs typeface="Calibri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067387B-B239-4118-A2E3-B3010B6AC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595" y="3716245"/>
            <a:ext cx="6995184" cy="2052641"/>
          </a:xfrm>
          <a:prstGeom prst="rect">
            <a:avLst/>
          </a:prstGeom>
        </p:spPr>
      </p:pic>
      <p:pic>
        <p:nvPicPr>
          <p:cNvPr id="6" name="Rezervirano mjesto sadržaja 7">
            <a:extLst>
              <a:ext uri="{FF2B5EF4-FFF2-40B4-BE49-F238E27FC236}">
                <a16:creationId xmlns:a16="http://schemas.microsoft.com/office/drawing/2014/main" id="{E9526001-C5DC-40F6-8F40-2DDFCB1BB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10" y="3365279"/>
            <a:ext cx="3107856" cy="30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9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E298AF38-B2DE-ADE7-1E92-7AAF243D9612}"/>
              </a:ext>
            </a:extLst>
          </p:cNvPr>
          <p:cNvSpPr/>
          <p:nvPr/>
        </p:nvSpPr>
        <p:spPr>
          <a:xfrm>
            <a:off x="6365117" y="5333998"/>
            <a:ext cx="2165047" cy="967619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7A8990B4-AB55-CB19-3451-FA2FBDCA439D}"/>
              </a:ext>
            </a:extLst>
          </p:cNvPr>
          <p:cNvSpPr/>
          <p:nvPr/>
        </p:nvSpPr>
        <p:spPr>
          <a:xfrm>
            <a:off x="6365117" y="3870475"/>
            <a:ext cx="2165047" cy="967619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F10FDD29-63F5-D797-2667-279DF29B1557}"/>
              </a:ext>
            </a:extLst>
          </p:cNvPr>
          <p:cNvSpPr/>
          <p:nvPr/>
        </p:nvSpPr>
        <p:spPr>
          <a:xfrm>
            <a:off x="6365118" y="2419047"/>
            <a:ext cx="2165047" cy="967619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BC80B22-0D5E-E8A7-E979-3F65C4440E85}"/>
              </a:ext>
            </a:extLst>
          </p:cNvPr>
          <p:cNvSpPr/>
          <p:nvPr/>
        </p:nvSpPr>
        <p:spPr>
          <a:xfrm>
            <a:off x="2642808" y="3616475"/>
            <a:ext cx="1741714" cy="14514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54DE63-F5F2-A44F-FEE5-BE05DDC6A215}"/>
              </a:ext>
            </a:extLst>
          </p:cNvPr>
          <p:cNvSpPr/>
          <p:nvPr/>
        </p:nvSpPr>
        <p:spPr>
          <a:xfrm>
            <a:off x="2679094" y="5116284"/>
            <a:ext cx="1741714" cy="14514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90AADB-B42C-E8DF-3187-5BEB1B9C444C}"/>
              </a:ext>
            </a:extLst>
          </p:cNvPr>
          <p:cNvSpPr/>
          <p:nvPr/>
        </p:nvSpPr>
        <p:spPr>
          <a:xfrm>
            <a:off x="2642809" y="2116666"/>
            <a:ext cx="1741714" cy="14514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F71F561-88D0-4470-878B-A876CF2F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Aktivnost 3: skladanje glazbe 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99263A8-C575-4B06-BFE2-787C85ED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550" y="1197353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Primjeri</a:t>
            </a:r>
            <a:endParaRPr lang="en-US" sz="2000" dirty="0">
              <a:ea typeface="Calibri"/>
              <a:cs typeface="Calibri"/>
            </a:endParaRP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44D3757F-22FC-464B-8C2F-45660B3EDD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hr-HR" dirty="0">
              <a:ea typeface="+mn-lt"/>
              <a:cs typeface="+mn-lt"/>
            </a:endParaRPr>
          </a:p>
          <a:p>
            <a:endParaRPr lang="hr-HR" dirty="0">
              <a:ea typeface="Calibri"/>
              <a:cs typeface="Calibri"/>
            </a:endParaRPr>
          </a:p>
          <a:p>
            <a:endParaRPr lang="hr-HR" dirty="0">
              <a:ea typeface="Calibri"/>
              <a:cs typeface="Calibri"/>
            </a:endParaRPr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497709F4-0024-4AC6-9AF5-C5E299E888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0866" y="1221544"/>
            <a:ext cx="5183188" cy="823912"/>
          </a:xfrm>
        </p:spPr>
        <p:txBody>
          <a:bodyPr/>
          <a:lstStyle/>
          <a:p>
            <a:r>
              <a:rPr lang="hr-HR" dirty="0"/>
              <a:t>Korišteni alati </a:t>
            </a:r>
            <a:endParaRPr lang="hr-HR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F0A67512-3160-47E0-BDDA-003CDAD12B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2676" y="2613932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dirty="0">
                <a:ea typeface="+mn-lt"/>
                <a:cs typeface="+mn-lt"/>
              </a:rPr>
              <a:t>   </a:t>
            </a:r>
            <a:r>
              <a:rPr lang="hr-HR" b="1" dirty="0">
                <a:ea typeface="+mn-lt"/>
                <a:cs typeface="+mn-lt"/>
              </a:rPr>
              <a:t>Song </a:t>
            </a:r>
            <a:r>
              <a:rPr lang="hr-HR" b="1" err="1">
                <a:ea typeface="+mn-lt"/>
                <a:cs typeface="+mn-lt"/>
              </a:rPr>
              <a:t>Maker</a:t>
            </a:r>
            <a:endParaRPr lang="en-US" b="1">
              <a:cs typeface="Calibri" panose="020F0502020204030204"/>
            </a:endParaRPr>
          </a:p>
          <a:p>
            <a:pPr marL="457200" indent="-457200"/>
            <a:endParaRPr lang="hr-HR" dirty="0">
              <a:ea typeface="Calibri"/>
              <a:cs typeface="Calibri"/>
            </a:endParaRPr>
          </a:p>
          <a:p>
            <a:pPr marL="457200" indent="-457200"/>
            <a:endParaRPr lang="hr-HR">
              <a:ea typeface="+mn-lt"/>
              <a:cs typeface="+mn-lt"/>
            </a:endParaRPr>
          </a:p>
          <a:p>
            <a:pPr marL="0" indent="0">
              <a:buNone/>
            </a:pPr>
            <a:r>
              <a:rPr lang="hr-HR" dirty="0">
                <a:ea typeface="+mn-lt"/>
                <a:cs typeface="+mn-lt"/>
              </a:rPr>
              <a:t>    </a:t>
            </a:r>
            <a:r>
              <a:rPr lang="hr-HR" b="1" dirty="0">
                <a:ea typeface="+mn-lt"/>
                <a:cs typeface="+mn-lt"/>
              </a:rPr>
              <a:t> </a:t>
            </a:r>
            <a:r>
              <a:rPr lang="hr-HR" b="1" err="1">
                <a:ea typeface="+mn-lt"/>
                <a:cs typeface="+mn-lt"/>
              </a:rPr>
              <a:t>MusicGen</a:t>
            </a:r>
            <a:endParaRPr lang="hr-HR" b="1">
              <a:ea typeface="+mn-lt"/>
              <a:cs typeface="+mn-lt"/>
            </a:endParaRPr>
          </a:p>
          <a:p>
            <a:pPr marL="457200" indent="-457200"/>
            <a:endParaRPr lang="hr-HR" dirty="0">
              <a:ea typeface="Calibri" panose="020F0502020204030204"/>
              <a:cs typeface="Calibri"/>
            </a:endParaRPr>
          </a:p>
          <a:p>
            <a:pPr marL="457200" indent="-457200"/>
            <a:endParaRPr lang="hr-HR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hr-HR" dirty="0">
                <a:ea typeface="+mn-lt"/>
                <a:cs typeface="+mn-lt"/>
              </a:rPr>
              <a:t>       </a:t>
            </a:r>
            <a:r>
              <a:rPr lang="hr-HR" b="1" dirty="0" err="1">
                <a:ea typeface="+mn-lt"/>
                <a:cs typeface="+mn-lt"/>
              </a:rPr>
              <a:t>SongR</a:t>
            </a:r>
          </a:p>
          <a:p>
            <a:pPr marL="457200" indent="-457200"/>
            <a:endParaRPr lang="hr-HR">
              <a:ea typeface="+mn-lt"/>
              <a:cs typeface="+mn-lt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6AC63A1-70D9-F6B6-735D-B9A7C3A4D66B}"/>
              </a:ext>
            </a:extLst>
          </p:cNvPr>
          <p:cNvSpPr/>
          <p:nvPr/>
        </p:nvSpPr>
        <p:spPr>
          <a:xfrm>
            <a:off x="4535714" y="2597452"/>
            <a:ext cx="1620761" cy="4959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9F3543B-509B-C50E-0C57-0F4154C2A102}"/>
              </a:ext>
            </a:extLst>
          </p:cNvPr>
          <p:cNvSpPr/>
          <p:nvPr/>
        </p:nvSpPr>
        <p:spPr>
          <a:xfrm>
            <a:off x="4547808" y="4060975"/>
            <a:ext cx="1620761" cy="4959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DD2B9F6-9366-ADC3-68B2-2E509703AAE1}"/>
              </a:ext>
            </a:extLst>
          </p:cNvPr>
          <p:cNvSpPr/>
          <p:nvPr/>
        </p:nvSpPr>
        <p:spPr>
          <a:xfrm>
            <a:off x="4559905" y="5621260"/>
            <a:ext cx="1620761" cy="4959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5906168319967232">
            <a:hlinkClick r:id="" action="ppaction://media"/>
            <a:extLst>
              <a:ext uri="{FF2B5EF4-FFF2-40B4-BE49-F238E27FC236}">
                <a16:creationId xmlns:a16="http://schemas.microsoft.com/office/drawing/2014/main" id="{5201E1C5-4E71-8D79-AB42-000C0EEEE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8780" y="2483304"/>
            <a:ext cx="730250" cy="730250"/>
          </a:xfrm>
          <a:prstGeom prst="rect">
            <a:avLst/>
          </a:prstGeom>
          <a:ln>
            <a:noFill/>
          </a:ln>
        </p:spPr>
      </p:pic>
      <p:pic>
        <p:nvPicPr>
          <p:cNvPr id="14" name="tmpe_mimn65">
            <a:hlinkClick r:id="" action="ppaction://media"/>
            <a:extLst>
              <a:ext uri="{FF2B5EF4-FFF2-40B4-BE49-F238E27FC236}">
                <a16:creationId xmlns:a16="http://schemas.microsoft.com/office/drawing/2014/main" id="{CB466FA0-11B5-8FE1-DCC8-CCA556E4F8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54589" y="3971017"/>
            <a:ext cx="730250" cy="730250"/>
          </a:xfrm>
          <a:prstGeom prst="rect">
            <a:avLst/>
          </a:prstGeom>
        </p:spPr>
      </p:pic>
      <p:pic>
        <p:nvPicPr>
          <p:cNvPr id="16" name="school happy">
            <a:hlinkClick r:id="" action="ppaction://media"/>
            <a:extLst>
              <a:ext uri="{FF2B5EF4-FFF2-40B4-BE49-F238E27FC236}">
                <a16:creationId xmlns:a16="http://schemas.microsoft.com/office/drawing/2014/main" id="{C06C6E8C-274A-721F-0871-B2AB65123A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54589" y="544663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2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2B413-D33E-F27B-16FF-3487C253D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Calibri Light"/>
                <a:cs typeface="Calibri Light"/>
              </a:rPr>
              <a:t>Song Maker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54868-F204-B4FF-543A-9BFA6034F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105" y="146276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en-US" dirty="0">
                <a:ea typeface="Calibri"/>
                <a:cs typeface="Calibri"/>
              </a:rPr>
              <a:t>za </a:t>
            </a:r>
            <a:r>
              <a:rPr lang="en-US" dirty="0" err="1">
                <a:ea typeface="Calibri"/>
                <a:cs typeface="Calibri"/>
              </a:rPr>
              <a:t>stvaranje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melodije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korisnici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klikaju</a:t>
            </a:r>
            <a:r>
              <a:rPr lang="en-US" dirty="0">
                <a:ea typeface="Calibri"/>
                <a:cs typeface="Calibri"/>
              </a:rPr>
              <a:t> po </a:t>
            </a:r>
            <a:r>
              <a:rPr lang="en-US" dirty="0" err="1">
                <a:ea typeface="Calibri"/>
                <a:cs typeface="Calibri"/>
              </a:rPr>
              <a:t>virtualnoj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notnoj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tablici</a:t>
            </a:r>
          </a:p>
          <a:p>
            <a:pPr marL="285750" indent="-285750">
              <a:buFont typeface="Arial,Sans-Serif" panose="020B0604020202020204" pitchFamily="34" charset="0"/>
            </a:pPr>
            <a:r>
              <a:rPr lang="en-US" dirty="0" err="1">
                <a:ea typeface="Calibri"/>
                <a:cs typeface="Calibri"/>
              </a:rPr>
              <a:t>različiti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instumenti</a:t>
            </a:r>
            <a:r>
              <a:rPr lang="en-US" dirty="0">
                <a:ea typeface="Calibri"/>
                <a:cs typeface="Calibri"/>
              </a:rPr>
              <a:t>, </a:t>
            </a:r>
            <a:r>
              <a:rPr lang="en-US" dirty="0" err="1">
                <a:ea typeface="Calibri"/>
                <a:cs typeface="Calibri"/>
              </a:rPr>
              <a:t>ritam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i</a:t>
            </a:r>
            <a:r>
              <a:rPr lang="en-US" dirty="0">
                <a:ea typeface="Calibri"/>
                <a:cs typeface="Calibri"/>
              </a:rPr>
              <a:t> tempo</a:t>
            </a:r>
          </a:p>
          <a:p>
            <a:pPr marL="285750" indent="-285750">
              <a:buFont typeface="Arial,Sans-Serif" panose="020B0604020202020204" pitchFamily="34" charset="0"/>
            </a:pPr>
            <a:r>
              <a:rPr lang="en-US" dirty="0" err="1">
                <a:ea typeface="Calibri"/>
                <a:cs typeface="Calibri"/>
              </a:rPr>
              <a:t>besplatno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i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jednostavno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preuzimanje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glazbe</a:t>
            </a:r>
            <a:endParaRPr lang="en-US" dirty="0" err="1"/>
          </a:p>
        </p:txBody>
      </p:sp>
      <p:pic>
        <p:nvPicPr>
          <p:cNvPr id="5" name="Content Placeholder 3" descr="A screenshot of a music player&#10;&#10;Description automatically generated">
            <a:extLst>
              <a:ext uri="{FF2B5EF4-FFF2-40B4-BE49-F238E27FC236}">
                <a16:creationId xmlns:a16="http://schemas.microsoft.com/office/drawing/2014/main" id="{41D1926D-CA75-BD6C-8FB3-3F1998E3B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027440" y="3107720"/>
            <a:ext cx="6939691" cy="2960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A86091-E6DD-F0B7-426F-D33F6B8F5C06}"/>
              </a:ext>
            </a:extLst>
          </p:cNvPr>
          <p:cNvSpPr txBox="1"/>
          <p:nvPr/>
        </p:nvSpPr>
        <p:spPr>
          <a:xfrm>
            <a:off x="2656114" y="6006494"/>
            <a:ext cx="62266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 Light"/>
              </a:rPr>
              <a:t> </a:t>
            </a:r>
            <a:r>
              <a:rPr lang="hr-HR" sz="2000" u="sng" dirty="0">
                <a:solidFill>
                  <a:srgbClr val="0563C1"/>
                </a:solidFill>
                <a:cs typeface="Segoe UI"/>
                <a:hlinkClick r:id="rId3"/>
              </a:rPr>
              <a:t>https://musiclab.chromeexperiments.com/Song-Maker/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69767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Tema sustava Office</vt:lpstr>
      <vt:lpstr>ArtUI: alati UI za generiranje umjetničkih djela</vt:lpstr>
      <vt:lpstr>Devet vrsta umjetnosti</vt:lpstr>
      <vt:lpstr>Zašto ova radionica?</vt:lpstr>
      <vt:lpstr>Pripremni zadatak</vt:lpstr>
      <vt:lpstr>Aktivnost 1: stvaranje slika:  od skice do slike</vt:lpstr>
      <vt:lpstr>Aktivnost 2: stvaranje slika: od slike do umjetničkog djela</vt:lpstr>
      <vt:lpstr>Kako prepoznati slike generirane UI?</vt:lpstr>
      <vt:lpstr>Aktivnost 3: skladanje glazbe </vt:lpstr>
      <vt:lpstr>Song Maker</vt:lpstr>
      <vt:lpstr>MusicGen</vt:lpstr>
      <vt:lpstr>SongR</vt:lpstr>
      <vt:lpstr>Kako prepoznati glazbu generiranu UI?</vt:lpstr>
      <vt:lpstr>Invideo AI</vt:lpstr>
      <vt:lpstr>PowerPoint Presentation</vt:lpstr>
      <vt:lpstr>Razlika između besplatne i plaćene verzije </vt:lpstr>
      <vt:lpstr>Kako izraditi video</vt:lpstr>
      <vt:lpstr>PowerPoint Presentation</vt:lpstr>
      <vt:lpstr>Hourone AI</vt:lpstr>
      <vt:lpstr>Kako prepoznati video generiran UI?</vt:lpstr>
      <vt:lpstr>Hvala na pozornosti!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ArtUI: alati UI za generiranje umjetničkih djela</dc:title>
  <dc:creator>Jasminka Belščak</dc:creator>
  <cp:revision>292</cp:revision>
  <dcterms:created xsi:type="dcterms:W3CDTF">2024-03-14T18:55:44Z</dcterms:created>
  <dcterms:modified xsi:type="dcterms:W3CDTF">2024-03-26T11:53:59Z</dcterms:modified>
</cp:coreProperties>
</file>