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E6wb4wpX9MctZvPf3ebOInfir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verage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5bfd10b69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5bfd10b69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c5bfd10b69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5bfd10b69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5bfd10b69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c5bfd10b69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5e430c86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5e430c86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c5e430c86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5e430c86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5e430c86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c5e430c862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5bfd10b6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c5bfd10b6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c5bfd10b69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5bfd10b69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5bfd10b69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c5bfd10b69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5bfd10b69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5bfd10b6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c5bfd10b69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ea14c4601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ea14c4601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bea14c4601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2c5ffed8be7_0_5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5" name="Google Shape;15;g2c5ffed8be7_0_5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g2c5ffed8be7_0_5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g2c5ffed8be7_0_5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g2c5ffed8be7_0_5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9" name="Google Shape;19;g2c5ffed8be7_0_5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g2c5ffed8be7_0_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5ffed8be7_0_45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g2c5ffed8be7_0_45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g2c5ffed8be7_0_4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5ffed8be7_0_4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5ffed8be7_0_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g2c5ffed8be7_0_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g2c5ffed8be7_0_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c5ffed8be7_0_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c5ffed8be7_0_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c5ffed8be7_0_13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g2c5ffed8be7_0_1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c5ffed8be7_0_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g2c5ffed8be7_0_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" name="Google Shape;27;g2c5ffed8be7_0_1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c5ffed8be7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g2c5ffed8be7_0_2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c5ffed8be7_0_2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2c5ffed8be7_0_2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5ffed8be7_0_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5" name="Google Shape;35;g2c5ffed8be7_0_2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5ffed8be7_0_2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g2c5ffed8be7_0_2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2c5ffed8be7_0_2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c5ffed8be7_0_32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g2c5ffed8be7_0_3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c5ffed8be7_0_3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g2c5ffed8be7_0_35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g2c5ffed8be7_0_35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7" name="Google Shape;47;g2c5ffed8be7_0_35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g2c5ffed8be7_0_35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g2c5ffed8be7_0_3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5ffed8be7_0_4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2" name="Google Shape;52;g2c5ffed8be7_0_4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5ffed8be7_0_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Google Shape;11;g2c5ffed8be7_0_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2" name="Google Shape;12;g2c5ffed8be7_0_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glorijamavrinac@gmail.com" TargetMode="External"/><Relationship Id="rId4" Type="http://schemas.openxmlformats.org/officeDocument/2006/relationships/hyperlink" Target="mailto:sokacmaja@gmail.com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it.ly/AICUC2024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ctrTitle"/>
          </p:nvPr>
        </p:nvSpPr>
        <p:spPr>
          <a:xfrm>
            <a:off x="1606825" y="14205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Calibri"/>
              <a:buNone/>
            </a:pPr>
            <a:r>
              <a:rPr lang="hr-HR"/>
              <a:t>Tko se boji AI-a u humanističkim znanostima još?</a:t>
            </a:r>
            <a:endParaRPr/>
          </a:p>
        </p:txBody>
      </p:sp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1524000" y="4007109"/>
            <a:ext cx="9144000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3730"/>
              <a:t>Mogućnosti primjene umjetne inteligencije u nastavi materinskog jezika</a:t>
            </a:r>
            <a:endParaRPr sz="373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Predavačice: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Glorija Mavrinac, prof. hrvatskog jezika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Maja Sokač, prof. hrvatskog jezika</a:t>
            </a:r>
            <a:endParaRPr/>
          </a:p>
        </p:txBody>
      </p:sp>
      <p:pic>
        <p:nvPicPr>
          <p:cNvPr id="71" name="Google Shape;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75" y="166025"/>
            <a:ext cx="3305876" cy="17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c5bfd10b69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50" y="1066800"/>
            <a:ext cx="493395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5bfd10b69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800" y="997225"/>
            <a:ext cx="5603000" cy="10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c5bfd10b69_0_52"/>
          <p:cNvSpPr/>
          <p:nvPr/>
        </p:nvSpPr>
        <p:spPr>
          <a:xfrm>
            <a:off x="5570425" y="621950"/>
            <a:ext cx="5536500" cy="15570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c5bfd10b69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937" y="3159600"/>
            <a:ext cx="6087475" cy="7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c5bfd10b69_0_52"/>
          <p:cNvSpPr/>
          <p:nvPr/>
        </p:nvSpPr>
        <p:spPr>
          <a:xfrm>
            <a:off x="8104925" y="2958064"/>
            <a:ext cx="1564200" cy="11619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c5bfd10b69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25" y="125500"/>
            <a:ext cx="10041099" cy="65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ChatGPT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838200" y="14612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NAZIV AKTIVNOSTI:</a:t>
            </a:r>
            <a:r>
              <a:rPr lang="hr-HR">
                <a:solidFill>
                  <a:schemeClr val="dk1"/>
                </a:solidFill>
              </a:rPr>
              <a:t> AIM haiku (literarno-matematička radionica)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PODRUČJA:</a:t>
            </a:r>
            <a:r>
              <a:rPr lang="hr-HR">
                <a:solidFill>
                  <a:schemeClr val="dk1"/>
                </a:solidFill>
              </a:rPr>
              <a:t> književnost, jezik, Matematika (kriptografija)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lika na kojoj se prikazuje tekst, Post-it papirić, Trokut, snimka zaslona&#10;&#10;Opis je automatski generiran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425" y="2543525"/>
            <a:ext cx="8706275" cy="41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Gencraft.com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NAZIV AKTIVNOSTI: </a:t>
            </a:r>
            <a:r>
              <a:rPr lang="hr-HR">
                <a:solidFill>
                  <a:schemeClr val="dk1"/>
                </a:solidFill>
              </a:rPr>
              <a:t>Izradi likove iz književnih djela za cjelovito čitanje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PODRUČJA: </a:t>
            </a:r>
            <a:r>
              <a:rPr lang="hr-HR">
                <a:solidFill>
                  <a:schemeClr val="dk1"/>
                </a:solidFill>
              </a:rPr>
              <a:t>književnost, kultura i mediji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13815" l="42613" r="24403" t="31184"/>
          <a:stretch/>
        </p:blipFill>
        <p:spPr>
          <a:xfrm>
            <a:off x="1293225" y="2935100"/>
            <a:ext cx="4125202" cy="34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11533" l="43319" r="25013" t="31960"/>
          <a:stretch/>
        </p:blipFill>
        <p:spPr>
          <a:xfrm>
            <a:off x="6041575" y="2831000"/>
            <a:ext cx="4463573" cy="36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c5e430c862_0_2"/>
          <p:cNvPicPr preferRelativeResize="0"/>
          <p:nvPr/>
        </p:nvPicPr>
        <p:blipFill rotWithShape="1">
          <a:blip r:embed="rId3">
            <a:alphaModFix/>
          </a:blip>
          <a:srcRect b="12365" l="42924" r="25023" t="31248"/>
          <a:stretch/>
        </p:blipFill>
        <p:spPr>
          <a:xfrm>
            <a:off x="540025" y="558450"/>
            <a:ext cx="5278901" cy="515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c5e430c862_0_2"/>
          <p:cNvPicPr preferRelativeResize="0"/>
          <p:nvPr/>
        </p:nvPicPr>
        <p:blipFill rotWithShape="1">
          <a:blip r:embed="rId4">
            <a:alphaModFix/>
          </a:blip>
          <a:srcRect b="13037" l="43074" r="27678" t="31905"/>
          <a:stretch/>
        </p:blipFill>
        <p:spPr>
          <a:xfrm>
            <a:off x="6299325" y="607209"/>
            <a:ext cx="5048323" cy="505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c5e430c86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50" y="168975"/>
            <a:ext cx="9990949" cy="64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NightCafe</a:t>
            </a:r>
            <a:endParaRPr/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109325" y="15274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NAZIV AKTIVNOSTI:</a:t>
            </a:r>
            <a:r>
              <a:rPr lang="hr-HR">
                <a:solidFill>
                  <a:schemeClr val="dk1"/>
                </a:solidFill>
              </a:rPr>
              <a:t> Kreativno pisanje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PODRUČJA:</a:t>
            </a:r>
            <a:r>
              <a:rPr lang="hr-HR">
                <a:solidFill>
                  <a:schemeClr val="dk1"/>
                </a:solidFill>
              </a:rPr>
              <a:t> književnost, literarno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>
                <a:solidFill>
                  <a:schemeClr val="dk1"/>
                </a:solidFill>
              </a:rPr>
              <a:t>stvaralaštvo, Likovna umjetnost,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>
                <a:solidFill>
                  <a:schemeClr val="dk1"/>
                </a:solidFill>
              </a:rPr>
              <a:t>izvannastavne aktivnosti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175" y="553600"/>
            <a:ext cx="5921574" cy="59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838200" y="3471150"/>
            <a:ext cx="47709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Ključne riječi: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dreams, memories, place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28" y="4501425"/>
            <a:ext cx="4235275" cy="18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4377725" y="3769350"/>
            <a:ext cx="1308600" cy="51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c5bfd10b6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550" y="152400"/>
            <a:ext cx="1069985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idx="1" type="body"/>
          </p:nvPr>
        </p:nvSpPr>
        <p:spPr>
          <a:xfrm>
            <a:off x="606300" y="17759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hr-HR" sz="3300"/>
              <a:t>Vjerujemo da je potencijal čovječanstva još uvijek najvećim dijelom neostvaren. Postoje mogući razvoji događaja koji vode u izvanredno i izrazito vrijedno poboljšano ljudsko stanje. </a:t>
            </a:r>
            <a:endParaRPr i="1" sz="3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 sz="3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hr-HR" sz="3300"/>
              <a:t>Transhumanistička deklaracija, 1998.</a:t>
            </a:r>
            <a:endParaRPr sz="3300"/>
          </a:p>
        </p:txBody>
      </p:sp>
      <p:sp>
        <p:nvSpPr>
          <p:cNvPr id="200" name="Google Shape;200;p11"/>
          <p:cNvSpPr/>
          <p:nvPr/>
        </p:nvSpPr>
        <p:spPr>
          <a:xfrm>
            <a:off x="418650" y="1152025"/>
            <a:ext cx="11380200" cy="458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type="title"/>
          </p:nvPr>
        </p:nvSpPr>
        <p:spPr>
          <a:xfrm>
            <a:off x="15339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Kontakt: </a:t>
            </a:r>
            <a:endParaRPr/>
          </a:p>
        </p:txBody>
      </p:sp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1353200" y="1809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Glorija Mavrinac (Gimnazija Andrije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Mohorovičića Rijeka, Medicinska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škola Rijeka)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glorijamavrinac@gmail.com</a:t>
            </a:r>
            <a:r>
              <a:rPr lang="hr-HR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Maja Sokač (Gimnazija Karlovac)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u="sng">
                <a:solidFill>
                  <a:schemeClr val="hlink"/>
                </a:solidFill>
                <a:hlinkClick r:id="rId4"/>
              </a:rPr>
              <a:t>sokacmaja@gmail.com</a:t>
            </a:r>
            <a:r>
              <a:rPr lang="hr-HR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349" y="4365674"/>
            <a:ext cx="1012850" cy="10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3950" y="1637450"/>
            <a:ext cx="4694451" cy="469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6993950" y="655225"/>
            <a:ext cx="44229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https://bit.ly/AI-MATERIJALI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https://bit.ly/AICUC2024</a:t>
            </a:r>
            <a:r>
              <a:rPr lang="hr-HR"/>
              <a:t> </a:t>
            </a:r>
            <a:endParaRPr/>
          </a:p>
        </p:txBody>
      </p:sp>
      <p:pic>
        <p:nvPicPr>
          <p:cNvPr id="77" name="Google Shape;7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999" y="1559375"/>
            <a:ext cx="5142925" cy="51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5700"/>
              <a:t>AI alati</a:t>
            </a:r>
            <a:endParaRPr sz="5700"/>
          </a:p>
        </p:txBody>
      </p:sp>
      <p:sp>
        <p:nvSpPr>
          <p:cNvPr id="84" name="Google Shape;84;p3"/>
          <p:cNvSpPr/>
          <p:nvPr/>
        </p:nvSpPr>
        <p:spPr>
          <a:xfrm>
            <a:off x="838200" y="2601801"/>
            <a:ext cx="4798500" cy="2327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Croapi, Perplexity, Ispravi.me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096000" y="2601801"/>
            <a:ext cx="4709100" cy="2327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ChatGPT, Gencraft.com, NightCafe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385525" y="149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Croapi</a:t>
            </a:r>
            <a:endParaRPr/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101700" y="1475475"/>
            <a:ext cx="11988600" cy="48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NAZIV AKTIVNOSTI:</a:t>
            </a:r>
            <a:r>
              <a:rPr lang="hr-HR">
                <a:solidFill>
                  <a:schemeClr val="dk1"/>
                </a:solidFill>
              </a:rPr>
              <a:t> Istraži (ne)mogućnosti umjetne inteligencije u prepoznavanju vrsta riječi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PODRUČJA:</a:t>
            </a:r>
            <a:r>
              <a:rPr lang="hr-HR">
                <a:solidFill>
                  <a:schemeClr val="dk1"/>
                </a:solidFill>
              </a:rPr>
              <a:t> hrvatski jezik, Informatika, međupredmetne teme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385525" y="3438025"/>
            <a:ext cx="11313900" cy="3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UPUTA ZA ISTRAŽIVAČKI ZADATAK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Pristupi alatu Croapi pa riješi sljedeće zadatke: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Osmisli jednostavne proširene rečenice u kojima ćeš iskoristiti sljedeće glagole: </a:t>
            </a:r>
            <a:r>
              <a:rPr i="1"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veseliti se, češljati se, grliti se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Upiši rečenice u alati Croapi i istraži može li prepoznati prave, neprave i uzajamnopovratne glagole. Napiši svoje zaključke.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269425" y="3529075"/>
            <a:ext cx="11546100" cy="304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5bfd10b69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Rješenja:</a:t>
            </a:r>
            <a:endParaRPr/>
          </a:p>
        </p:txBody>
      </p:sp>
      <p:pic>
        <p:nvPicPr>
          <p:cNvPr id="100" name="Google Shape;100;g2c5bfd10b6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50" y="1562100"/>
            <a:ext cx="11298701" cy="43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c5bfd10b6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712" y="236975"/>
            <a:ext cx="8183249" cy="3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c5bfd10b69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976" y="3692900"/>
            <a:ext cx="7071475" cy="29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Perplexity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3786800" y="251925"/>
            <a:ext cx="7680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NAZIV AKTIVNOSTI:</a:t>
            </a:r>
            <a:r>
              <a:rPr lang="hr-HR">
                <a:solidFill>
                  <a:schemeClr val="dk1"/>
                </a:solidFill>
              </a:rPr>
              <a:t> Održivi turizam - turističke ture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hr-HR">
                <a:solidFill>
                  <a:schemeClr val="dk1"/>
                </a:solidFill>
              </a:rPr>
              <a:t>PODRUČJA:</a:t>
            </a:r>
            <a:r>
              <a:rPr lang="hr-HR">
                <a:solidFill>
                  <a:schemeClr val="dk1"/>
                </a:solidFill>
              </a:rPr>
              <a:t> književnost, Geografija, Povijest, međupredmetne teme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75" y="1777138"/>
            <a:ext cx="5131902" cy="4862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4825000" y="3098600"/>
            <a:ext cx="1524000" cy="10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6448400" y="1690700"/>
            <a:ext cx="5019300" cy="4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Smjernice: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naziv turističke ture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trajanje (u satima)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i opis aktivnosti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voditelji ture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promocija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troškovnik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050" y="4868975"/>
            <a:ext cx="6471650" cy="18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bea14c4601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7525"/>
            <a:ext cx="3567899" cy="537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ea14c460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727" y="1016825"/>
            <a:ext cx="3567900" cy="523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bea14c4601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047" y="1016825"/>
            <a:ext cx="3739102" cy="52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bea14c4601_1_3"/>
          <p:cNvSpPr txBox="1"/>
          <p:nvPr/>
        </p:nvSpPr>
        <p:spPr>
          <a:xfrm>
            <a:off x="1582050" y="191250"/>
            <a:ext cx="9027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Radovi učenika 3. razreda Gimnazije Karlovac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630375" y="290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Ispravi.me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3959450" y="290901"/>
            <a:ext cx="10874700" cy="4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r>
              <a:rPr b="1" lang="hr-HR" sz="3430">
                <a:solidFill>
                  <a:schemeClr val="dk1"/>
                </a:solidFill>
              </a:rPr>
              <a:t>NAZIV AKTIVNOSTI: </a:t>
            </a:r>
            <a:r>
              <a:rPr lang="hr-HR" sz="3430">
                <a:solidFill>
                  <a:schemeClr val="dk1"/>
                </a:solidFill>
              </a:rPr>
              <a:t>Vježba lektoriranja</a:t>
            </a:r>
            <a:endParaRPr sz="34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r>
              <a:rPr b="1" lang="hr-HR" sz="3430">
                <a:solidFill>
                  <a:schemeClr val="dk1"/>
                </a:solidFill>
              </a:rPr>
              <a:t>PODRUČJA: </a:t>
            </a:r>
            <a:r>
              <a:rPr lang="hr-HR" sz="3430">
                <a:solidFill>
                  <a:schemeClr val="dk1"/>
                </a:solidFill>
              </a:rPr>
              <a:t>jezik</a:t>
            </a:r>
            <a:endParaRPr sz="34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1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5300"/>
              </a:spcBef>
              <a:spcAft>
                <a:spcPts val="0"/>
              </a:spcAft>
              <a:buClr>
                <a:schemeClr val="dk1"/>
              </a:buClr>
              <a:buSzPts val="523"/>
              <a:buNone/>
            </a:pPr>
            <a:r>
              <a:t/>
            </a:r>
            <a:endParaRPr sz="141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5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41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2481">
              <a:solidFill>
                <a:srgbClr val="40404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r>
              <a:t/>
            </a:r>
            <a:endParaRPr sz="2029"/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30"/>
              <a:buNone/>
            </a:pPr>
            <a:r>
              <a:t/>
            </a:r>
            <a:endParaRPr sz="2029"/>
          </a:p>
        </p:txBody>
      </p:sp>
      <p:pic>
        <p:nvPicPr>
          <p:cNvPr id="133" name="Google Shape;1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0825"/>
            <a:ext cx="11887198" cy="174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46400"/>
            <a:ext cx="11887200" cy="163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2024-03-03T07:14:18Z</dcterms:created>
  <dc:creator>Maja</dc:creator>
</cp:coreProperties>
</file>