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Breathing" panose="0200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aret Bold" panose="020B0604020202020204" charset="-18"/>
      <p:regular r:id="rId31"/>
    </p:embeddedFont>
    <p:embeddedFont>
      <p:font typeface="Jimmy Script Bold" panose="020B0604020202020204" charset="0"/>
      <p:regular r:id="rId32"/>
    </p:embeddedFont>
    <p:embeddedFont>
      <p:font typeface="Open Sans 1" panose="020B0604020202020204" charset="0"/>
      <p:regular r:id="rId33"/>
    </p:embeddedFont>
    <p:embeddedFont>
      <p:font typeface="Open Sans 1 Bold" panose="020B0604020202020204" charset="0"/>
      <p:regular r:id="rId34"/>
    </p:embeddedFont>
    <p:embeddedFont>
      <p:font typeface="Open Sans 2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28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sv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sv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5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46.png"/><Relationship Id="rId15" Type="http://schemas.openxmlformats.org/officeDocument/2006/relationships/image" Target="../media/image67.sv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3367" y="1028700"/>
            <a:ext cx="4317861" cy="2261480"/>
          </a:xfrm>
          <a:custGeom>
            <a:avLst/>
            <a:gdLst/>
            <a:ahLst/>
            <a:cxnLst/>
            <a:rect l="l" t="t" r="r" b="b"/>
            <a:pathLst>
              <a:path w="4317861" h="2261480">
                <a:moveTo>
                  <a:pt x="0" y="0"/>
                </a:moveTo>
                <a:lnTo>
                  <a:pt x="4317861" y="0"/>
                </a:lnTo>
                <a:lnTo>
                  <a:pt x="4317861" y="2261480"/>
                </a:lnTo>
                <a:lnTo>
                  <a:pt x="0" y="226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9448" y="4487554"/>
            <a:ext cx="19031578" cy="6304210"/>
          </a:xfrm>
          <a:custGeom>
            <a:avLst/>
            <a:gdLst/>
            <a:ahLst/>
            <a:cxnLst/>
            <a:rect l="l" t="t" r="r" b="b"/>
            <a:pathLst>
              <a:path w="19031578" h="6304210">
                <a:moveTo>
                  <a:pt x="0" y="0"/>
                </a:moveTo>
                <a:lnTo>
                  <a:pt x="19031579" y="0"/>
                </a:lnTo>
                <a:lnTo>
                  <a:pt x="19031579" y="6304210"/>
                </a:lnTo>
                <a:lnTo>
                  <a:pt x="0" y="6304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63670" y="1028700"/>
            <a:ext cx="1996496" cy="2725592"/>
          </a:xfrm>
          <a:custGeom>
            <a:avLst/>
            <a:gdLst/>
            <a:ahLst/>
            <a:cxnLst/>
            <a:rect l="l" t="t" r="r" b="b"/>
            <a:pathLst>
              <a:path w="1996496" h="2725592">
                <a:moveTo>
                  <a:pt x="0" y="0"/>
                </a:moveTo>
                <a:lnTo>
                  <a:pt x="1996496" y="0"/>
                </a:lnTo>
                <a:lnTo>
                  <a:pt x="1996496" y="2725592"/>
                </a:lnTo>
                <a:lnTo>
                  <a:pt x="0" y="272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19801" y="4845513"/>
            <a:ext cx="5557972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1 Bold"/>
              </a:rPr>
              <a:t>STEM + HISTORY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71800" y="5834190"/>
            <a:ext cx="12625507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Tema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Etičko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pedagoški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aspekti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i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pravna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regulativa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upotrebe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AI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00" y="3564264"/>
            <a:ext cx="9754270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1"/>
              </a:rPr>
              <a:t>Al u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obrazovanju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- Novi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početak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ili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početak</a:t>
            </a:r>
            <a:r>
              <a:rPr lang="en-US" sz="33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1"/>
              </a:rPr>
              <a:t>kraja</a:t>
            </a:r>
            <a:endParaRPr lang="en-US" sz="3399" dirty="0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82869" y="7427968"/>
            <a:ext cx="572226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Rovinj, 18. i 19. travnja 2024.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625" y="0"/>
            <a:ext cx="12858750" cy="10287000"/>
          </a:xfrm>
          <a:custGeom>
            <a:avLst/>
            <a:gdLst/>
            <a:ahLst/>
            <a:cxnLst/>
            <a:rect l="l" t="t" r="r" b="b"/>
            <a:pathLst>
              <a:path w="12858750" h="10287000">
                <a:moveTo>
                  <a:pt x="0" y="0"/>
                </a:moveTo>
                <a:lnTo>
                  <a:pt x="12858750" y="0"/>
                </a:lnTo>
                <a:lnTo>
                  <a:pt x="12858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996003" y="7182140"/>
            <a:ext cx="2718489" cy="27184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038" y="3860982"/>
            <a:ext cx="8604342" cy="5016680"/>
          </a:xfrm>
          <a:custGeom>
            <a:avLst/>
            <a:gdLst/>
            <a:ahLst/>
            <a:cxnLst/>
            <a:rect l="l" t="t" r="r" b="b"/>
            <a:pathLst>
              <a:path w="8604342" h="5016680">
                <a:moveTo>
                  <a:pt x="0" y="0"/>
                </a:moveTo>
                <a:lnTo>
                  <a:pt x="8604342" y="0"/>
                </a:lnTo>
                <a:lnTo>
                  <a:pt x="8604342" y="5016680"/>
                </a:lnTo>
                <a:lnTo>
                  <a:pt x="0" y="501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6" r="-21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68325" y="3860982"/>
            <a:ext cx="8714623" cy="5016680"/>
          </a:xfrm>
          <a:custGeom>
            <a:avLst/>
            <a:gdLst/>
            <a:ahLst/>
            <a:cxnLst/>
            <a:rect l="l" t="t" r="r" b="b"/>
            <a:pathLst>
              <a:path w="8714623" h="5016680">
                <a:moveTo>
                  <a:pt x="0" y="0"/>
                </a:moveTo>
                <a:lnTo>
                  <a:pt x="8714623" y="0"/>
                </a:lnTo>
                <a:lnTo>
                  <a:pt x="8714623" y="5016680"/>
                </a:lnTo>
                <a:lnTo>
                  <a:pt x="0" y="5016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7" r="-167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0103" y="962025"/>
            <a:ext cx="1737284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Uz pomoć Chat GPT-a ostvarili smo motivacijski aspekt uvodnog dijela sata na način da tom alatu „preusmjerimo“ pitanja učenika o samom nadolazećem nastavnom sadržaju iz povijesti te kritički evaluiramo povratnu informaciju koju im ponudi.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107" y="1884709"/>
            <a:ext cx="8939078" cy="6556019"/>
          </a:xfrm>
          <a:custGeom>
            <a:avLst/>
            <a:gdLst/>
            <a:ahLst/>
            <a:cxnLst/>
            <a:rect l="l" t="t" r="r" b="b"/>
            <a:pathLst>
              <a:path w="8939078" h="6556019">
                <a:moveTo>
                  <a:pt x="0" y="0"/>
                </a:moveTo>
                <a:lnTo>
                  <a:pt x="8939079" y="0"/>
                </a:lnTo>
                <a:lnTo>
                  <a:pt x="8939079" y="6556018"/>
                </a:lnTo>
                <a:lnTo>
                  <a:pt x="0" y="6556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3617" y="1884709"/>
            <a:ext cx="7749008" cy="6556019"/>
          </a:xfrm>
          <a:custGeom>
            <a:avLst/>
            <a:gdLst/>
            <a:ahLst/>
            <a:cxnLst/>
            <a:rect l="l" t="t" r="r" b="b"/>
            <a:pathLst>
              <a:path w="7749008" h="6556019">
                <a:moveTo>
                  <a:pt x="0" y="0"/>
                </a:moveTo>
                <a:lnTo>
                  <a:pt x="7749008" y="0"/>
                </a:lnTo>
                <a:lnTo>
                  <a:pt x="7749008" y="6556018"/>
                </a:lnTo>
                <a:lnTo>
                  <a:pt x="0" y="6556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62654" y="356322"/>
            <a:ext cx="2796646" cy="2684780"/>
          </a:xfrm>
          <a:custGeom>
            <a:avLst/>
            <a:gdLst/>
            <a:ahLst/>
            <a:cxnLst/>
            <a:rect l="l" t="t" r="r" b="b"/>
            <a:pathLst>
              <a:path w="2796646" h="2684780">
                <a:moveTo>
                  <a:pt x="0" y="0"/>
                </a:moveTo>
                <a:lnTo>
                  <a:pt x="2796646" y="0"/>
                </a:lnTo>
                <a:lnTo>
                  <a:pt x="2796646" y="2684780"/>
                </a:lnTo>
                <a:lnTo>
                  <a:pt x="0" y="268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275" y="3069011"/>
            <a:ext cx="8206857" cy="6189289"/>
          </a:xfrm>
          <a:custGeom>
            <a:avLst/>
            <a:gdLst/>
            <a:ahLst/>
            <a:cxnLst/>
            <a:rect l="l" t="t" r="r" b="b"/>
            <a:pathLst>
              <a:path w="8206857" h="6189289">
                <a:moveTo>
                  <a:pt x="0" y="0"/>
                </a:moveTo>
                <a:lnTo>
                  <a:pt x="8206856" y="0"/>
                </a:lnTo>
                <a:lnTo>
                  <a:pt x="8206856" y="6189289"/>
                </a:lnTo>
                <a:lnTo>
                  <a:pt x="0" y="618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6000" y="3069011"/>
            <a:ext cx="8811669" cy="6189289"/>
          </a:xfrm>
          <a:custGeom>
            <a:avLst/>
            <a:gdLst/>
            <a:ahLst/>
            <a:cxnLst/>
            <a:rect l="l" t="t" r="r" b="b"/>
            <a:pathLst>
              <a:path w="8811669" h="6189289">
                <a:moveTo>
                  <a:pt x="0" y="0"/>
                </a:moveTo>
                <a:lnTo>
                  <a:pt x="8811669" y="0"/>
                </a:lnTo>
                <a:lnTo>
                  <a:pt x="8811669" y="6189289"/>
                </a:lnTo>
                <a:lnTo>
                  <a:pt x="0" y="6189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35381" y="8299063"/>
            <a:ext cx="1998410" cy="1918473"/>
          </a:xfrm>
          <a:custGeom>
            <a:avLst/>
            <a:gdLst/>
            <a:ahLst/>
            <a:cxnLst/>
            <a:rect l="l" t="t" r="r" b="b"/>
            <a:pathLst>
              <a:path w="1998410" h="1918473">
                <a:moveTo>
                  <a:pt x="0" y="0"/>
                </a:moveTo>
                <a:lnTo>
                  <a:pt x="1998409" y="0"/>
                </a:lnTo>
                <a:lnTo>
                  <a:pt x="1998409" y="1918474"/>
                </a:lnTo>
                <a:lnTo>
                  <a:pt x="0" y="191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0945" y="741710"/>
            <a:ext cx="1737284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Osim ostvarenja motivacijskog aspekta u uvodnom dijelu sata, CHAT GPT može biti koristan kao “podsjetnik” ili “dodatak” nastavnikovim uputama pri praktičnom radu.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367" y="2851503"/>
            <a:ext cx="7332243" cy="6857581"/>
          </a:xfrm>
          <a:custGeom>
            <a:avLst/>
            <a:gdLst/>
            <a:ahLst/>
            <a:cxnLst/>
            <a:rect l="l" t="t" r="r" b="b"/>
            <a:pathLst>
              <a:path w="7332243" h="6857581">
                <a:moveTo>
                  <a:pt x="0" y="0"/>
                </a:moveTo>
                <a:lnTo>
                  <a:pt x="7332243" y="0"/>
                </a:lnTo>
                <a:lnTo>
                  <a:pt x="7332243" y="6857581"/>
                </a:lnTo>
                <a:lnTo>
                  <a:pt x="0" y="6857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1726" y="2851503"/>
            <a:ext cx="8517252" cy="6857581"/>
          </a:xfrm>
          <a:custGeom>
            <a:avLst/>
            <a:gdLst/>
            <a:ahLst/>
            <a:cxnLst/>
            <a:rect l="l" t="t" r="r" b="b"/>
            <a:pathLst>
              <a:path w="8517252" h="6857581">
                <a:moveTo>
                  <a:pt x="0" y="0"/>
                </a:moveTo>
                <a:lnTo>
                  <a:pt x="8517253" y="0"/>
                </a:lnTo>
                <a:lnTo>
                  <a:pt x="8517253" y="6857581"/>
                </a:lnTo>
                <a:lnTo>
                  <a:pt x="0" y="6857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1832" y="8299063"/>
            <a:ext cx="1998410" cy="1918473"/>
          </a:xfrm>
          <a:custGeom>
            <a:avLst/>
            <a:gdLst/>
            <a:ahLst/>
            <a:cxnLst/>
            <a:rect l="l" t="t" r="r" b="b"/>
            <a:pathLst>
              <a:path w="1998410" h="1918473">
                <a:moveTo>
                  <a:pt x="0" y="0"/>
                </a:moveTo>
                <a:lnTo>
                  <a:pt x="1998410" y="0"/>
                </a:lnTo>
                <a:lnTo>
                  <a:pt x="1998410" y="1918474"/>
                </a:lnTo>
                <a:lnTo>
                  <a:pt x="0" y="191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0945" y="640026"/>
            <a:ext cx="1737284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Uz motivacijski i praktični dio, CHAT GPT može poslužiti kao izvor informacija o dodatnoj literaturi za temu radionice/nastavnog sata 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9438" y="2641309"/>
            <a:ext cx="7164233" cy="7263266"/>
          </a:xfrm>
          <a:custGeom>
            <a:avLst/>
            <a:gdLst/>
            <a:ahLst/>
            <a:cxnLst/>
            <a:rect l="l" t="t" r="r" b="b"/>
            <a:pathLst>
              <a:path w="7164233" h="7263266">
                <a:moveTo>
                  <a:pt x="0" y="0"/>
                </a:moveTo>
                <a:lnTo>
                  <a:pt x="7164232" y="0"/>
                </a:lnTo>
                <a:lnTo>
                  <a:pt x="7164232" y="7263267"/>
                </a:lnTo>
                <a:lnTo>
                  <a:pt x="0" y="726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1" t="-1647" r="-12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8837" y="2641309"/>
            <a:ext cx="6811209" cy="7263266"/>
          </a:xfrm>
          <a:custGeom>
            <a:avLst/>
            <a:gdLst/>
            <a:ahLst/>
            <a:cxnLst/>
            <a:rect l="l" t="t" r="r" b="b"/>
            <a:pathLst>
              <a:path w="6811209" h="7263266">
                <a:moveTo>
                  <a:pt x="0" y="0"/>
                </a:moveTo>
                <a:lnTo>
                  <a:pt x="6811210" y="0"/>
                </a:lnTo>
                <a:lnTo>
                  <a:pt x="6811210" y="7263267"/>
                </a:lnTo>
                <a:lnTo>
                  <a:pt x="0" y="7263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7050" y="436658"/>
            <a:ext cx="1742368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Uz pomoć DALL - E (specijaliziran za generiranje slika na temelju tekstualnog opisa) ostvarili smo načelo vizualizacije u središnjem dijelu sata na način da smo učenicima vizualizirali izgled objekta kojeg trebaju napraviti.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84607"/>
            <a:ext cx="6127750" cy="4595813"/>
          </a:xfrm>
          <a:custGeom>
            <a:avLst/>
            <a:gdLst/>
            <a:ahLst/>
            <a:cxnLst/>
            <a:rect l="l" t="t" r="r" b="b"/>
            <a:pathLst>
              <a:path w="6127750" h="4595813">
                <a:moveTo>
                  <a:pt x="0" y="0"/>
                </a:moveTo>
                <a:lnTo>
                  <a:pt x="6127750" y="0"/>
                </a:lnTo>
                <a:lnTo>
                  <a:pt x="6127750" y="4595813"/>
                </a:lnTo>
                <a:lnTo>
                  <a:pt x="0" y="4595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86435" y="3284607"/>
            <a:ext cx="6127750" cy="4595813"/>
          </a:xfrm>
          <a:custGeom>
            <a:avLst/>
            <a:gdLst/>
            <a:ahLst/>
            <a:cxnLst/>
            <a:rect l="l" t="t" r="r" b="b"/>
            <a:pathLst>
              <a:path w="6127750" h="4595813">
                <a:moveTo>
                  <a:pt x="0" y="0"/>
                </a:moveTo>
                <a:lnTo>
                  <a:pt x="6127750" y="0"/>
                </a:lnTo>
                <a:lnTo>
                  <a:pt x="6127750" y="4595813"/>
                </a:lnTo>
                <a:lnTo>
                  <a:pt x="0" y="4595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7400" y="5331856"/>
            <a:ext cx="5832863" cy="4374648"/>
          </a:xfrm>
          <a:custGeom>
            <a:avLst/>
            <a:gdLst/>
            <a:ahLst/>
            <a:cxnLst/>
            <a:rect l="l" t="t" r="r" b="b"/>
            <a:pathLst>
              <a:path w="5832863" h="4374648">
                <a:moveTo>
                  <a:pt x="0" y="0"/>
                </a:moveTo>
                <a:lnTo>
                  <a:pt x="5832863" y="0"/>
                </a:lnTo>
                <a:lnTo>
                  <a:pt x="5832863" y="4374647"/>
                </a:lnTo>
                <a:lnTo>
                  <a:pt x="0" y="4374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811374"/>
            <a:ext cx="182880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Platformu MS Teams koristili smo za olakšavanje uključivanja drugih nastavnika ili stručnjaka u nastavni proces neovisno o putnim, vremenskim i drugim organizacijskim izazovima te tako omogućili i direktnu interaktivnu komunikaciju učenika s istim osobama.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9371" y="3113416"/>
            <a:ext cx="7319551" cy="4781168"/>
          </a:xfrm>
          <a:custGeom>
            <a:avLst/>
            <a:gdLst/>
            <a:ahLst/>
            <a:cxnLst/>
            <a:rect l="l" t="t" r="r" b="b"/>
            <a:pathLst>
              <a:path w="7319551" h="4781168">
                <a:moveTo>
                  <a:pt x="0" y="0"/>
                </a:moveTo>
                <a:lnTo>
                  <a:pt x="7319551" y="0"/>
                </a:lnTo>
                <a:lnTo>
                  <a:pt x="7319551" y="4781168"/>
                </a:lnTo>
                <a:lnTo>
                  <a:pt x="0" y="4781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97633" y="3789565"/>
            <a:ext cx="7298561" cy="4781168"/>
          </a:xfrm>
          <a:custGeom>
            <a:avLst/>
            <a:gdLst/>
            <a:ahLst/>
            <a:cxnLst/>
            <a:rect l="l" t="t" r="r" b="b"/>
            <a:pathLst>
              <a:path w="7298561" h="4781168">
                <a:moveTo>
                  <a:pt x="0" y="0"/>
                </a:moveTo>
                <a:lnTo>
                  <a:pt x="7298561" y="0"/>
                </a:lnTo>
                <a:lnTo>
                  <a:pt x="7298561" y="4781168"/>
                </a:lnTo>
                <a:lnTo>
                  <a:pt x="0" y="478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54839" y="8981332"/>
            <a:ext cx="6978322" cy="1017672"/>
          </a:xfrm>
          <a:custGeom>
            <a:avLst/>
            <a:gdLst/>
            <a:ahLst/>
            <a:cxnLst/>
            <a:rect l="l" t="t" r="r" b="b"/>
            <a:pathLst>
              <a:path w="6978322" h="1017672">
                <a:moveTo>
                  <a:pt x="0" y="0"/>
                </a:moveTo>
                <a:lnTo>
                  <a:pt x="6978322" y="0"/>
                </a:lnTo>
                <a:lnTo>
                  <a:pt x="6978322" y="1017671"/>
                </a:lnTo>
                <a:lnTo>
                  <a:pt x="0" y="1017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125300"/>
            <a:ext cx="182880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Za snimanje kraćih usmenih izlaganja praćenih uputama nastavnika koristili smo alate Camtasiu ili Cup Cat koji su poslužiti kao kompenzacija u slučaju odsutnosti nastavnika.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80" y="2741703"/>
            <a:ext cx="8539722" cy="4803594"/>
          </a:xfrm>
          <a:custGeom>
            <a:avLst/>
            <a:gdLst/>
            <a:ahLst/>
            <a:cxnLst/>
            <a:rect l="l" t="t" r="r" b="b"/>
            <a:pathLst>
              <a:path w="8539722" h="4803594">
                <a:moveTo>
                  <a:pt x="0" y="0"/>
                </a:moveTo>
                <a:lnTo>
                  <a:pt x="8539722" y="0"/>
                </a:lnTo>
                <a:lnTo>
                  <a:pt x="8539722" y="4803594"/>
                </a:lnTo>
                <a:lnTo>
                  <a:pt x="0" y="4803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741703"/>
            <a:ext cx="8936919" cy="4803594"/>
          </a:xfrm>
          <a:custGeom>
            <a:avLst/>
            <a:gdLst/>
            <a:ahLst/>
            <a:cxnLst/>
            <a:rect l="l" t="t" r="r" b="b"/>
            <a:pathLst>
              <a:path w="8936919" h="4803594">
                <a:moveTo>
                  <a:pt x="0" y="0"/>
                </a:moveTo>
                <a:lnTo>
                  <a:pt x="8936919" y="0"/>
                </a:lnTo>
                <a:lnTo>
                  <a:pt x="8936919" y="4803594"/>
                </a:lnTo>
                <a:lnTo>
                  <a:pt x="0" y="4803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85778" y="7691773"/>
            <a:ext cx="3258175" cy="2450338"/>
          </a:xfrm>
          <a:custGeom>
            <a:avLst/>
            <a:gdLst/>
            <a:ahLst/>
            <a:cxnLst/>
            <a:rect l="l" t="t" r="r" b="b"/>
            <a:pathLst>
              <a:path w="3258175" h="2450338">
                <a:moveTo>
                  <a:pt x="0" y="0"/>
                </a:moveTo>
                <a:lnTo>
                  <a:pt x="3258175" y="0"/>
                </a:lnTo>
                <a:lnTo>
                  <a:pt x="3258175" y="2450338"/>
                </a:lnTo>
                <a:lnTo>
                  <a:pt x="0" y="245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63408" y="7691773"/>
            <a:ext cx="3239330" cy="2450338"/>
          </a:xfrm>
          <a:custGeom>
            <a:avLst/>
            <a:gdLst/>
            <a:ahLst/>
            <a:cxnLst/>
            <a:rect l="l" t="t" r="r" b="b"/>
            <a:pathLst>
              <a:path w="3239330" h="2450338">
                <a:moveTo>
                  <a:pt x="0" y="0"/>
                </a:moveTo>
                <a:lnTo>
                  <a:pt x="3239330" y="0"/>
                </a:lnTo>
                <a:lnTo>
                  <a:pt x="3239330" y="2450338"/>
                </a:lnTo>
                <a:lnTo>
                  <a:pt x="0" y="2450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7880" y="1328744"/>
            <a:ext cx="1755224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Alat Wakelet i Book Creator smo koristili za čuvanje i organizaciju različitih vrsta sadržaja.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278" y="3167841"/>
            <a:ext cx="7628417" cy="4290985"/>
          </a:xfrm>
          <a:custGeom>
            <a:avLst/>
            <a:gdLst/>
            <a:ahLst/>
            <a:cxnLst/>
            <a:rect l="l" t="t" r="r" b="b"/>
            <a:pathLst>
              <a:path w="7628417" h="4290985">
                <a:moveTo>
                  <a:pt x="0" y="0"/>
                </a:moveTo>
                <a:lnTo>
                  <a:pt x="7628416" y="0"/>
                </a:lnTo>
                <a:lnTo>
                  <a:pt x="7628416" y="4290985"/>
                </a:lnTo>
                <a:lnTo>
                  <a:pt x="0" y="4290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4779" y="3167841"/>
            <a:ext cx="8343884" cy="4467454"/>
          </a:xfrm>
          <a:custGeom>
            <a:avLst/>
            <a:gdLst/>
            <a:ahLst/>
            <a:cxnLst/>
            <a:rect l="l" t="t" r="r" b="b"/>
            <a:pathLst>
              <a:path w="8343884" h="4467454">
                <a:moveTo>
                  <a:pt x="0" y="0"/>
                </a:moveTo>
                <a:lnTo>
                  <a:pt x="8343884" y="0"/>
                </a:lnTo>
                <a:lnTo>
                  <a:pt x="8343884" y="4467454"/>
                </a:lnTo>
                <a:lnTo>
                  <a:pt x="0" y="4467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43548" y="6662488"/>
            <a:ext cx="6921489" cy="3410276"/>
          </a:xfrm>
          <a:custGeom>
            <a:avLst/>
            <a:gdLst/>
            <a:ahLst/>
            <a:cxnLst/>
            <a:rect l="l" t="t" r="r" b="b"/>
            <a:pathLst>
              <a:path w="6921489" h="3410276">
                <a:moveTo>
                  <a:pt x="0" y="0"/>
                </a:moveTo>
                <a:lnTo>
                  <a:pt x="6921489" y="0"/>
                </a:lnTo>
                <a:lnTo>
                  <a:pt x="6921489" y="3410276"/>
                </a:lnTo>
                <a:lnTo>
                  <a:pt x="0" y="3410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39070" y="6662488"/>
            <a:ext cx="7117097" cy="3410276"/>
          </a:xfrm>
          <a:custGeom>
            <a:avLst/>
            <a:gdLst/>
            <a:ahLst/>
            <a:cxnLst/>
            <a:rect l="l" t="t" r="r" b="b"/>
            <a:pathLst>
              <a:path w="7117097" h="3410276">
                <a:moveTo>
                  <a:pt x="0" y="0"/>
                </a:moveTo>
                <a:lnTo>
                  <a:pt x="7117097" y="0"/>
                </a:lnTo>
                <a:lnTo>
                  <a:pt x="7117097" y="3410276"/>
                </a:lnTo>
                <a:lnTo>
                  <a:pt x="0" y="3410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0473" y="349578"/>
            <a:ext cx="1762705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Pogodnosti digitalnih alata (Canva, Wordwall, Genialy, Kahoot i MS Forms) koristili smo za provođenje završne etape nastavnog sata koja je od izuzetne važnost za utvrđivanje usvojenosti unaprijed zadanih odgojno – obrazovnih ishoda te samim time i mjerilo uspješnosti provedenog nastavnog sata.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0725" y="6235273"/>
            <a:ext cx="5100976" cy="2730748"/>
          </a:xfrm>
          <a:custGeom>
            <a:avLst/>
            <a:gdLst/>
            <a:ahLst/>
            <a:cxnLst/>
            <a:rect l="l" t="t" r="r" b="b"/>
            <a:pathLst>
              <a:path w="5100976" h="2730748">
                <a:moveTo>
                  <a:pt x="0" y="0"/>
                </a:moveTo>
                <a:lnTo>
                  <a:pt x="5100975" y="0"/>
                </a:lnTo>
                <a:lnTo>
                  <a:pt x="5100975" y="2730748"/>
                </a:lnTo>
                <a:lnTo>
                  <a:pt x="0" y="2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26793" y="2408208"/>
            <a:ext cx="4736663" cy="2497513"/>
          </a:xfrm>
          <a:custGeom>
            <a:avLst/>
            <a:gdLst/>
            <a:ahLst/>
            <a:cxnLst/>
            <a:rect l="l" t="t" r="r" b="b"/>
            <a:pathLst>
              <a:path w="4736663" h="2497513">
                <a:moveTo>
                  <a:pt x="0" y="0"/>
                </a:moveTo>
                <a:lnTo>
                  <a:pt x="4736663" y="0"/>
                </a:lnTo>
                <a:lnTo>
                  <a:pt x="4736663" y="2497513"/>
                </a:lnTo>
                <a:lnTo>
                  <a:pt x="0" y="2497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566" y="7112174"/>
            <a:ext cx="4912691" cy="3174826"/>
          </a:xfrm>
          <a:custGeom>
            <a:avLst/>
            <a:gdLst/>
            <a:ahLst/>
            <a:cxnLst/>
            <a:rect l="l" t="t" r="r" b="b"/>
            <a:pathLst>
              <a:path w="4912691" h="3174826">
                <a:moveTo>
                  <a:pt x="0" y="0"/>
                </a:moveTo>
                <a:lnTo>
                  <a:pt x="4912690" y="0"/>
                </a:lnTo>
                <a:lnTo>
                  <a:pt x="4912690" y="3174826"/>
                </a:lnTo>
                <a:lnTo>
                  <a:pt x="0" y="3174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67936" y="0"/>
            <a:ext cx="4920064" cy="4827812"/>
          </a:xfrm>
          <a:custGeom>
            <a:avLst/>
            <a:gdLst/>
            <a:ahLst/>
            <a:cxnLst/>
            <a:rect l="l" t="t" r="r" b="b"/>
            <a:pathLst>
              <a:path w="4920064" h="4827812">
                <a:moveTo>
                  <a:pt x="0" y="0"/>
                </a:moveTo>
                <a:lnTo>
                  <a:pt x="4920064" y="0"/>
                </a:lnTo>
                <a:lnTo>
                  <a:pt x="4920064" y="4827812"/>
                </a:lnTo>
                <a:lnTo>
                  <a:pt x="0" y="4827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91124" y="631825"/>
            <a:ext cx="9976812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1 Bold"/>
              </a:rPr>
              <a:t>Autori interaktivnog izlaganja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5486" y="2463372"/>
            <a:ext cx="7046215" cy="259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Jasmina Alilović,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učiteljica matematike i fizike 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OŠ “Matija Gubec”, Čeminac,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mentorica CTK Čeminac i CTK Osijek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74793" y="6804880"/>
            <a:ext cx="7046215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Fran Alilović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nastavnik povijesti i geografije 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1"/>
              </a:rPr>
              <a:t>IX. gimnazija Zagreb i PESG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5617" y="3282049"/>
            <a:ext cx="4716765" cy="6671521"/>
          </a:xfrm>
          <a:custGeom>
            <a:avLst/>
            <a:gdLst/>
            <a:ahLst/>
            <a:cxnLst/>
            <a:rect l="l" t="t" r="r" b="b"/>
            <a:pathLst>
              <a:path w="4716765" h="6671521">
                <a:moveTo>
                  <a:pt x="0" y="0"/>
                </a:moveTo>
                <a:lnTo>
                  <a:pt x="4716766" y="0"/>
                </a:lnTo>
                <a:lnTo>
                  <a:pt x="4716766" y="6671520"/>
                </a:lnTo>
                <a:lnTo>
                  <a:pt x="0" y="667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0766" y="3282049"/>
            <a:ext cx="4716126" cy="6671521"/>
          </a:xfrm>
          <a:custGeom>
            <a:avLst/>
            <a:gdLst/>
            <a:ahLst/>
            <a:cxnLst/>
            <a:rect l="l" t="t" r="r" b="b"/>
            <a:pathLst>
              <a:path w="4716126" h="6671521">
                <a:moveTo>
                  <a:pt x="0" y="0"/>
                </a:moveTo>
                <a:lnTo>
                  <a:pt x="4716126" y="0"/>
                </a:lnTo>
                <a:lnTo>
                  <a:pt x="4716126" y="6671520"/>
                </a:lnTo>
                <a:lnTo>
                  <a:pt x="0" y="667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33434" y="3282049"/>
            <a:ext cx="4716765" cy="6671521"/>
          </a:xfrm>
          <a:custGeom>
            <a:avLst/>
            <a:gdLst/>
            <a:ahLst/>
            <a:cxnLst/>
            <a:rect l="l" t="t" r="r" b="b"/>
            <a:pathLst>
              <a:path w="4716765" h="6671521">
                <a:moveTo>
                  <a:pt x="0" y="0"/>
                </a:moveTo>
                <a:lnTo>
                  <a:pt x="4716765" y="0"/>
                </a:lnTo>
                <a:lnTo>
                  <a:pt x="4716765" y="6671520"/>
                </a:lnTo>
                <a:lnTo>
                  <a:pt x="0" y="667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420" y="690868"/>
            <a:ext cx="1759316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Brojne probleme vezane uz organiziranje ispisa radnih listića i drugih materijala vezanih uz provjeru ishoda riješili smo skeniranjem QR koda napravljenog u aplikaciji QRCode Monkey.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9848" y="2756371"/>
            <a:ext cx="8908305" cy="7126644"/>
          </a:xfrm>
          <a:custGeom>
            <a:avLst/>
            <a:gdLst/>
            <a:ahLst/>
            <a:cxnLst/>
            <a:rect l="l" t="t" r="r" b="b"/>
            <a:pathLst>
              <a:path w="8908305" h="7126644">
                <a:moveTo>
                  <a:pt x="0" y="0"/>
                </a:moveTo>
                <a:lnTo>
                  <a:pt x="8908304" y="0"/>
                </a:lnTo>
                <a:lnTo>
                  <a:pt x="8908304" y="7126643"/>
                </a:lnTo>
                <a:lnTo>
                  <a:pt x="0" y="712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72247"/>
            <a:ext cx="182880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Osim korištenja tehnologije, učenici su izrađivali i praktične radove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(trojanskog konja, turski top i trsatsku kulu od šperploče; reciklirajući stvorili britansku flotu i utjelovili lik Karoline Riječke; simetrijom izradili papirnatog trsatskog zmaja).</a:t>
            </a:r>
          </a:p>
        </p:txBody>
      </p:sp>
      <p:sp>
        <p:nvSpPr>
          <p:cNvPr id="4" name="Freeform 4"/>
          <p:cNvSpPr/>
          <p:nvPr/>
        </p:nvSpPr>
        <p:spPr>
          <a:xfrm>
            <a:off x="15785221" y="8059471"/>
            <a:ext cx="1739074" cy="1823543"/>
          </a:xfrm>
          <a:custGeom>
            <a:avLst/>
            <a:gdLst/>
            <a:ahLst/>
            <a:cxnLst/>
            <a:rect l="l" t="t" r="r" b="b"/>
            <a:pathLst>
              <a:path w="1739074" h="1823543">
                <a:moveTo>
                  <a:pt x="0" y="0"/>
                </a:moveTo>
                <a:lnTo>
                  <a:pt x="1739074" y="0"/>
                </a:lnTo>
                <a:lnTo>
                  <a:pt x="1739074" y="1823543"/>
                </a:lnTo>
                <a:lnTo>
                  <a:pt x="0" y="182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04220"/>
            <a:ext cx="7557777" cy="4220219"/>
          </a:xfrm>
          <a:custGeom>
            <a:avLst/>
            <a:gdLst/>
            <a:ahLst/>
            <a:cxnLst/>
            <a:rect l="l" t="t" r="r" b="b"/>
            <a:pathLst>
              <a:path w="7557777" h="4220219">
                <a:moveTo>
                  <a:pt x="0" y="0"/>
                </a:moveTo>
                <a:lnTo>
                  <a:pt x="7557777" y="0"/>
                </a:lnTo>
                <a:lnTo>
                  <a:pt x="7557777" y="4220219"/>
                </a:lnTo>
                <a:lnTo>
                  <a:pt x="0" y="4220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59408" y="7365794"/>
            <a:ext cx="3464254" cy="2580870"/>
          </a:xfrm>
          <a:custGeom>
            <a:avLst/>
            <a:gdLst/>
            <a:ahLst/>
            <a:cxnLst/>
            <a:rect l="l" t="t" r="r" b="b"/>
            <a:pathLst>
              <a:path w="3464254" h="2580870">
                <a:moveTo>
                  <a:pt x="0" y="0"/>
                </a:moveTo>
                <a:lnTo>
                  <a:pt x="3464254" y="0"/>
                </a:lnTo>
                <a:lnTo>
                  <a:pt x="3464254" y="2580869"/>
                </a:lnTo>
                <a:lnTo>
                  <a:pt x="0" y="2580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39971" y="2904220"/>
            <a:ext cx="5956587" cy="4220219"/>
          </a:xfrm>
          <a:custGeom>
            <a:avLst/>
            <a:gdLst/>
            <a:ahLst/>
            <a:cxnLst/>
            <a:rect l="l" t="t" r="r" b="b"/>
            <a:pathLst>
              <a:path w="5956587" h="4220219">
                <a:moveTo>
                  <a:pt x="0" y="0"/>
                </a:moveTo>
                <a:lnTo>
                  <a:pt x="5956587" y="0"/>
                </a:lnTo>
                <a:lnTo>
                  <a:pt x="5956587" y="4220219"/>
                </a:lnTo>
                <a:lnTo>
                  <a:pt x="0" y="4220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1787" y="7581795"/>
            <a:ext cx="5604617" cy="2148867"/>
          </a:xfrm>
          <a:custGeom>
            <a:avLst/>
            <a:gdLst/>
            <a:ahLst/>
            <a:cxnLst/>
            <a:rect l="l" t="t" r="r" b="b"/>
            <a:pathLst>
              <a:path w="5604617" h="2148867">
                <a:moveTo>
                  <a:pt x="0" y="0"/>
                </a:moveTo>
                <a:lnTo>
                  <a:pt x="5604617" y="0"/>
                </a:lnTo>
                <a:lnTo>
                  <a:pt x="5604617" y="2148867"/>
                </a:lnTo>
                <a:lnTo>
                  <a:pt x="0" y="214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99222" y="764475"/>
            <a:ext cx="75651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1 Bold"/>
              </a:rPr>
              <a:t>Planovi za budućnost...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16443" y="4819967"/>
            <a:ext cx="1425511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Izlaganjem i primjerima smo rekli “DA” digitalnim alatima i Al u nastavi,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ali u ravnoteži s praktičnim radom.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8487" y="1486071"/>
            <a:ext cx="1773102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1 Bold"/>
              </a:rPr>
              <a:t>I na kraju...</a:t>
            </a:r>
          </a:p>
        </p:txBody>
      </p:sp>
      <p:sp>
        <p:nvSpPr>
          <p:cNvPr id="4" name="Freeform 4"/>
          <p:cNvSpPr/>
          <p:nvPr/>
        </p:nvSpPr>
        <p:spPr>
          <a:xfrm>
            <a:off x="-217333" y="4584861"/>
            <a:ext cx="19031578" cy="6304210"/>
          </a:xfrm>
          <a:custGeom>
            <a:avLst/>
            <a:gdLst/>
            <a:ahLst/>
            <a:cxnLst/>
            <a:rect l="l" t="t" r="r" b="b"/>
            <a:pathLst>
              <a:path w="19031578" h="6304210">
                <a:moveTo>
                  <a:pt x="0" y="0"/>
                </a:moveTo>
                <a:lnTo>
                  <a:pt x="19031578" y="0"/>
                </a:lnTo>
                <a:lnTo>
                  <a:pt x="19031578" y="6304211"/>
                </a:lnTo>
                <a:lnTo>
                  <a:pt x="0" y="630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63670" y="1028700"/>
            <a:ext cx="1996496" cy="2725592"/>
          </a:xfrm>
          <a:custGeom>
            <a:avLst/>
            <a:gdLst/>
            <a:ahLst/>
            <a:cxnLst/>
            <a:rect l="l" t="t" r="r" b="b"/>
            <a:pathLst>
              <a:path w="1996496" h="2725592">
                <a:moveTo>
                  <a:pt x="0" y="0"/>
                </a:moveTo>
                <a:lnTo>
                  <a:pt x="1996496" y="0"/>
                </a:lnTo>
                <a:lnTo>
                  <a:pt x="1996496" y="2725592"/>
                </a:lnTo>
                <a:lnTo>
                  <a:pt x="0" y="2725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33555" y="4652327"/>
            <a:ext cx="52208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2 Bold"/>
              </a:rPr>
              <a:t>Hvala na pažnji!</a:t>
            </a:r>
          </a:p>
        </p:txBody>
      </p:sp>
      <p:sp>
        <p:nvSpPr>
          <p:cNvPr id="3" name="Freeform 3"/>
          <p:cNvSpPr/>
          <p:nvPr/>
        </p:nvSpPr>
        <p:spPr>
          <a:xfrm>
            <a:off x="-217333" y="4530244"/>
            <a:ext cx="19031578" cy="6304210"/>
          </a:xfrm>
          <a:custGeom>
            <a:avLst/>
            <a:gdLst/>
            <a:ahLst/>
            <a:cxnLst/>
            <a:rect l="l" t="t" r="r" b="b"/>
            <a:pathLst>
              <a:path w="19031578" h="6304210">
                <a:moveTo>
                  <a:pt x="0" y="0"/>
                </a:moveTo>
                <a:lnTo>
                  <a:pt x="19031578" y="0"/>
                </a:lnTo>
                <a:lnTo>
                  <a:pt x="19031578" y="6304210"/>
                </a:lnTo>
                <a:lnTo>
                  <a:pt x="0" y="630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63670" y="1028700"/>
            <a:ext cx="1996496" cy="2725592"/>
          </a:xfrm>
          <a:custGeom>
            <a:avLst/>
            <a:gdLst/>
            <a:ahLst/>
            <a:cxnLst/>
            <a:rect l="l" t="t" r="r" b="b"/>
            <a:pathLst>
              <a:path w="1996496" h="2725592">
                <a:moveTo>
                  <a:pt x="0" y="0"/>
                </a:moveTo>
                <a:lnTo>
                  <a:pt x="1996496" y="0"/>
                </a:lnTo>
                <a:lnTo>
                  <a:pt x="1996496" y="2725592"/>
                </a:lnTo>
                <a:lnTo>
                  <a:pt x="0" y="2725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898041"/>
            <a:ext cx="18288000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Interaktivno izlaganje je prikaz inovativne mogućnosti integracije STEM predmeta s Poviješću uz praktični rad i korištenje digitalnih alata te umjetne inteligencije.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1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Interaktivno izlaganje će pokazati na koje načine umjetna inteligencija može podržati razvoj vještina kao što su kritičko razmišljanje, rješavanje problema i kreativnost, prikazat će nekoliko primjera aktivnog učenja, gdje je učenik u središtu nastavnog procesa i uči radom.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1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Aktivnosti su provedene u OŠ “Matija Gubec” u Čemincu, u OŠ Zvonka Cara u Crikvenici, u Udruzi Đola u Dardi te kroz nekoliko “hiSTEMory” kampova održanih u OŠ Dobriša Cesarić u Osijeku.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1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002691" y="8480331"/>
            <a:ext cx="3818251" cy="1555937"/>
          </a:xfrm>
          <a:custGeom>
            <a:avLst/>
            <a:gdLst/>
            <a:ahLst/>
            <a:cxnLst/>
            <a:rect l="l" t="t" r="r" b="b"/>
            <a:pathLst>
              <a:path w="3818251" h="1555937">
                <a:moveTo>
                  <a:pt x="0" y="0"/>
                </a:moveTo>
                <a:lnTo>
                  <a:pt x="3818251" y="0"/>
                </a:lnTo>
                <a:lnTo>
                  <a:pt x="3818251" y="1555938"/>
                </a:lnTo>
                <a:lnTo>
                  <a:pt x="0" y="1555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78341" y="338328"/>
            <a:ext cx="3295063" cy="1243886"/>
          </a:xfrm>
          <a:custGeom>
            <a:avLst/>
            <a:gdLst/>
            <a:ahLst/>
            <a:cxnLst/>
            <a:rect l="l" t="t" r="r" b="b"/>
            <a:pathLst>
              <a:path w="3295063" h="1243886">
                <a:moveTo>
                  <a:pt x="0" y="0"/>
                </a:moveTo>
                <a:lnTo>
                  <a:pt x="3295062" y="0"/>
                </a:lnTo>
                <a:lnTo>
                  <a:pt x="3295062" y="1243886"/>
                </a:lnTo>
                <a:lnTo>
                  <a:pt x="0" y="124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14" r="-4094" b="-105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2460" y="9258300"/>
            <a:ext cx="9728444" cy="1726799"/>
          </a:xfrm>
          <a:custGeom>
            <a:avLst/>
            <a:gdLst/>
            <a:ahLst/>
            <a:cxnLst/>
            <a:rect l="l" t="t" r="r" b="b"/>
            <a:pathLst>
              <a:path w="9728444" h="1726799">
                <a:moveTo>
                  <a:pt x="0" y="0"/>
                </a:moveTo>
                <a:lnTo>
                  <a:pt x="9728444" y="0"/>
                </a:lnTo>
                <a:lnTo>
                  <a:pt x="9728444" y="1726799"/>
                </a:lnTo>
                <a:lnTo>
                  <a:pt x="0" y="1726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81856" y="-1619324"/>
            <a:ext cx="10801350" cy="2403300"/>
          </a:xfrm>
          <a:custGeom>
            <a:avLst/>
            <a:gdLst/>
            <a:ahLst/>
            <a:cxnLst/>
            <a:rect l="l" t="t" r="r" b="b"/>
            <a:pathLst>
              <a:path w="10801350" h="2403300">
                <a:moveTo>
                  <a:pt x="0" y="0"/>
                </a:moveTo>
                <a:lnTo>
                  <a:pt x="10801350" y="0"/>
                </a:lnTo>
                <a:lnTo>
                  <a:pt x="10801350" y="2403300"/>
                </a:lnTo>
                <a:lnTo>
                  <a:pt x="0" y="240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35236" y="783976"/>
            <a:ext cx="4325522" cy="2907914"/>
            <a:chOff x="0" y="0"/>
            <a:chExt cx="6045200" cy="4064000"/>
          </a:xfrm>
        </p:grpSpPr>
        <p:sp>
          <p:nvSpPr>
            <p:cNvPr id="6" name="Freeform 6"/>
            <p:cNvSpPr/>
            <p:nvPr/>
          </p:nvSpPr>
          <p:spPr>
            <a:xfrm>
              <a:off x="45720" y="69850"/>
              <a:ext cx="5943600" cy="3977640"/>
            </a:xfrm>
            <a:custGeom>
              <a:avLst/>
              <a:gdLst/>
              <a:ahLst/>
              <a:cxnLst/>
              <a:rect l="l" t="t" r="r" b="b"/>
              <a:pathLst>
                <a:path w="5943600" h="397764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5"/>
              <a:stretch>
                <a:fillRect t="-49846" b="-4984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045200" cy="4064000"/>
            </a:xfrm>
            <a:custGeom>
              <a:avLst/>
              <a:gdLst/>
              <a:ahLst/>
              <a:cxnLst/>
              <a:rect l="l" t="t" r="r" b="b"/>
              <a:pathLst>
                <a:path w="6045200" h="40640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6"/>
              <a:stretch>
                <a:fillRect l="-13" r="-1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192460" y="2698883"/>
            <a:ext cx="3477393" cy="1195354"/>
          </a:xfrm>
          <a:custGeom>
            <a:avLst/>
            <a:gdLst/>
            <a:ahLst/>
            <a:cxnLst/>
            <a:rect l="l" t="t" r="r" b="b"/>
            <a:pathLst>
              <a:path w="3477393" h="1195354">
                <a:moveTo>
                  <a:pt x="0" y="0"/>
                </a:moveTo>
                <a:lnTo>
                  <a:pt x="3477393" y="0"/>
                </a:lnTo>
                <a:lnTo>
                  <a:pt x="3477393" y="1195354"/>
                </a:lnTo>
                <a:lnTo>
                  <a:pt x="0" y="1195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763657" y="4572750"/>
            <a:ext cx="4708187" cy="3534594"/>
            <a:chOff x="0" y="0"/>
            <a:chExt cx="8916670" cy="6694043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8903970" cy="6681343"/>
            </a:xfrm>
            <a:custGeom>
              <a:avLst/>
              <a:gdLst/>
              <a:ahLst/>
              <a:cxnLst/>
              <a:rect l="l" t="t" r="r" b="b"/>
              <a:pathLst>
                <a:path w="8903970" h="6681343">
                  <a:moveTo>
                    <a:pt x="8903970" y="6681343"/>
                  </a:moveTo>
                  <a:lnTo>
                    <a:pt x="0" y="6681343"/>
                  </a:lnTo>
                  <a:lnTo>
                    <a:pt x="0" y="0"/>
                  </a:lnTo>
                  <a:lnTo>
                    <a:pt x="8903970" y="0"/>
                  </a:lnTo>
                  <a:lnTo>
                    <a:pt x="8903970" y="6681343"/>
                  </a:lnTo>
                  <a:close/>
                  <a:moveTo>
                    <a:pt x="19050" y="6662293"/>
                  </a:moveTo>
                  <a:lnTo>
                    <a:pt x="8884920" y="6662293"/>
                  </a:lnTo>
                  <a:lnTo>
                    <a:pt x="8884920" y="19050"/>
                  </a:lnTo>
                  <a:lnTo>
                    <a:pt x="19050" y="19050"/>
                  </a:lnTo>
                  <a:lnTo>
                    <a:pt x="19050" y="6662293"/>
                  </a:lnTo>
                  <a:close/>
                </a:path>
              </a:pathLst>
            </a:custGeom>
            <a:solidFill>
              <a:srgbClr val="502E2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5575" y="155575"/>
              <a:ext cx="8605520" cy="6382893"/>
            </a:xfrm>
            <a:custGeom>
              <a:avLst/>
              <a:gdLst/>
              <a:ahLst/>
              <a:cxnLst/>
              <a:rect l="l" t="t" r="r" b="b"/>
              <a:pathLst>
                <a:path w="8605520" h="6382893">
                  <a:moveTo>
                    <a:pt x="0" y="0"/>
                  </a:moveTo>
                  <a:lnTo>
                    <a:pt x="8605520" y="0"/>
                  </a:lnTo>
                  <a:lnTo>
                    <a:pt x="8605520" y="6382893"/>
                  </a:lnTo>
                  <a:lnTo>
                    <a:pt x="0" y="6382893"/>
                  </a:lnTo>
                  <a:close/>
                </a:path>
              </a:pathLst>
            </a:custGeom>
            <a:blipFill>
              <a:blip r:embed="rId8"/>
              <a:stretch>
                <a:fillRect t="-17410" b="-1741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24067" y="3894237"/>
            <a:ext cx="3728242" cy="5592363"/>
          </a:xfrm>
          <a:custGeom>
            <a:avLst/>
            <a:gdLst/>
            <a:ahLst/>
            <a:cxnLst/>
            <a:rect l="l" t="t" r="r" b="b"/>
            <a:pathLst>
              <a:path w="3728242" h="5592363">
                <a:moveTo>
                  <a:pt x="0" y="0"/>
                </a:moveTo>
                <a:lnTo>
                  <a:pt x="3728241" y="0"/>
                </a:lnTo>
                <a:lnTo>
                  <a:pt x="3728241" y="5592362"/>
                </a:lnTo>
                <a:lnTo>
                  <a:pt x="0" y="55923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999" r="-2499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82531" y="7292691"/>
            <a:ext cx="4807780" cy="1844985"/>
          </a:xfrm>
          <a:custGeom>
            <a:avLst/>
            <a:gdLst/>
            <a:ahLst/>
            <a:cxnLst/>
            <a:rect l="l" t="t" r="r" b="b"/>
            <a:pathLst>
              <a:path w="4807780" h="1844985">
                <a:moveTo>
                  <a:pt x="0" y="0"/>
                </a:moveTo>
                <a:lnTo>
                  <a:pt x="4807779" y="0"/>
                </a:lnTo>
                <a:lnTo>
                  <a:pt x="4807779" y="1844985"/>
                </a:lnTo>
                <a:lnTo>
                  <a:pt x="0" y="184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97661" y="783976"/>
            <a:ext cx="4882245" cy="7323368"/>
          </a:xfrm>
          <a:custGeom>
            <a:avLst/>
            <a:gdLst/>
            <a:ahLst/>
            <a:cxnLst/>
            <a:rect l="l" t="t" r="r" b="b"/>
            <a:pathLst>
              <a:path w="4882245" h="7323368">
                <a:moveTo>
                  <a:pt x="0" y="0"/>
                </a:moveTo>
                <a:lnTo>
                  <a:pt x="4882245" y="0"/>
                </a:lnTo>
                <a:lnTo>
                  <a:pt x="4882245" y="7323368"/>
                </a:lnTo>
                <a:lnTo>
                  <a:pt x="0" y="7323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017" r="-301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82531" y="8977763"/>
            <a:ext cx="6978322" cy="1017672"/>
          </a:xfrm>
          <a:custGeom>
            <a:avLst/>
            <a:gdLst/>
            <a:ahLst/>
            <a:cxnLst/>
            <a:rect l="l" t="t" r="r" b="b"/>
            <a:pathLst>
              <a:path w="6978322" h="1017672">
                <a:moveTo>
                  <a:pt x="0" y="0"/>
                </a:moveTo>
                <a:lnTo>
                  <a:pt x="6978322" y="0"/>
                </a:lnTo>
                <a:lnTo>
                  <a:pt x="6978322" y="1017672"/>
                </a:lnTo>
                <a:lnTo>
                  <a:pt x="0" y="1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8887" y="524138"/>
            <a:ext cx="6773963" cy="3810306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8897" b="-3889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735365" y="4516492"/>
            <a:ext cx="3497580" cy="5246370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3017" r="-301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631061" y="5534207"/>
            <a:ext cx="7128052" cy="400947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38897" b="-3889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682384" y="524138"/>
            <a:ext cx="3683557" cy="3683542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979629" y="9034850"/>
            <a:ext cx="6978322" cy="1017672"/>
          </a:xfrm>
          <a:custGeom>
            <a:avLst/>
            <a:gdLst/>
            <a:ahLst/>
            <a:cxnLst/>
            <a:rect l="l" t="t" r="r" b="b"/>
            <a:pathLst>
              <a:path w="6978322" h="1017672">
                <a:moveTo>
                  <a:pt x="0" y="0"/>
                </a:moveTo>
                <a:lnTo>
                  <a:pt x="6978322" y="0"/>
                </a:lnTo>
                <a:lnTo>
                  <a:pt x="6978322" y="1017672"/>
                </a:lnTo>
                <a:lnTo>
                  <a:pt x="0" y="1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979629" y="4431109"/>
            <a:ext cx="3974188" cy="84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4857">
                <a:solidFill>
                  <a:srgbClr val="1B1511"/>
                </a:solidFill>
                <a:latin typeface="Jimmy Script Bold"/>
              </a:rPr>
              <a:t>Putevima Frankopana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72300" y="1844693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3886" y="1844693"/>
            <a:ext cx="4595851" cy="4595851"/>
          </a:xfrm>
          <a:custGeom>
            <a:avLst/>
            <a:gdLst/>
            <a:ahLst/>
            <a:cxnLst/>
            <a:rect l="l" t="t" r="r" b="b"/>
            <a:pathLst>
              <a:path w="4595851" h="4595851">
                <a:moveTo>
                  <a:pt x="0" y="0"/>
                </a:moveTo>
                <a:lnTo>
                  <a:pt x="4595851" y="0"/>
                </a:lnTo>
                <a:lnTo>
                  <a:pt x="4595851" y="4595851"/>
                </a:lnTo>
                <a:lnTo>
                  <a:pt x="0" y="459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94693" y="5959493"/>
            <a:ext cx="4457732" cy="5042353"/>
          </a:xfrm>
          <a:custGeom>
            <a:avLst/>
            <a:gdLst/>
            <a:ahLst/>
            <a:cxnLst/>
            <a:rect l="l" t="t" r="r" b="b"/>
            <a:pathLst>
              <a:path w="4457732" h="5042353">
                <a:moveTo>
                  <a:pt x="0" y="0"/>
                </a:moveTo>
                <a:lnTo>
                  <a:pt x="4457732" y="0"/>
                </a:lnTo>
                <a:lnTo>
                  <a:pt x="4457732" y="5042353"/>
                </a:lnTo>
                <a:lnTo>
                  <a:pt x="0" y="5042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36301" y="537527"/>
            <a:ext cx="1461539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1 Bold"/>
              </a:rPr>
              <a:t>Suradnja s lokalnom zajednicom i udrugama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4" r="-3264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51231" y="3081683"/>
            <a:ext cx="4589595" cy="5305404"/>
            <a:chOff x="0" y="0"/>
            <a:chExt cx="2768600" cy="3200400"/>
          </a:xfrm>
        </p:grpSpPr>
        <p:sp>
          <p:nvSpPr>
            <p:cNvPr id="4" name="Freeform 4"/>
            <p:cNvSpPr/>
            <p:nvPr/>
          </p:nvSpPr>
          <p:spPr>
            <a:xfrm>
              <a:off x="38100" y="38100"/>
              <a:ext cx="2578100" cy="2959100"/>
            </a:xfrm>
            <a:custGeom>
              <a:avLst/>
              <a:gdLst/>
              <a:ahLst/>
              <a:cxnLst/>
              <a:rect l="l" t="t" r="r" b="b"/>
              <a:pathLst>
                <a:path w="2578100" h="2959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3"/>
              <a:stretch>
                <a:fillRect l="-7389" r="-738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768600" cy="3200400"/>
            </a:xfrm>
            <a:custGeom>
              <a:avLst/>
              <a:gdLst/>
              <a:ahLst/>
              <a:cxnLst/>
              <a:rect l="l" t="t" r="r" b="b"/>
              <a:pathLst>
                <a:path w="2768600" h="32004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4"/>
              <a:stretch>
                <a:fillRect t="-76" b="-7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846463" y="5016859"/>
            <a:ext cx="4726912" cy="4241441"/>
            <a:chOff x="0" y="0"/>
            <a:chExt cx="12823190" cy="11506200"/>
          </a:xfrm>
        </p:grpSpPr>
        <p:sp>
          <p:nvSpPr>
            <p:cNvPr id="7" name="Freeform 7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5"/>
              <a:stretch>
                <a:fillRect t="-31736" b="-317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6"/>
              <a:stretch>
                <a:fillRect t="-11" b="-1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047323" y="219260"/>
            <a:ext cx="5346728" cy="4797599"/>
            <a:chOff x="0" y="0"/>
            <a:chExt cx="12823190" cy="11506200"/>
          </a:xfrm>
        </p:grpSpPr>
        <p:sp>
          <p:nvSpPr>
            <p:cNvPr id="10" name="Freeform 10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7"/>
              <a:stretch>
                <a:fillRect t="-11302" b="-1130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6"/>
              <a:stretch>
                <a:fillRect t="-11" b="-11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050491" y="1603968"/>
            <a:ext cx="4787013" cy="5533612"/>
            <a:chOff x="0" y="0"/>
            <a:chExt cx="2768600" cy="3200400"/>
          </a:xfrm>
        </p:grpSpPr>
        <p:sp>
          <p:nvSpPr>
            <p:cNvPr id="13" name="Freeform 13"/>
            <p:cNvSpPr/>
            <p:nvPr/>
          </p:nvSpPr>
          <p:spPr>
            <a:xfrm>
              <a:off x="38100" y="38100"/>
              <a:ext cx="2578100" cy="2959100"/>
            </a:xfrm>
            <a:custGeom>
              <a:avLst/>
              <a:gdLst/>
              <a:ahLst/>
              <a:cxnLst/>
              <a:rect l="l" t="t" r="r" b="b"/>
              <a:pathLst>
                <a:path w="2578100" h="2959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8"/>
              <a:stretch>
                <a:fillRect t="-8082" b="-808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768600" cy="3200400"/>
            </a:xfrm>
            <a:custGeom>
              <a:avLst/>
              <a:gdLst/>
              <a:ahLst/>
              <a:cxnLst/>
              <a:rect l="l" t="t" r="r" b="b"/>
              <a:pathLst>
                <a:path w="2768600" h="32004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4"/>
              <a:stretch>
                <a:fillRect t="-76" b="-7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177035" y="6112116"/>
            <a:ext cx="4652737" cy="4174884"/>
            <a:chOff x="0" y="0"/>
            <a:chExt cx="12823190" cy="11506200"/>
          </a:xfrm>
        </p:grpSpPr>
        <p:sp>
          <p:nvSpPr>
            <p:cNvPr id="16" name="Freeform 16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9"/>
              <a:stretch>
                <a:fillRect t="-11302" b="-1130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6"/>
              <a:stretch>
                <a:fillRect t="-11" b="-11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 rot="60000">
            <a:off x="11809430" y="9759379"/>
            <a:ext cx="4272000" cy="49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4"/>
              </a:lnSpc>
            </a:pPr>
            <a:r>
              <a:rPr lang="en-US" sz="3714" spc="1114">
                <a:solidFill>
                  <a:srgbClr val="FFFFFF"/>
                </a:solidFill>
                <a:latin typeface="Garet Bold"/>
              </a:rPr>
              <a:t>16.7.2023.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568168" y="5593467"/>
            <a:ext cx="4556588" cy="4088609"/>
            <a:chOff x="0" y="0"/>
            <a:chExt cx="12823190" cy="11506200"/>
          </a:xfrm>
        </p:grpSpPr>
        <p:sp>
          <p:nvSpPr>
            <p:cNvPr id="20" name="Freeform 20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10"/>
              <a:stretch>
                <a:fillRect t="-11302" b="-11302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6"/>
              <a:stretch>
                <a:fillRect t="-11" b="-11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6499166" y="1098637"/>
            <a:ext cx="1683321" cy="1733757"/>
          </a:xfrm>
          <a:custGeom>
            <a:avLst/>
            <a:gdLst/>
            <a:ahLst/>
            <a:cxnLst/>
            <a:rect l="l" t="t" r="r" b="b"/>
            <a:pathLst>
              <a:path w="1683321" h="1733757">
                <a:moveTo>
                  <a:pt x="0" y="0"/>
                </a:moveTo>
                <a:lnTo>
                  <a:pt x="1683320" y="0"/>
                </a:lnTo>
                <a:lnTo>
                  <a:pt x="1683320" y="1733757"/>
                </a:lnTo>
                <a:lnTo>
                  <a:pt x="0" y="1733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845559" y="1098637"/>
            <a:ext cx="1795531" cy="2084797"/>
          </a:xfrm>
          <a:custGeom>
            <a:avLst/>
            <a:gdLst/>
            <a:ahLst/>
            <a:cxnLst/>
            <a:rect l="l" t="t" r="r" b="b"/>
            <a:pathLst>
              <a:path w="1795531" h="2084797">
                <a:moveTo>
                  <a:pt x="0" y="0"/>
                </a:moveTo>
                <a:lnTo>
                  <a:pt x="1795532" y="0"/>
                </a:lnTo>
                <a:lnTo>
                  <a:pt x="1795532" y="2084797"/>
                </a:lnTo>
                <a:lnTo>
                  <a:pt x="0" y="2084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59752" y="6477239"/>
            <a:ext cx="3917283" cy="4431025"/>
          </a:xfrm>
          <a:custGeom>
            <a:avLst/>
            <a:gdLst/>
            <a:ahLst/>
            <a:cxnLst/>
            <a:rect l="l" t="t" r="r" b="b"/>
            <a:pathLst>
              <a:path w="3917283" h="4431025">
                <a:moveTo>
                  <a:pt x="0" y="0"/>
                </a:moveTo>
                <a:lnTo>
                  <a:pt x="3917283" y="0"/>
                </a:lnTo>
                <a:lnTo>
                  <a:pt x="3917283" y="4431024"/>
                </a:lnTo>
                <a:lnTo>
                  <a:pt x="0" y="44310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007543" y="508892"/>
            <a:ext cx="8085896" cy="232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3"/>
              </a:lnSpc>
              <a:spcBef>
                <a:spcPts val="5357"/>
              </a:spcBef>
            </a:pPr>
            <a:r>
              <a:rPr lang="en-US" sz="7143">
                <a:solidFill>
                  <a:srgbClr val="FFFFFF"/>
                </a:solidFill>
                <a:latin typeface="Breathing"/>
              </a:rPr>
              <a:t>Turski dan u</a:t>
            </a:r>
          </a:p>
          <a:p>
            <a:pPr>
              <a:lnSpc>
                <a:spcPts val="6286"/>
              </a:lnSpc>
              <a:spcBef>
                <a:spcPts val="4714"/>
              </a:spcBef>
            </a:pPr>
            <a:r>
              <a:rPr lang="en-US" sz="6286">
                <a:solidFill>
                  <a:srgbClr val="FFFFFF"/>
                </a:solidFill>
                <a:latin typeface="Breathing"/>
              </a:rPr>
              <a:t>     Dardi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325416" y="642937"/>
            <a:ext cx="3618758" cy="3451627"/>
            <a:chOff x="0" y="0"/>
            <a:chExt cx="6324600" cy="6032500"/>
          </a:xfrm>
        </p:grpSpPr>
        <p:sp>
          <p:nvSpPr>
            <p:cNvPr id="4" name="Freeform 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20212" b="-2021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223557" y="642937"/>
            <a:ext cx="3618758" cy="3451627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t="-43382" b="-4338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128331" y="642937"/>
            <a:ext cx="3618758" cy="3451627"/>
            <a:chOff x="0" y="0"/>
            <a:chExt cx="6324600" cy="6032500"/>
          </a:xfrm>
        </p:grpSpPr>
        <p:sp>
          <p:nvSpPr>
            <p:cNvPr id="10" name="Freeform 1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5"/>
              <a:stretch>
                <a:fillRect t="-20212" b="-2021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5964071" y="7825745"/>
            <a:ext cx="6359858" cy="2905667"/>
          </a:xfrm>
          <a:custGeom>
            <a:avLst/>
            <a:gdLst/>
            <a:ahLst/>
            <a:cxnLst/>
            <a:rect l="l" t="t" r="r" b="b"/>
            <a:pathLst>
              <a:path w="6359858" h="2905667">
                <a:moveTo>
                  <a:pt x="0" y="0"/>
                </a:moveTo>
                <a:lnTo>
                  <a:pt x="6359858" y="0"/>
                </a:lnTo>
                <a:lnTo>
                  <a:pt x="6359858" y="2905667"/>
                </a:lnTo>
                <a:lnTo>
                  <a:pt x="0" y="2905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13" t="-39495" b="-25785"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325416" y="4374118"/>
            <a:ext cx="3618758" cy="3451627"/>
            <a:chOff x="0" y="0"/>
            <a:chExt cx="6324600" cy="6032500"/>
          </a:xfrm>
        </p:grpSpPr>
        <p:sp>
          <p:nvSpPr>
            <p:cNvPr id="14" name="Freeform 1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t="-2527" b="-252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223557" y="4374118"/>
            <a:ext cx="3618758" cy="3451627"/>
            <a:chOff x="0" y="0"/>
            <a:chExt cx="6324600" cy="6032500"/>
          </a:xfrm>
        </p:grpSpPr>
        <p:sp>
          <p:nvSpPr>
            <p:cNvPr id="17" name="Freeform 1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8"/>
              <a:stretch>
                <a:fillRect t="-20212" b="-2021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1128331" y="4374118"/>
            <a:ext cx="3618758" cy="3451627"/>
            <a:chOff x="0" y="0"/>
            <a:chExt cx="6324600" cy="6032500"/>
          </a:xfrm>
        </p:grpSpPr>
        <p:sp>
          <p:nvSpPr>
            <p:cNvPr id="20" name="Freeform 2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9"/>
              <a:stretch>
                <a:fillRect t="-2527" b="-2527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11513763" y="6489389"/>
            <a:ext cx="5089839" cy="3404243"/>
          </a:xfrm>
          <a:custGeom>
            <a:avLst/>
            <a:gdLst/>
            <a:ahLst/>
            <a:cxnLst/>
            <a:rect l="l" t="t" r="r" b="b"/>
            <a:pathLst>
              <a:path w="5089839" h="3404243">
                <a:moveTo>
                  <a:pt x="0" y="0"/>
                </a:moveTo>
                <a:lnTo>
                  <a:pt x="5089838" y="0"/>
                </a:lnTo>
                <a:lnTo>
                  <a:pt x="5089838" y="3404242"/>
                </a:lnTo>
                <a:lnTo>
                  <a:pt x="0" y="3404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325416" y="6699177"/>
            <a:ext cx="3032740" cy="2165566"/>
          </a:xfrm>
          <a:custGeom>
            <a:avLst/>
            <a:gdLst/>
            <a:ahLst/>
            <a:cxnLst/>
            <a:rect l="l" t="t" r="r" b="b"/>
            <a:pathLst>
              <a:path w="3032740" h="2165566">
                <a:moveTo>
                  <a:pt x="0" y="0"/>
                </a:moveTo>
                <a:lnTo>
                  <a:pt x="3032739" y="0"/>
                </a:lnTo>
                <a:lnTo>
                  <a:pt x="3032739" y="2165566"/>
                </a:lnTo>
                <a:lnTo>
                  <a:pt x="0" y="2165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486563" y="-115516"/>
            <a:ext cx="9783530" cy="75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429">
                <a:solidFill>
                  <a:srgbClr val="000000"/>
                </a:solidFill>
                <a:latin typeface="Open Sans 1 Bold"/>
              </a:rPr>
              <a:t>Kud i svi Turci, tu i mali STEM-ovci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787329" y="311336"/>
            <a:ext cx="1514693" cy="1963945"/>
          </a:xfrm>
          <a:custGeom>
            <a:avLst/>
            <a:gdLst/>
            <a:ahLst/>
            <a:cxnLst/>
            <a:rect l="l" t="t" r="r" b="b"/>
            <a:pathLst>
              <a:path w="1514693" h="1963945">
                <a:moveTo>
                  <a:pt x="0" y="0"/>
                </a:moveTo>
                <a:lnTo>
                  <a:pt x="1514692" y="0"/>
                </a:lnTo>
                <a:lnTo>
                  <a:pt x="1514692" y="1963945"/>
                </a:lnTo>
                <a:lnTo>
                  <a:pt x="0" y="1963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13926" y="7013103"/>
            <a:ext cx="3032415" cy="303241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59396">
            <a:off x="10512580" y="1174271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1" y="0"/>
                </a:lnTo>
                <a:lnTo>
                  <a:pt x="3285311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9396">
            <a:off x="10623450" y="1424363"/>
            <a:ext cx="3007272" cy="3007260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349710" y="8121027"/>
            <a:ext cx="6411605" cy="3258596"/>
          </a:xfrm>
          <a:custGeom>
            <a:avLst/>
            <a:gdLst/>
            <a:ahLst/>
            <a:cxnLst/>
            <a:rect l="l" t="t" r="r" b="b"/>
            <a:pathLst>
              <a:path w="6411605" h="3258596">
                <a:moveTo>
                  <a:pt x="0" y="0"/>
                </a:moveTo>
                <a:lnTo>
                  <a:pt x="6411604" y="0"/>
                </a:lnTo>
                <a:lnTo>
                  <a:pt x="6411604" y="3258596"/>
                </a:lnTo>
                <a:lnTo>
                  <a:pt x="0" y="3258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326" b="-20053"/>
            </a:stretch>
          </a:blipFill>
        </p:spPr>
      </p:sp>
      <p:sp>
        <p:nvSpPr>
          <p:cNvPr id="7" name="Freeform 7"/>
          <p:cNvSpPr/>
          <p:nvPr/>
        </p:nvSpPr>
        <p:spPr>
          <a:xfrm rot="541782">
            <a:off x="7446718" y="1379322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1" y="0"/>
                </a:lnTo>
                <a:lnTo>
                  <a:pt x="3285311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541782">
            <a:off x="7599316" y="1628137"/>
            <a:ext cx="3007272" cy="3007260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476442">
            <a:off x="4566910" y="1236539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1" y="0"/>
                </a:lnTo>
                <a:lnTo>
                  <a:pt x="3285311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396">
            <a:off x="10660940" y="4837921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1" y="0"/>
                </a:lnTo>
                <a:lnTo>
                  <a:pt x="3285311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59396">
            <a:off x="10771809" y="5088013"/>
            <a:ext cx="3007272" cy="3007260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t="-38889" b="-3888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541782">
            <a:off x="7595078" y="5042971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0" y="0"/>
                </a:lnTo>
                <a:lnTo>
                  <a:pt x="3285310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541782">
            <a:off x="7747676" y="5291786"/>
            <a:ext cx="3007272" cy="3007260"/>
            <a:chOff x="0" y="0"/>
            <a:chExt cx="6350025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8"/>
              <a:stretch>
                <a:fillRect t="-38889" b="-3888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476442">
            <a:off x="4715270" y="4900188"/>
            <a:ext cx="3285311" cy="3982195"/>
          </a:xfrm>
          <a:custGeom>
            <a:avLst/>
            <a:gdLst/>
            <a:ahLst/>
            <a:cxnLst/>
            <a:rect l="l" t="t" r="r" b="b"/>
            <a:pathLst>
              <a:path w="3285311" h="3982195">
                <a:moveTo>
                  <a:pt x="0" y="0"/>
                </a:moveTo>
                <a:lnTo>
                  <a:pt x="3285311" y="0"/>
                </a:lnTo>
                <a:lnTo>
                  <a:pt x="3285311" y="3982195"/>
                </a:lnTo>
                <a:lnTo>
                  <a:pt x="0" y="398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476442">
            <a:off x="4797620" y="5155431"/>
            <a:ext cx="3007272" cy="3007260"/>
            <a:chOff x="0" y="0"/>
            <a:chExt cx="6350025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t="-38889" b="-38889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 rot="-476442">
            <a:off x="4649260" y="1424363"/>
            <a:ext cx="3007272" cy="3007260"/>
            <a:chOff x="0" y="0"/>
            <a:chExt cx="6350025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3427262" y="366985"/>
            <a:ext cx="2234826" cy="3663649"/>
          </a:xfrm>
          <a:custGeom>
            <a:avLst/>
            <a:gdLst/>
            <a:ahLst/>
            <a:cxnLst/>
            <a:rect l="l" t="t" r="r" b="b"/>
            <a:pathLst>
              <a:path w="2234826" h="3663649">
                <a:moveTo>
                  <a:pt x="0" y="0"/>
                </a:moveTo>
                <a:lnTo>
                  <a:pt x="2234826" y="0"/>
                </a:lnTo>
                <a:lnTo>
                  <a:pt x="2234826" y="3663650"/>
                </a:lnTo>
                <a:lnTo>
                  <a:pt x="0" y="3663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399594" y="6420637"/>
            <a:ext cx="2204720" cy="1700390"/>
          </a:xfrm>
          <a:custGeom>
            <a:avLst/>
            <a:gdLst/>
            <a:ahLst/>
            <a:cxnLst/>
            <a:rect l="l" t="t" r="r" b="b"/>
            <a:pathLst>
              <a:path w="2204720" h="1700390">
                <a:moveTo>
                  <a:pt x="0" y="0"/>
                </a:moveTo>
                <a:lnTo>
                  <a:pt x="2204719" y="0"/>
                </a:lnTo>
                <a:lnTo>
                  <a:pt x="2204719" y="1700390"/>
                </a:lnTo>
                <a:lnTo>
                  <a:pt x="0" y="1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825942" y="7615127"/>
            <a:ext cx="2308927" cy="2466143"/>
          </a:xfrm>
          <a:custGeom>
            <a:avLst/>
            <a:gdLst/>
            <a:ahLst/>
            <a:cxnLst/>
            <a:rect l="l" t="t" r="r" b="b"/>
            <a:pathLst>
              <a:path w="2308927" h="2466143">
                <a:moveTo>
                  <a:pt x="0" y="0"/>
                </a:moveTo>
                <a:lnTo>
                  <a:pt x="2308927" y="0"/>
                </a:lnTo>
                <a:lnTo>
                  <a:pt x="2308927" y="2466143"/>
                </a:lnTo>
                <a:lnTo>
                  <a:pt x="0" y="24661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985376" y="-95250"/>
            <a:ext cx="10207994" cy="82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4857">
                <a:solidFill>
                  <a:srgbClr val="DF0A0A"/>
                </a:solidFill>
                <a:latin typeface="Open Sans 1 Bold"/>
              </a:rPr>
              <a:t>STEM </a:t>
            </a:r>
            <a:r>
              <a:rPr lang="en-US" sz="4857">
                <a:solidFill>
                  <a:srgbClr val="65C033"/>
                </a:solidFill>
                <a:latin typeface="Open Sans 1 Bold"/>
              </a:rPr>
              <a:t>ODISEJA</a:t>
            </a:r>
            <a:r>
              <a:rPr lang="en-US" sz="4857">
                <a:solidFill>
                  <a:srgbClr val="DF0A0A"/>
                </a:solidFill>
                <a:latin typeface="Open Sans 1 Bold"/>
              </a:rPr>
              <a:t>-</a:t>
            </a:r>
            <a:r>
              <a:rPr lang="en-US" sz="4857">
                <a:solidFill>
                  <a:srgbClr val="B243D2"/>
                </a:solidFill>
                <a:latin typeface="Open Sans 1 Bold"/>
              </a:rPr>
              <a:t>mitologija</a:t>
            </a:r>
            <a:r>
              <a:rPr lang="en-US" sz="4857">
                <a:solidFill>
                  <a:srgbClr val="DF0A0A"/>
                </a:solidFill>
                <a:latin typeface="Open Sans 1 Bold"/>
              </a:rPr>
              <a:t> u </a:t>
            </a:r>
            <a:r>
              <a:rPr lang="en-US" sz="4857">
                <a:solidFill>
                  <a:srgbClr val="FFDE59"/>
                </a:solidFill>
                <a:latin typeface="Open Sans 1 Bold"/>
              </a:rPr>
              <a:t>praksi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76148" y="1929709"/>
            <a:ext cx="3032415" cy="303241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542</Words>
  <Application>Microsoft Office PowerPoint</Application>
  <PresentationFormat>Prilagođeno</PresentationFormat>
  <Paragraphs>40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3" baseType="lpstr">
      <vt:lpstr>Open Sans 1</vt:lpstr>
      <vt:lpstr>Jimmy Script Bold</vt:lpstr>
      <vt:lpstr>Arial</vt:lpstr>
      <vt:lpstr>Garet Bold</vt:lpstr>
      <vt:lpstr>Calibri</vt:lpstr>
      <vt:lpstr>Breathing</vt:lpstr>
      <vt:lpstr>Open Sans 2 Bold</vt:lpstr>
      <vt:lpstr>Open Sans 1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+ HISTORY</dc:title>
  <cp:lastModifiedBy>Jasmina Alilović</cp:lastModifiedBy>
  <cp:revision>2</cp:revision>
  <dcterms:created xsi:type="dcterms:W3CDTF">2006-08-16T00:00:00Z</dcterms:created>
  <dcterms:modified xsi:type="dcterms:W3CDTF">2024-03-28T19:16:03Z</dcterms:modified>
  <dc:identifier>DAGAa2MkplI</dc:identifier>
</cp:coreProperties>
</file>