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sldIdLst>
    <p:sldId id="265" r:id="rId2"/>
    <p:sldId id="264" r:id="rId3"/>
    <p:sldId id="257" r:id="rId4"/>
    <p:sldId id="268" r:id="rId5"/>
    <p:sldId id="269" r:id="rId6"/>
    <p:sldId id="259" r:id="rId7"/>
    <p:sldId id="270" r:id="rId8"/>
    <p:sldId id="271" r:id="rId9"/>
    <p:sldId id="272" r:id="rId10"/>
    <p:sldId id="277" r:id="rId11"/>
    <p:sldId id="273" r:id="rId12"/>
    <p:sldId id="274" r:id="rId13"/>
    <p:sldId id="276" r:id="rId14"/>
    <p:sldId id="267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3"/>
            <a:ext cx="10969752" cy="313080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3902206"/>
            <a:ext cx="10969752" cy="2240529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A860-F335-4252-AA00-24FB67ED2982}" type="datetime1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98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1048-0047-48CA-88BA-D69B470942CF}" type="datetime1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58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57784"/>
            <a:ext cx="2854452" cy="56434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557784"/>
            <a:ext cx="7734300" cy="56434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83879-648C-49A9-81A2-0EF5946532D0}" type="datetime1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10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C802-30E3-4658-9CCA-F873646FEC67}" type="datetime1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429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10969752" cy="31464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3902207"/>
            <a:ext cx="10969752" cy="2187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7A3-19CE-4153-81CE-64EB7AB094B3}" type="datetime1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03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A100-10F6-477E-8847-29D479EF1C92}" type="datetime1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1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578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95096"/>
            <a:ext cx="5387975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842211"/>
            <a:ext cx="5387975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7890" y="1895096"/>
            <a:ext cx="5414510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7890" y="2842211"/>
            <a:ext cx="5414510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28AB-198A-495F-8475-FDB360C9873F}" type="datetime1">
              <a:rPr lang="en-US" smtClean="0"/>
              <a:t>3/26/2024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35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235E-F8FD-479F-9FC7-18BE84110877}" type="datetime1">
              <a:rPr lang="en-US" smtClean="0"/>
              <a:t>3/26/2024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98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F09B-68DA-462E-9DB4-4C9ADAB8CBCC}" type="datetime1">
              <a:rPr lang="en-US" smtClean="0"/>
              <a:t>3/26/2024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94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020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7200"/>
            <a:ext cx="5483352" cy="57440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9989"/>
            <a:ext cx="4970822" cy="28712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4E36-FABE-47EB-AA7F-C19A93824617}" type="datetime1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35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74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57199"/>
            <a:ext cx="5483352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2708"/>
            <a:ext cx="4970822" cy="2546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CE6B-5DE6-4A2D-B72E-5E8969F9F56F}" type="datetime1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77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E603F-28B7-4831-BF23-65FBAB13D5FB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106204"/>
            <a:ext cx="10972800" cy="403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F481A142-DA77-4A5F-AD1F-14E6C18F0F5F}" type="datetime1">
              <a:rPr lang="en-US" smtClean="0"/>
              <a:t>3/26/2024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800" kern="1200" cap="all" spc="200" dirty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46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8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admin.idi.hr/uploads/Upotrazizamjeromizmedjuskolskogigralistai_Tik_Tok_a_FINAL_IDIZ_8fb5eb975f.pdf" TargetMode="External"/><Relationship Id="rId2" Type="http://schemas.openxmlformats.org/officeDocument/2006/relationships/hyperlink" Target="https://cuc.carnet.hr/2024/wp-content/uploads/2023/12/AI-u-obrazovanju-novi-pocetak-ili-pocetak-kraja-6.png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4" name="Background Fill">
            <a:extLst>
              <a:ext uri="{FF2B5EF4-FFF2-40B4-BE49-F238E27FC236}">
                <a16:creationId xmlns:a16="http://schemas.microsoft.com/office/drawing/2014/main" id="{F8E41E1D-913F-46F5-9FB8-4B0173941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8">
            <a:extLst>
              <a:ext uri="{FF2B5EF4-FFF2-40B4-BE49-F238E27FC236}">
                <a16:creationId xmlns:a16="http://schemas.microsoft.com/office/drawing/2014/main" id="{E2FB0371-32B0-4AF9-8B6B-E81BD5E37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Slika 4" descr="Slika na kojoj se prikazuje odijevanje, Ples, osoba&#10;&#10;Opis je automatski generiran">
            <a:extLst>
              <a:ext uri="{FF2B5EF4-FFF2-40B4-BE49-F238E27FC236}">
                <a16:creationId xmlns:a16="http://schemas.microsoft.com/office/drawing/2014/main" id="{98B7B7A5-AB04-7747-5C6B-8CEFECCD78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62" b="-1"/>
          <a:stretch/>
        </p:blipFill>
        <p:spPr>
          <a:xfrm>
            <a:off x="8077200" y="121563"/>
            <a:ext cx="4114800" cy="6736437"/>
          </a:xfrm>
          <a:custGeom>
            <a:avLst/>
            <a:gdLst/>
            <a:ahLst/>
            <a:cxnLst/>
            <a:rect l="l" t="t" r="r" b="b"/>
            <a:pathLst>
              <a:path w="4217017" h="6563884">
                <a:moveTo>
                  <a:pt x="675901" y="4170765"/>
                </a:moveTo>
                <a:cubicBezTo>
                  <a:pt x="852018" y="4160434"/>
                  <a:pt x="1017027" y="4274726"/>
                  <a:pt x="1064224" y="4451839"/>
                </a:cubicBezTo>
                <a:cubicBezTo>
                  <a:pt x="1118163" y="4654255"/>
                  <a:pt x="997801" y="4862070"/>
                  <a:pt x="795385" y="4916010"/>
                </a:cubicBezTo>
                <a:cubicBezTo>
                  <a:pt x="592970" y="4969950"/>
                  <a:pt x="385155" y="4849587"/>
                  <a:pt x="331215" y="4647172"/>
                </a:cubicBezTo>
                <a:cubicBezTo>
                  <a:pt x="277276" y="4444757"/>
                  <a:pt x="397638" y="4236941"/>
                  <a:pt x="600053" y="4183002"/>
                </a:cubicBezTo>
                <a:cubicBezTo>
                  <a:pt x="625355" y="4176259"/>
                  <a:pt x="650741" y="4172240"/>
                  <a:pt x="675901" y="4170765"/>
                </a:cubicBezTo>
                <a:close/>
                <a:moveTo>
                  <a:pt x="543852" y="921414"/>
                </a:moveTo>
                <a:cubicBezTo>
                  <a:pt x="811722" y="905703"/>
                  <a:pt x="1062695" y="1079537"/>
                  <a:pt x="1134481" y="1348920"/>
                </a:cubicBezTo>
                <a:cubicBezTo>
                  <a:pt x="1216521" y="1656787"/>
                  <a:pt x="1033452" y="1972870"/>
                  <a:pt x="725586" y="2054911"/>
                </a:cubicBezTo>
                <a:cubicBezTo>
                  <a:pt x="417719" y="2136950"/>
                  <a:pt x="101637" y="1953883"/>
                  <a:pt x="19596" y="1646015"/>
                </a:cubicBezTo>
                <a:cubicBezTo>
                  <a:pt x="-62444" y="1338149"/>
                  <a:pt x="120624" y="1022066"/>
                  <a:pt x="428490" y="940026"/>
                </a:cubicBezTo>
                <a:cubicBezTo>
                  <a:pt x="466974" y="929771"/>
                  <a:pt x="505586" y="923659"/>
                  <a:pt x="543852" y="921414"/>
                </a:cubicBezTo>
                <a:close/>
                <a:moveTo>
                  <a:pt x="2044475" y="819"/>
                </a:moveTo>
                <a:cubicBezTo>
                  <a:pt x="2087257" y="-925"/>
                  <a:pt x="2129301" y="110"/>
                  <a:pt x="2169902" y="4013"/>
                </a:cubicBezTo>
                <a:cubicBezTo>
                  <a:pt x="2799632" y="64551"/>
                  <a:pt x="2952614" y="802383"/>
                  <a:pt x="3411435" y="760758"/>
                </a:cubicBezTo>
                <a:cubicBezTo>
                  <a:pt x="3782694" y="727083"/>
                  <a:pt x="3887081" y="225818"/>
                  <a:pt x="4187238" y="96966"/>
                </a:cubicBezTo>
                <a:lnTo>
                  <a:pt x="4217017" y="87433"/>
                </a:lnTo>
                <a:lnTo>
                  <a:pt x="4217017" y="6563884"/>
                </a:lnTo>
                <a:lnTo>
                  <a:pt x="3530323" y="6563884"/>
                </a:lnTo>
                <a:lnTo>
                  <a:pt x="3532743" y="6557330"/>
                </a:lnTo>
                <a:cubicBezTo>
                  <a:pt x="3556774" y="6476516"/>
                  <a:pt x="3570654" y="6385198"/>
                  <a:pt x="3562251" y="6276697"/>
                </a:cubicBezTo>
                <a:cubicBezTo>
                  <a:pt x="3544583" y="6048780"/>
                  <a:pt x="3418330" y="5713141"/>
                  <a:pt x="3165018" y="5600097"/>
                </a:cubicBezTo>
                <a:cubicBezTo>
                  <a:pt x="2741033" y="5410896"/>
                  <a:pt x="2356375" y="6023361"/>
                  <a:pt x="1826648" y="5863510"/>
                </a:cubicBezTo>
                <a:cubicBezTo>
                  <a:pt x="1539314" y="5776829"/>
                  <a:pt x="1294875" y="5488710"/>
                  <a:pt x="1250187" y="5205399"/>
                </a:cubicBezTo>
                <a:cubicBezTo>
                  <a:pt x="1181698" y="4770973"/>
                  <a:pt x="1618207" y="4574457"/>
                  <a:pt x="1522931" y="4201951"/>
                </a:cubicBezTo>
                <a:cubicBezTo>
                  <a:pt x="1443858" y="3892760"/>
                  <a:pt x="1027431" y="3825857"/>
                  <a:pt x="815774" y="3424931"/>
                </a:cubicBezTo>
                <a:cubicBezTo>
                  <a:pt x="657518" y="3125180"/>
                  <a:pt x="746464" y="2865131"/>
                  <a:pt x="860729" y="2577331"/>
                </a:cubicBezTo>
                <a:cubicBezTo>
                  <a:pt x="1015221" y="2188197"/>
                  <a:pt x="1276291" y="2247448"/>
                  <a:pt x="1420024" y="1920526"/>
                </a:cubicBezTo>
                <a:cubicBezTo>
                  <a:pt x="1665855" y="1361394"/>
                  <a:pt x="1037502" y="887805"/>
                  <a:pt x="1278842" y="416352"/>
                </a:cubicBezTo>
                <a:cubicBezTo>
                  <a:pt x="1409318" y="161479"/>
                  <a:pt x="1744997" y="13031"/>
                  <a:pt x="2044475" y="819"/>
                </a:cubicBezTo>
                <a:close/>
              </a:path>
            </a:pathLst>
          </a:custGeom>
        </p:spPr>
      </p:pic>
      <p:sp>
        <p:nvSpPr>
          <p:cNvPr id="6" name="Podnaslov 2">
            <a:extLst>
              <a:ext uri="{FF2B5EF4-FFF2-40B4-BE49-F238E27FC236}">
                <a16:creationId xmlns:a16="http://schemas.microsoft.com/office/drawing/2014/main" id="{0E45828A-3399-A310-6E00-7CFE34DFC2A0}"/>
              </a:ext>
            </a:extLst>
          </p:cNvPr>
          <p:cNvSpPr txBox="1">
            <a:spLocks/>
          </p:cNvSpPr>
          <p:nvPr/>
        </p:nvSpPr>
        <p:spPr>
          <a:xfrm>
            <a:off x="731520" y="298383"/>
            <a:ext cx="5598160" cy="1394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hr-HR" sz="31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CUC 2024: AI u obrazovanju – novi početak ili početak kraja</a:t>
            </a:r>
          </a:p>
        </p:txBody>
      </p:sp>
      <p:sp>
        <p:nvSpPr>
          <p:cNvPr id="9" name="Naslov 1">
            <a:extLst>
              <a:ext uri="{FF2B5EF4-FFF2-40B4-BE49-F238E27FC236}">
                <a16:creationId xmlns:a16="http://schemas.microsoft.com/office/drawing/2014/main" id="{B5F0CE63-7CE2-212A-5A0F-CD767B9DBE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9991" y="1981589"/>
            <a:ext cx="5344160" cy="1495986"/>
          </a:xfrm>
        </p:spPr>
        <p:txBody>
          <a:bodyPr>
            <a:noAutofit/>
          </a:bodyPr>
          <a:lstStyle/>
          <a:p>
            <a:r>
              <a:rPr lang="hr-HR" sz="71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24/7 online</a:t>
            </a:r>
          </a:p>
        </p:txBody>
      </p:sp>
      <p:sp>
        <p:nvSpPr>
          <p:cNvPr id="11" name="Podnaslov 2">
            <a:extLst>
              <a:ext uri="{FF2B5EF4-FFF2-40B4-BE49-F238E27FC236}">
                <a16:creationId xmlns:a16="http://schemas.microsoft.com/office/drawing/2014/main" id="{1E4960D7-038E-A441-7161-4FDA286E3E2B}"/>
              </a:ext>
            </a:extLst>
          </p:cNvPr>
          <p:cNvSpPr txBox="1">
            <a:spLocks/>
          </p:cNvSpPr>
          <p:nvPr/>
        </p:nvSpPr>
        <p:spPr>
          <a:xfrm>
            <a:off x="731520" y="3915684"/>
            <a:ext cx="5344160" cy="1394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hr-HR" sz="21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Ivana Katić, školska pedagoginja</a:t>
            </a:r>
          </a:p>
          <a:p>
            <a:pPr>
              <a:lnSpc>
                <a:spcPct val="100000"/>
              </a:lnSpc>
            </a:pPr>
            <a:r>
              <a:rPr lang="hr-HR" sz="21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Osnovna škola Ivana Lovrića</a:t>
            </a:r>
          </a:p>
        </p:txBody>
      </p:sp>
      <p:sp>
        <p:nvSpPr>
          <p:cNvPr id="12" name="Podnaslov 2">
            <a:extLst>
              <a:ext uri="{FF2B5EF4-FFF2-40B4-BE49-F238E27FC236}">
                <a16:creationId xmlns:a16="http://schemas.microsoft.com/office/drawing/2014/main" id="{8A0972E3-C4FF-839D-BFD7-011F080AF17E}"/>
              </a:ext>
            </a:extLst>
          </p:cNvPr>
          <p:cNvSpPr txBox="1">
            <a:spLocks/>
          </p:cNvSpPr>
          <p:nvPr/>
        </p:nvSpPr>
        <p:spPr>
          <a:xfrm>
            <a:off x="3948027" y="5510322"/>
            <a:ext cx="4413653" cy="10937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hr-HR" sz="21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Online, 9. i 10. travnja 2024.</a:t>
            </a:r>
          </a:p>
          <a:p>
            <a:pPr>
              <a:lnSpc>
                <a:spcPct val="100000"/>
              </a:lnSpc>
            </a:pPr>
            <a:r>
              <a:rPr lang="hr-HR" sz="21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Rovinj, 18. i 19. travnja 2024</a:t>
            </a:r>
            <a:r>
              <a:rPr lang="hr-HR" sz="25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5933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2C46C9-ACC1-F433-037D-659B99EE8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4A81D0-E4E0-1342-4D8D-A4BD856F4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679" y="571672"/>
            <a:ext cx="9388642" cy="896780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Tijekom savjetodavnih razgovora…</a:t>
            </a:r>
          </a:p>
        </p:txBody>
      </p:sp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11BB607F-B5D9-4998-C10D-DFCBC961CB82}"/>
              </a:ext>
            </a:extLst>
          </p:cNvPr>
          <p:cNvSpPr txBox="1">
            <a:spLocks/>
          </p:cNvSpPr>
          <p:nvPr/>
        </p:nvSpPr>
        <p:spPr>
          <a:xfrm>
            <a:off x="1170071" y="2119943"/>
            <a:ext cx="10212804" cy="38033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Clr>
                <a:schemeClr val="accent1">
                  <a:lumMod val="75000"/>
                </a:schemeClr>
              </a:buClr>
            </a:pPr>
            <a:r>
              <a:rPr lang="hr-HR" sz="2300" dirty="0"/>
              <a:t>Trenutno najzanimljivija društvena mreža – </a:t>
            </a:r>
            <a:r>
              <a:rPr lang="hr-HR" sz="2300" b="1" dirty="0" err="1"/>
              <a:t>Snapchat</a:t>
            </a:r>
            <a:r>
              <a:rPr lang="hr-HR" sz="2300" b="1" dirty="0"/>
              <a:t>.</a:t>
            </a:r>
          </a:p>
          <a:p>
            <a:pPr lvl="2">
              <a:buClr>
                <a:schemeClr val="accent1">
                  <a:lumMod val="75000"/>
                </a:schemeClr>
              </a:buClr>
            </a:pPr>
            <a:endParaRPr lang="hr-HR" sz="2300" b="1" dirty="0"/>
          </a:p>
          <a:p>
            <a:pPr lvl="2">
              <a:buClr>
                <a:schemeClr val="accent1">
                  <a:lumMod val="75000"/>
                </a:schemeClr>
              </a:buClr>
            </a:pPr>
            <a:r>
              <a:rPr lang="hr-HR" sz="2300" b="1" dirty="0"/>
              <a:t>„</a:t>
            </a:r>
            <a:r>
              <a:rPr lang="hr-HR" sz="2300" b="1" dirty="0" err="1"/>
              <a:t>Snepanje</a:t>
            </a:r>
            <a:r>
              <a:rPr lang="hr-HR" sz="2300" b="1" dirty="0"/>
              <a:t>” – </a:t>
            </a:r>
            <a:r>
              <a:rPr lang="hr-HR" sz="2300" dirty="0"/>
              <a:t>dopisivanje i razmjena fotografija koje može trajati satima.</a:t>
            </a:r>
          </a:p>
          <a:p>
            <a:pPr lvl="2">
              <a:buClr>
                <a:schemeClr val="accent1">
                  <a:lumMod val="75000"/>
                </a:schemeClr>
              </a:buClr>
            </a:pPr>
            <a:endParaRPr lang="hr-HR" sz="2300" b="1" dirty="0"/>
          </a:p>
          <a:p>
            <a:pPr lvl="2">
              <a:buClr>
                <a:schemeClr val="accent1">
                  <a:lumMod val="75000"/>
                </a:schemeClr>
              </a:buClr>
            </a:pPr>
            <a:r>
              <a:rPr lang="hr-HR" sz="2300" b="1" dirty="0"/>
              <a:t>„Vatrice” (</a:t>
            </a:r>
            <a:r>
              <a:rPr lang="hr-HR" sz="2300" b="1" dirty="0" err="1"/>
              <a:t>Snapstreak</a:t>
            </a:r>
            <a:r>
              <a:rPr lang="hr-HR" sz="2300" b="1" dirty="0"/>
              <a:t>!) – </a:t>
            </a:r>
            <a:r>
              <a:rPr lang="hr-HR" sz="2300" dirty="0"/>
              <a:t>broj dana u kojima se s drugom osobom razmijenio minimalno 1 </a:t>
            </a:r>
            <a:r>
              <a:rPr lang="hr-HR" sz="2300" dirty="0" err="1"/>
              <a:t>snap</a:t>
            </a:r>
            <a:r>
              <a:rPr lang="hr-HR" sz="2300" dirty="0"/>
              <a:t>; kako bi očuvali vatrice međusobno dijele osobne lozinke.</a:t>
            </a:r>
          </a:p>
          <a:p>
            <a:pPr lvl="2">
              <a:buClr>
                <a:schemeClr val="accent1">
                  <a:lumMod val="75000"/>
                </a:schemeClr>
              </a:buClr>
            </a:pPr>
            <a:endParaRPr lang="hr-HR" sz="2300" b="1" dirty="0"/>
          </a:p>
          <a:p>
            <a:pPr lvl="2">
              <a:buClr>
                <a:schemeClr val="accent1">
                  <a:lumMod val="75000"/>
                </a:schemeClr>
              </a:buClr>
            </a:pPr>
            <a:r>
              <a:rPr lang="hr-HR" sz="2300" b="1" dirty="0"/>
              <a:t>My </a:t>
            </a:r>
            <a:r>
              <a:rPr lang="hr-HR" sz="2300" b="1" dirty="0" err="1"/>
              <a:t>eyes</a:t>
            </a:r>
            <a:r>
              <a:rPr lang="hr-HR" sz="2300" b="1" dirty="0"/>
              <a:t> </a:t>
            </a:r>
            <a:r>
              <a:rPr lang="hr-HR" sz="2300" b="1" dirty="0" err="1"/>
              <a:t>only</a:t>
            </a:r>
            <a:r>
              <a:rPr lang="hr-HR" sz="2300" b="1" dirty="0"/>
              <a:t> – </a:t>
            </a:r>
            <a:r>
              <a:rPr lang="hr-HR" sz="2300" dirty="0"/>
              <a:t>galerija za osobne fotografije; potreban pin za pristup.</a:t>
            </a:r>
          </a:p>
          <a:p>
            <a:pPr lvl="4">
              <a:buClr>
                <a:schemeClr val="accent1">
                  <a:lumMod val="75000"/>
                </a:schemeClr>
              </a:buClr>
            </a:pPr>
            <a:endParaRPr lang="hr-HR" sz="2300" dirty="0"/>
          </a:p>
        </p:txBody>
      </p:sp>
    </p:spTree>
    <p:extLst>
      <p:ext uri="{BB962C8B-B14F-4D97-AF65-F5344CB8AC3E}">
        <p14:creationId xmlns:p14="http://schemas.microsoft.com/office/powerpoint/2010/main" val="661172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BA574F-E269-1A69-6820-140B827ED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93C4C7-13AE-6B05-A85D-BDA1FEE57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606" y="266872"/>
            <a:ext cx="6238374" cy="1454998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Tijekom savjetodavnih </a:t>
            </a:r>
            <a:br>
              <a:rPr lang="hr-HR" b="1" dirty="0"/>
            </a:br>
            <a:r>
              <a:rPr lang="hr-HR" b="1" dirty="0"/>
              <a:t>razgovora…</a:t>
            </a:r>
          </a:p>
        </p:txBody>
      </p:sp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BB9DACB5-D9DF-03B4-57BA-78CC9669036E}"/>
              </a:ext>
            </a:extLst>
          </p:cNvPr>
          <p:cNvSpPr txBox="1">
            <a:spLocks/>
          </p:cNvSpPr>
          <p:nvPr/>
        </p:nvSpPr>
        <p:spPr>
          <a:xfrm>
            <a:off x="642369" y="2145149"/>
            <a:ext cx="4788567" cy="4445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2" indent="-3429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hr-HR" sz="2300" dirty="0"/>
              <a:t>Društvene mreže koriste </a:t>
            </a:r>
            <a:r>
              <a:rPr lang="hr-HR" sz="2300" b="1" dirty="0"/>
              <a:t>za pisanje domaćih zadaća:</a:t>
            </a:r>
          </a:p>
          <a:p>
            <a:pPr marL="1257300" lvl="4" indent="-342900"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hr-HR" sz="2100" dirty="0" err="1"/>
              <a:t>TikTok</a:t>
            </a:r>
            <a:r>
              <a:rPr lang="hr-HR" sz="2100" dirty="0"/>
              <a:t> i Instagram profili s riješenim radnim bilježnicama</a:t>
            </a:r>
          </a:p>
          <a:p>
            <a:pPr marL="1257300" lvl="4" indent="-342900"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hr-HR" sz="2100" b="1" dirty="0"/>
              <a:t>My AI na </a:t>
            </a:r>
            <a:r>
              <a:rPr lang="hr-HR" sz="2100" b="1" dirty="0" err="1"/>
              <a:t>Snapchat</a:t>
            </a:r>
            <a:r>
              <a:rPr lang="hr-HR" sz="2100" b="1" dirty="0"/>
              <a:t>-u </a:t>
            </a:r>
            <a:r>
              <a:rPr lang="hr-HR" sz="2100" dirty="0"/>
              <a:t>-  program s kojim mogu voditi razgovore, postavljati pitanja i sl..  Mogu mu nadjenuti ime i prilagoditi avatar kako žele</a:t>
            </a:r>
          </a:p>
        </p:txBody>
      </p:sp>
      <p:pic>
        <p:nvPicPr>
          <p:cNvPr id="7" name="Slika 6" descr="Slika na kojoj se prikazuje tekst, snimka zaslona, Font&#10;&#10;Opis je automatski generiran">
            <a:extLst>
              <a:ext uri="{FF2B5EF4-FFF2-40B4-BE49-F238E27FC236}">
                <a16:creationId xmlns:a16="http://schemas.microsoft.com/office/drawing/2014/main" id="{963C01BF-BB1B-462C-F45D-B64DDA1FBB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1" b="5263"/>
          <a:stretch/>
        </p:blipFill>
        <p:spPr>
          <a:xfrm>
            <a:off x="7483896" y="471409"/>
            <a:ext cx="3597188" cy="6230181"/>
          </a:xfrm>
          <a:prstGeom prst="roundRect">
            <a:avLst/>
          </a:prstGeom>
          <a:ln w="44450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3386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alpha val="82000"/>
                <a:lumMod val="15000"/>
                <a:lumOff val="85000"/>
              </a:schemeClr>
            </a:gs>
            <a:gs pos="0">
              <a:schemeClr val="accent1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471701-3392-4423-9BBA-6C527C5CB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9D76E52-D962-40CA-BF38-0872E0A21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77"/>
            <a:ext cx="10547975" cy="6467097"/>
          </a:xfrm>
          <a:custGeom>
            <a:avLst/>
            <a:gdLst>
              <a:gd name="connsiteX0" fmla="*/ 2504457 w 8648699"/>
              <a:gd name="connsiteY0" fmla="*/ 3933023 h 5302627"/>
              <a:gd name="connsiteX1" fmla="*/ 2800662 w 8648699"/>
              <a:gd name="connsiteY1" fmla="*/ 4229228 h 5302627"/>
              <a:gd name="connsiteX2" fmla="*/ 2504457 w 8648699"/>
              <a:gd name="connsiteY2" fmla="*/ 4525434 h 5302627"/>
              <a:gd name="connsiteX3" fmla="*/ 2208251 w 8648699"/>
              <a:gd name="connsiteY3" fmla="*/ 4229228 h 5302627"/>
              <a:gd name="connsiteX4" fmla="*/ 2504457 w 8648699"/>
              <a:gd name="connsiteY4" fmla="*/ 3933023 h 5302627"/>
              <a:gd name="connsiteX5" fmla="*/ 69505 w 8648699"/>
              <a:gd name="connsiteY5" fmla="*/ 1036657 h 5302627"/>
              <a:gd name="connsiteX6" fmla="*/ 452007 w 8648699"/>
              <a:gd name="connsiteY6" fmla="*/ 1419158 h 5302627"/>
              <a:gd name="connsiteX7" fmla="*/ 69505 w 8648699"/>
              <a:gd name="connsiteY7" fmla="*/ 1801660 h 5302627"/>
              <a:gd name="connsiteX8" fmla="*/ 0 w 8648699"/>
              <a:gd name="connsiteY8" fmla="*/ 1794654 h 5302627"/>
              <a:gd name="connsiteX9" fmla="*/ 0 w 8648699"/>
              <a:gd name="connsiteY9" fmla="*/ 1043663 h 5302627"/>
              <a:gd name="connsiteX10" fmla="*/ 7016675 w 8648699"/>
              <a:gd name="connsiteY10" fmla="*/ 0 h 5302627"/>
              <a:gd name="connsiteX11" fmla="*/ 7780099 w 8648699"/>
              <a:gd name="connsiteY11" fmla="*/ 0 h 5302627"/>
              <a:gd name="connsiteX12" fmla="*/ 7773118 w 8648699"/>
              <a:gd name="connsiteY12" fmla="*/ 69249 h 5302627"/>
              <a:gd name="connsiteX13" fmla="*/ 7398387 w 8648699"/>
              <a:gd name="connsiteY13" fmla="*/ 374663 h 5302627"/>
              <a:gd name="connsiteX14" fmla="*/ 7023656 w 8648699"/>
              <a:gd name="connsiteY14" fmla="*/ 69249 h 5302627"/>
              <a:gd name="connsiteX15" fmla="*/ 0 w 8648699"/>
              <a:gd name="connsiteY15" fmla="*/ 0 h 5302627"/>
              <a:gd name="connsiteX16" fmla="*/ 6294179 w 8648699"/>
              <a:gd name="connsiteY16" fmla="*/ 0 h 5302627"/>
              <a:gd name="connsiteX17" fmla="*/ 6365011 w 8648699"/>
              <a:gd name="connsiteY17" fmla="*/ 98436 h 5302627"/>
              <a:gd name="connsiteX18" fmla="*/ 6465592 w 8648699"/>
              <a:gd name="connsiteY18" fmla="*/ 282106 h 5302627"/>
              <a:gd name="connsiteX19" fmla="*/ 6902743 w 8648699"/>
              <a:gd name="connsiteY19" fmla="*/ 796697 h 5302627"/>
              <a:gd name="connsiteX20" fmla="*/ 7694396 w 8648699"/>
              <a:gd name="connsiteY20" fmla="*/ 957015 h 5302627"/>
              <a:gd name="connsiteX21" fmla="*/ 8332550 w 8648699"/>
              <a:gd name="connsiteY21" fmla="*/ 1234423 h 5302627"/>
              <a:gd name="connsiteX22" fmla="*/ 8647293 w 8648699"/>
              <a:gd name="connsiteY22" fmla="*/ 2231590 h 5302627"/>
              <a:gd name="connsiteX23" fmla="*/ 8589037 w 8648699"/>
              <a:gd name="connsiteY23" fmla="*/ 2743986 h 5302627"/>
              <a:gd name="connsiteX24" fmla="*/ 6453687 w 8648699"/>
              <a:gd name="connsiteY24" fmla="*/ 3925051 h 5302627"/>
              <a:gd name="connsiteX25" fmla="*/ 5484031 w 8648699"/>
              <a:gd name="connsiteY25" fmla="*/ 4456750 h 5302627"/>
              <a:gd name="connsiteX26" fmla="*/ 5328450 w 8648699"/>
              <a:gd name="connsiteY26" fmla="*/ 4943717 h 5302627"/>
              <a:gd name="connsiteX27" fmla="*/ 4105081 w 8648699"/>
              <a:gd name="connsiteY27" fmla="*/ 5103111 h 5302627"/>
              <a:gd name="connsiteX28" fmla="*/ 3701337 w 8648699"/>
              <a:gd name="connsiteY28" fmla="*/ 4617069 h 5302627"/>
              <a:gd name="connsiteX29" fmla="*/ 3039141 w 8648699"/>
              <a:gd name="connsiteY29" fmla="*/ 3869685 h 5302627"/>
              <a:gd name="connsiteX30" fmla="*/ 1904079 w 8648699"/>
              <a:gd name="connsiteY30" fmla="*/ 3703935 h 5302627"/>
              <a:gd name="connsiteX31" fmla="*/ 613090 w 8648699"/>
              <a:gd name="connsiteY31" fmla="*/ 3502814 h 5302627"/>
              <a:gd name="connsiteX32" fmla="*/ 236971 w 8648699"/>
              <a:gd name="connsiteY32" fmla="*/ 2379773 h 5302627"/>
              <a:gd name="connsiteX33" fmla="*/ 648691 w 8648699"/>
              <a:gd name="connsiteY33" fmla="*/ 1707520 h 5302627"/>
              <a:gd name="connsiteX34" fmla="*/ 625574 w 8648699"/>
              <a:gd name="connsiteY34" fmla="*/ 1098146 h 5302627"/>
              <a:gd name="connsiteX35" fmla="*/ 151668 w 8648699"/>
              <a:gd name="connsiteY35" fmla="*/ 513972 h 5302627"/>
              <a:gd name="connsiteX36" fmla="*/ 28936 w 8648699"/>
              <a:gd name="connsiteY36" fmla="*/ 363239 h 5302627"/>
              <a:gd name="connsiteX37" fmla="*/ 0 w 8648699"/>
              <a:gd name="connsiteY37" fmla="*/ 316565 h 5302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648699" h="5302627">
                <a:moveTo>
                  <a:pt x="2504457" y="3933023"/>
                </a:moveTo>
                <a:cubicBezTo>
                  <a:pt x="2668046" y="3933023"/>
                  <a:pt x="2800662" y="4065639"/>
                  <a:pt x="2800662" y="4229228"/>
                </a:cubicBezTo>
                <a:cubicBezTo>
                  <a:pt x="2800662" y="4392818"/>
                  <a:pt x="2668046" y="4525434"/>
                  <a:pt x="2504457" y="4525434"/>
                </a:cubicBezTo>
                <a:cubicBezTo>
                  <a:pt x="2340867" y="4525434"/>
                  <a:pt x="2208251" y="4392818"/>
                  <a:pt x="2208251" y="4229228"/>
                </a:cubicBezTo>
                <a:cubicBezTo>
                  <a:pt x="2208251" y="4065639"/>
                  <a:pt x="2340867" y="3933023"/>
                  <a:pt x="2504457" y="3933023"/>
                </a:cubicBezTo>
                <a:close/>
                <a:moveTo>
                  <a:pt x="69505" y="1036657"/>
                </a:moveTo>
                <a:cubicBezTo>
                  <a:pt x="280754" y="1036657"/>
                  <a:pt x="452007" y="1207909"/>
                  <a:pt x="452007" y="1419158"/>
                </a:cubicBezTo>
                <a:cubicBezTo>
                  <a:pt x="452007" y="1630408"/>
                  <a:pt x="280754" y="1801660"/>
                  <a:pt x="69505" y="1801660"/>
                </a:cubicBezTo>
                <a:lnTo>
                  <a:pt x="0" y="1794654"/>
                </a:lnTo>
                <a:lnTo>
                  <a:pt x="0" y="1043663"/>
                </a:lnTo>
                <a:close/>
                <a:moveTo>
                  <a:pt x="7016675" y="0"/>
                </a:moveTo>
                <a:lnTo>
                  <a:pt x="7780099" y="0"/>
                </a:lnTo>
                <a:lnTo>
                  <a:pt x="7773118" y="69249"/>
                </a:lnTo>
                <a:cubicBezTo>
                  <a:pt x="7737451" y="243548"/>
                  <a:pt x="7583231" y="374663"/>
                  <a:pt x="7398387" y="374663"/>
                </a:cubicBezTo>
                <a:cubicBezTo>
                  <a:pt x="7213544" y="374663"/>
                  <a:pt x="7059323" y="243548"/>
                  <a:pt x="7023656" y="69249"/>
                </a:cubicBezTo>
                <a:close/>
                <a:moveTo>
                  <a:pt x="0" y="0"/>
                </a:moveTo>
                <a:lnTo>
                  <a:pt x="6294179" y="0"/>
                </a:lnTo>
                <a:lnTo>
                  <a:pt x="6365011" y="98436"/>
                </a:lnTo>
                <a:cubicBezTo>
                  <a:pt x="6400768" y="155469"/>
                  <a:pt x="6434312" y="216741"/>
                  <a:pt x="6465592" y="282106"/>
                </a:cubicBezTo>
                <a:cubicBezTo>
                  <a:pt x="6566037" y="491894"/>
                  <a:pt x="6666020" y="721566"/>
                  <a:pt x="6902743" y="796697"/>
                </a:cubicBezTo>
                <a:cubicBezTo>
                  <a:pt x="7158189" y="877608"/>
                  <a:pt x="7427043" y="924651"/>
                  <a:pt x="7694396" y="957015"/>
                </a:cubicBezTo>
                <a:cubicBezTo>
                  <a:pt x="7940248" y="986605"/>
                  <a:pt x="8159979" y="1057229"/>
                  <a:pt x="8332550" y="1234423"/>
                </a:cubicBezTo>
                <a:cubicBezTo>
                  <a:pt x="8603138" y="1512294"/>
                  <a:pt x="8658851" y="1860210"/>
                  <a:pt x="8647293" y="2231590"/>
                </a:cubicBezTo>
                <a:cubicBezTo>
                  <a:pt x="8629145" y="2403353"/>
                  <a:pt x="8638277" y="2582279"/>
                  <a:pt x="8589037" y="2743986"/>
                </a:cubicBezTo>
                <a:cubicBezTo>
                  <a:pt x="8301458" y="3687636"/>
                  <a:pt x="7538354" y="4241181"/>
                  <a:pt x="6453687" y="3925051"/>
                </a:cubicBezTo>
                <a:cubicBezTo>
                  <a:pt x="6080573" y="3817210"/>
                  <a:pt x="5567715" y="3967010"/>
                  <a:pt x="5484031" y="4456750"/>
                </a:cubicBezTo>
                <a:cubicBezTo>
                  <a:pt x="5455596" y="4624120"/>
                  <a:pt x="5418146" y="4805013"/>
                  <a:pt x="5328450" y="4943717"/>
                </a:cubicBezTo>
                <a:cubicBezTo>
                  <a:pt x="5126059" y="5255917"/>
                  <a:pt x="4482009" y="5484548"/>
                  <a:pt x="4105081" y="5103111"/>
                </a:cubicBezTo>
                <a:cubicBezTo>
                  <a:pt x="3957593" y="4953889"/>
                  <a:pt x="3837498" y="4777850"/>
                  <a:pt x="3701337" y="4617069"/>
                </a:cubicBezTo>
                <a:cubicBezTo>
                  <a:pt x="3485305" y="4362316"/>
                  <a:pt x="3302331" y="4060173"/>
                  <a:pt x="3039141" y="3869685"/>
                </a:cubicBezTo>
                <a:cubicBezTo>
                  <a:pt x="2713878" y="3634583"/>
                  <a:pt x="2294068" y="3664866"/>
                  <a:pt x="1904079" y="3703935"/>
                </a:cubicBezTo>
                <a:cubicBezTo>
                  <a:pt x="1453058" y="3749245"/>
                  <a:pt x="1020302" y="3739998"/>
                  <a:pt x="613090" y="3502814"/>
                </a:cubicBezTo>
                <a:cubicBezTo>
                  <a:pt x="116530" y="3213615"/>
                  <a:pt x="35156" y="2799815"/>
                  <a:pt x="236971" y="2379773"/>
                </a:cubicBezTo>
                <a:cubicBezTo>
                  <a:pt x="350131" y="2144206"/>
                  <a:pt x="510680" y="1931411"/>
                  <a:pt x="648691" y="1707520"/>
                </a:cubicBezTo>
                <a:cubicBezTo>
                  <a:pt x="773871" y="1503742"/>
                  <a:pt x="769826" y="1286438"/>
                  <a:pt x="625574" y="1098146"/>
                </a:cubicBezTo>
                <a:cubicBezTo>
                  <a:pt x="472999" y="899107"/>
                  <a:pt x="321119" y="698218"/>
                  <a:pt x="151668" y="513972"/>
                </a:cubicBezTo>
                <a:cubicBezTo>
                  <a:pt x="105932" y="464255"/>
                  <a:pt x="65115" y="413944"/>
                  <a:pt x="28936" y="363239"/>
                </a:cubicBezTo>
                <a:lnTo>
                  <a:pt x="0" y="3165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FD3CFC0-DF48-F089-61B7-3470702E6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153" y="390526"/>
            <a:ext cx="5928163" cy="7971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Umjesto zaključka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8182FAB9-AD31-19CB-35BB-B0BAF53DC61E}"/>
              </a:ext>
            </a:extLst>
          </p:cNvPr>
          <p:cNvSpPr txBox="1">
            <a:spLocks/>
          </p:cNvSpPr>
          <p:nvPr/>
        </p:nvSpPr>
        <p:spPr>
          <a:xfrm>
            <a:off x="998153" y="1455305"/>
            <a:ext cx="8860550" cy="35572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2">
              <a:buClr>
                <a:schemeClr val="bg2">
                  <a:lumMod val="50000"/>
                </a:schemeClr>
              </a:buClr>
            </a:pPr>
            <a:r>
              <a:rPr lang="en-US" sz="2300" dirty="0" err="1"/>
              <a:t>Područje</a:t>
            </a:r>
            <a:r>
              <a:rPr lang="en-US" sz="2300" dirty="0"/>
              <a:t> </a:t>
            </a:r>
            <a:r>
              <a:rPr lang="en-US" sz="2300" dirty="0" err="1"/>
              <a:t>interesa</a:t>
            </a:r>
            <a:r>
              <a:rPr lang="en-US" sz="2300" dirty="0"/>
              <a:t> </a:t>
            </a:r>
            <a:r>
              <a:rPr lang="en-US" sz="2300" dirty="0" err="1"/>
              <a:t>na</a:t>
            </a:r>
            <a:r>
              <a:rPr lang="en-US" sz="2300" dirty="0"/>
              <a:t> </a:t>
            </a:r>
            <a:r>
              <a:rPr lang="en-US" sz="2300" dirty="0" err="1"/>
              <a:t>društvenim</a:t>
            </a:r>
            <a:r>
              <a:rPr lang="en-US" sz="2300" dirty="0"/>
              <a:t> </a:t>
            </a:r>
            <a:r>
              <a:rPr lang="en-US" sz="2300" dirty="0" err="1"/>
              <a:t>mrežama</a:t>
            </a:r>
            <a:r>
              <a:rPr lang="hr-HR" sz="2300" dirty="0"/>
              <a:t> te</a:t>
            </a:r>
            <a:r>
              <a:rPr lang="en-US" sz="2300" dirty="0"/>
              <a:t> </a:t>
            </a:r>
            <a:r>
              <a:rPr lang="en-US" sz="2300" dirty="0" err="1"/>
              <a:t>na</a:t>
            </a:r>
            <a:r>
              <a:rPr lang="en-US" sz="2300" dirty="0"/>
              <a:t> </a:t>
            </a:r>
            <a:r>
              <a:rPr lang="en-US" sz="2300" dirty="0" err="1"/>
              <a:t>pametnim</a:t>
            </a:r>
            <a:r>
              <a:rPr lang="en-US" sz="2300" dirty="0"/>
              <a:t> </a:t>
            </a:r>
            <a:r>
              <a:rPr lang="en-US" sz="2300" dirty="0" err="1"/>
              <a:t>telefonima</a:t>
            </a:r>
            <a:r>
              <a:rPr lang="en-US" sz="2300" dirty="0"/>
              <a:t> </a:t>
            </a:r>
            <a:r>
              <a:rPr lang="en-US" sz="2300" dirty="0" err="1"/>
              <a:t>općenito</a:t>
            </a:r>
            <a:r>
              <a:rPr lang="hr-HR" sz="2300" dirty="0"/>
              <a:t> </a:t>
            </a:r>
            <a:r>
              <a:rPr lang="en-US" sz="2300" dirty="0" err="1"/>
              <a:t>među</a:t>
            </a:r>
            <a:r>
              <a:rPr lang="en-US" sz="2300" dirty="0"/>
              <a:t> </a:t>
            </a:r>
            <a:r>
              <a:rPr lang="en-US" sz="2300" dirty="0" err="1"/>
              <a:t>djecom</a:t>
            </a:r>
            <a:r>
              <a:rPr lang="en-US" sz="2300" dirty="0"/>
              <a:t> </a:t>
            </a:r>
            <a:r>
              <a:rPr lang="en-US" sz="2300" dirty="0" err="1"/>
              <a:t>i</a:t>
            </a:r>
            <a:r>
              <a:rPr lang="en-US" sz="2300" dirty="0"/>
              <a:t> </a:t>
            </a:r>
            <a:r>
              <a:rPr lang="en-US" sz="2300" dirty="0" err="1"/>
              <a:t>mladima</a:t>
            </a:r>
            <a:r>
              <a:rPr lang="en-US" sz="2300" dirty="0"/>
              <a:t> </a:t>
            </a:r>
            <a:r>
              <a:rPr lang="en-US" sz="2300" dirty="0" err="1"/>
              <a:t>rapidno</a:t>
            </a:r>
            <a:r>
              <a:rPr lang="en-US" sz="2300" dirty="0"/>
              <a:t> se </a:t>
            </a:r>
            <a:r>
              <a:rPr lang="en-US" sz="2300" dirty="0" err="1"/>
              <a:t>mijenja</a:t>
            </a:r>
            <a:r>
              <a:rPr lang="en-US" sz="2300" dirty="0"/>
              <a:t>. </a:t>
            </a:r>
            <a:endParaRPr lang="hr-HR" sz="2300" dirty="0"/>
          </a:p>
          <a:p>
            <a:pPr marL="800100" lvl="2">
              <a:buClr>
                <a:schemeClr val="bg2">
                  <a:lumMod val="50000"/>
                </a:schemeClr>
              </a:buClr>
            </a:pPr>
            <a:endParaRPr lang="en-US" sz="1100" dirty="0"/>
          </a:p>
          <a:p>
            <a:pPr marL="800100" lvl="2">
              <a:buClr>
                <a:schemeClr val="bg2">
                  <a:lumMod val="50000"/>
                </a:schemeClr>
              </a:buClr>
            </a:pPr>
            <a:r>
              <a:rPr lang="en-US" sz="2300" dirty="0" err="1"/>
              <a:t>Generacije</a:t>
            </a:r>
            <a:r>
              <a:rPr lang="en-US" sz="2300" dirty="0"/>
              <a:t> </a:t>
            </a:r>
            <a:r>
              <a:rPr lang="en-US" sz="2300" dirty="0" err="1"/>
              <a:t>djece</a:t>
            </a:r>
            <a:r>
              <a:rPr lang="en-US" sz="2300" dirty="0"/>
              <a:t> </a:t>
            </a:r>
            <a:r>
              <a:rPr lang="en-US" sz="2300" dirty="0" err="1"/>
              <a:t>koja</a:t>
            </a:r>
            <a:r>
              <a:rPr lang="en-US" sz="2300" dirty="0"/>
              <a:t> </a:t>
            </a:r>
            <a:r>
              <a:rPr lang="en-US" sz="2300" dirty="0" err="1"/>
              <a:t>odrastaju</a:t>
            </a:r>
            <a:r>
              <a:rPr lang="en-US" sz="2300" dirty="0"/>
              <a:t> </a:t>
            </a:r>
            <a:r>
              <a:rPr lang="en-US" sz="2300" dirty="0" err="1"/>
              <a:t>uz</a:t>
            </a:r>
            <a:r>
              <a:rPr lang="en-US" sz="2300" dirty="0"/>
              <a:t> </a:t>
            </a:r>
            <a:r>
              <a:rPr lang="en-US" sz="2300" dirty="0" err="1"/>
              <a:t>pametne</a:t>
            </a:r>
            <a:r>
              <a:rPr lang="en-US" sz="2300" dirty="0"/>
              <a:t> </a:t>
            </a:r>
            <a:r>
              <a:rPr lang="en-US" sz="2300" dirty="0" err="1"/>
              <a:t>telefone</a:t>
            </a:r>
            <a:r>
              <a:rPr lang="hr-HR" sz="2300" dirty="0"/>
              <a:t> i Internet</a:t>
            </a:r>
            <a:r>
              <a:rPr lang="en-US" sz="2300" dirty="0"/>
              <a:t>. </a:t>
            </a:r>
            <a:endParaRPr lang="hr-HR" sz="2300" dirty="0"/>
          </a:p>
          <a:p>
            <a:pPr marL="800100" lvl="2">
              <a:buClr>
                <a:schemeClr val="bg2">
                  <a:lumMod val="50000"/>
                </a:schemeClr>
              </a:buClr>
            </a:pPr>
            <a:endParaRPr lang="en-US" sz="1100" dirty="0"/>
          </a:p>
          <a:p>
            <a:pPr marL="800100" lvl="2">
              <a:buClr>
                <a:schemeClr val="bg2">
                  <a:lumMod val="50000"/>
                </a:schemeClr>
              </a:buClr>
            </a:pPr>
            <a:r>
              <a:rPr lang="en-US" sz="2300" dirty="0" err="1"/>
              <a:t>Potrebn</a:t>
            </a:r>
            <a:r>
              <a:rPr lang="hr-HR" sz="2300" dirty="0"/>
              <a:t>a su</a:t>
            </a:r>
            <a:r>
              <a:rPr lang="en-US" sz="2300" dirty="0"/>
              <a:t> </a:t>
            </a:r>
            <a:r>
              <a:rPr lang="hr-HR" sz="2300" dirty="0"/>
              <a:t>jasna</a:t>
            </a:r>
            <a:r>
              <a:rPr lang="en-US" sz="2300" dirty="0"/>
              <a:t> </a:t>
            </a:r>
            <a:r>
              <a:rPr lang="en-US" sz="2300" dirty="0" err="1"/>
              <a:t>i</a:t>
            </a:r>
            <a:r>
              <a:rPr lang="en-US" sz="2300" dirty="0"/>
              <a:t> </a:t>
            </a:r>
            <a:r>
              <a:rPr lang="hr-HR" sz="2300" dirty="0"/>
              <a:t>dosljedna</a:t>
            </a:r>
            <a:r>
              <a:rPr lang="en-US" sz="2300" dirty="0"/>
              <a:t> </a:t>
            </a:r>
            <a:r>
              <a:rPr lang="hr-HR" sz="2300" dirty="0"/>
              <a:t>pravila</a:t>
            </a:r>
            <a:r>
              <a:rPr lang="en-US" sz="2300" dirty="0"/>
              <a:t> </a:t>
            </a:r>
            <a:r>
              <a:rPr lang="en-US" sz="2300" dirty="0" err="1"/>
              <a:t>kod</a:t>
            </a:r>
            <a:r>
              <a:rPr lang="en-US" sz="2300" dirty="0"/>
              <a:t> </a:t>
            </a:r>
            <a:r>
              <a:rPr lang="en-US" sz="2300" dirty="0" err="1"/>
              <a:t>kuće</a:t>
            </a:r>
            <a:r>
              <a:rPr lang="en-US" sz="2300" dirty="0"/>
              <a:t> </a:t>
            </a:r>
            <a:r>
              <a:rPr lang="en-US" sz="2300" dirty="0" err="1"/>
              <a:t>i</a:t>
            </a:r>
            <a:r>
              <a:rPr lang="en-US" sz="2300" dirty="0"/>
              <a:t> u </a:t>
            </a:r>
            <a:r>
              <a:rPr lang="en-US" sz="2300" dirty="0" err="1"/>
              <a:t>školi</a:t>
            </a:r>
            <a:r>
              <a:rPr lang="en-US" sz="23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0768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38FCA1-A4C5-22C0-ED91-B66B6E338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4" name="Background Fill">
            <a:extLst>
              <a:ext uri="{FF2B5EF4-FFF2-40B4-BE49-F238E27FC236}">
                <a16:creationId xmlns:a16="http://schemas.microsoft.com/office/drawing/2014/main" id="{AB1A3078-5047-016B-1212-2C095CC46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8">
            <a:extLst>
              <a:ext uri="{FF2B5EF4-FFF2-40B4-BE49-F238E27FC236}">
                <a16:creationId xmlns:a16="http://schemas.microsoft.com/office/drawing/2014/main" id="{C4BA5B32-EA42-53A1-4EBE-AC335EBAA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Slika 4" descr="Slika na kojoj se prikazuje odijevanje, Ples, osoba&#10;&#10;Opis je automatski generiran">
            <a:extLst>
              <a:ext uri="{FF2B5EF4-FFF2-40B4-BE49-F238E27FC236}">
                <a16:creationId xmlns:a16="http://schemas.microsoft.com/office/drawing/2014/main" id="{08E39F8A-6CFF-59E6-4688-ECD4C80F5D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62" b="-1"/>
          <a:stretch/>
        </p:blipFill>
        <p:spPr>
          <a:xfrm>
            <a:off x="8077200" y="121563"/>
            <a:ext cx="4114800" cy="6736437"/>
          </a:xfrm>
          <a:custGeom>
            <a:avLst/>
            <a:gdLst/>
            <a:ahLst/>
            <a:cxnLst/>
            <a:rect l="l" t="t" r="r" b="b"/>
            <a:pathLst>
              <a:path w="4217017" h="6563884">
                <a:moveTo>
                  <a:pt x="675901" y="4170765"/>
                </a:moveTo>
                <a:cubicBezTo>
                  <a:pt x="852018" y="4160434"/>
                  <a:pt x="1017027" y="4274726"/>
                  <a:pt x="1064224" y="4451839"/>
                </a:cubicBezTo>
                <a:cubicBezTo>
                  <a:pt x="1118163" y="4654255"/>
                  <a:pt x="997801" y="4862070"/>
                  <a:pt x="795385" y="4916010"/>
                </a:cubicBezTo>
                <a:cubicBezTo>
                  <a:pt x="592970" y="4969950"/>
                  <a:pt x="385155" y="4849587"/>
                  <a:pt x="331215" y="4647172"/>
                </a:cubicBezTo>
                <a:cubicBezTo>
                  <a:pt x="277276" y="4444757"/>
                  <a:pt x="397638" y="4236941"/>
                  <a:pt x="600053" y="4183002"/>
                </a:cubicBezTo>
                <a:cubicBezTo>
                  <a:pt x="625355" y="4176259"/>
                  <a:pt x="650741" y="4172240"/>
                  <a:pt x="675901" y="4170765"/>
                </a:cubicBezTo>
                <a:close/>
                <a:moveTo>
                  <a:pt x="543852" y="921414"/>
                </a:moveTo>
                <a:cubicBezTo>
                  <a:pt x="811722" y="905703"/>
                  <a:pt x="1062695" y="1079537"/>
                  <a:pt x="1134481" y="1348920"/>
                </a:cubicBezTo>
                <a:cubicBezTo>
                  <a:pt x="1216521" y="1656787"/>
                  <a:pt x="1033452" y="1972870"/>
                  <a:pt x="725586" y="2054911"/>
                </a:cubicBezTo>
                <a:cubicBezTo>
                  <a:pt x="417719" y="2136950"/>
                  <a:pt x="101637" y="1953883"/>
                  <a:pt x="19596" y="1646015"/>
                </a:cubicBezTo>
                <a:cubicBezTo>
                  <a:pt x="-62444" y="1338149"/>
                  <a:pt x="120624" y="1022066"/>
                  <a:pt x="428490" y="940026"/>
                </a:cubicBezTo>
                <a:cubicBezTo>
                  <a:pt x="466974" y="929771"/>
                  <a:pt x="505586" y="923659"/>
                  <a:pt x="543852" y="921414"/>
                </a:cubicBezTo>
                <a:close/>
                <a:moveTo>
                  <a:pt x="2044475" y="819"/>
                </a:moveTo>
                <a:cubicBezTo>
                  <a:pt x="2087257" y="-925"/>
                  <a:pt x="2129301" y="110"/>
                  <a:pt x="2169902" y="4013"/>
                </a:cubicBezTo>
                <a:cubicBezTo>
                  <a:pt x="2799632" y="64551"/>
                  <a:pt x="2952614" y="802383"/>
                  <a:pt x="3411435" y="760758"/>
                </a:cubicBezTo>
                <a:cubicBezTo>
                  <a:pt x="3782694" y="727083"/>
                  <a:pt x="3887081" y="225818"/>
                  <a:pt x="4187238" y="96966"/>
                </a:cubicBezTo>
                <a:lnTo>
                  <a:pt x="4217017" y="87433"/>
                </a:lnTo>
                <a:lnTo>
                  <a:pt x="4217017" y="6563884"/>
                </a:lnTo>
                <a:lnTo>
                  <a:pt x="3530323" y="6563884"/>
                </a:lnTo>
                <a:lnTo>
                  <a:pt x="3532743" y="6557330"/>
                </a:lnTo>
                <a:cubicBezTo>
                  <a:pt x="3556774" y="6476516"/>
                  <a:pt x="3570654" y="6385198"/>
                  <a:pt x="3562251" y="6276697"/>
                </a:cubicBezTo>
                <a:cubicBezTo>
                  <a:pt x="3544583" y="6048780"/>
                  <a:pt x="3418330" y="5713141"/>
                  <a:pt x="3165018" y="5600097"/>
                </a:cubicBezTo>
                <a:cubicBezTo>
                  <a:pt x="2741033" y="5410896"/>
                  <a:pt x="2356375" y="6023361"/>
                  <a:pt x="1826648" y="5863510"/>
                </a:cubicBezTo>
                <a:cubicBezTo>
                  <a:pt x="1539314" y="5776829"/>
                  <a:pt x="1294875" y="5488710"/>
                  <a:pt x="1250187" y="5205399"/>
                </a:cubicBezTo>
                <a:cubicBezTo>
                  <a:pt x="1181698" y="4770973"/>
                  <a:pt x="1618207" y="4574457"/>
                  <a:pt x="1522931" y="4201951"/>
                </a:cubicBezTo>
                <a:cubicBezTo>
                  <a:pt x="1443858" y="3892760"/>
                  <a:pt x="1027431" y="3825857"/>
                  <a:pt x="815774" y="3424931"/>
                </a:cubicBezTo>
                <a:cubicBezTo>
                  <a:pt x="657518" y="3125180"/>
                  <a:pt x="746464" y="2865131"/>
                  <a:pt x="860729" y="2577331"/>
                </a:cubicBezTo>
                <a:cubicBezTo>
                  <a:pt x="1015221" y="2188197"/>
                  <a:pt x="1276291" y="2247448"/>
                  <a:pt x="1420024" y="1920526"/>
                </a:cubicBezTo>
                <a:cubicBezTo>
                  <a:pt x="1665855" y="1361394"/>
                  <a:pt x="1037502" y="887805"/>
                  <a:pt x="1278842" y="416352"/>
                </a:cubicBezTo>
                <a:cubicBezTo>
                  <a:pt x="1409318" y="161479"/>
                  <a:pt x="1744997" y="13031"/>
                  <a:pt x="2044475" y="819"/>
                </a:cubicBezTo>
                <a:close/>
              </a:path>
            </a:pathLst>
          </a:custGeom>
        </p:spPr>
      </p:pic>
      <p:sp>
        <p:nvSpPr>
          <p:cNvPr id="6" name="Podnaslov 2">
            <a:extLst>
              <a:ext uri="{FF2B5EF4-FFF2-40B4-BE49-F238E27FC236}">
                <a16:creationId xmlns:a16="http://schemas.microsoft.com/office/drawing/2014/main" id="{6C0B4848-F143-6782-83A5-F08F19406505}"/>
              </a:ext>
            </a:extLst>
          </p:cNvPr>
          <p:cNvSpPr txBox="1">
            <a:spLocks/>
          </p:cNvSpPr>
          <p:nvPr/>
        </p:nvSpPr>
        <p:spPr>
          <a:xfrm>
            <a:off x="731520" y="298383"/>
            <a:ext cx="5598160" cy="1394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hr-HR" sz="31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CUC 2024: AI u obrazovanju – novi početak ili početak kraja</a:t>
            </a:r>
          </a:p>
        </p:txBody>
      </p:sp>
      <p:sp>
        <p:nvSpPr>
          <p:cNvPr id="9" name="Naslov 1">
            <a:extLst>
              <a:ext uri="{FF2B5EF4-FFF2-40B4-BE49-F238E27FC236}">
                <a16:creationId xmlns:a16="http://schemas.microsoft.com/office/drawing/2014/main" id="{18C2C96D-9766-7658-E815-9DE4C8438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280" y="2651904"/>
            <a:ext cx="6915911" cy="1495986"/>
          </a:xfrm>
        </p:spPr>
        <p:txBody>
          <a:bodyPr>
            <a:noAutofit/>
          </a:bodyPr>
          <a:lstStyle/>
          <a:p>
            <a:r>
              <a:rPr lang="hr-HR" sz="71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Hvala na pažnji!</a:t>
            </a:r>
          </a:p>
        </p:txBody>
      </p:sp>
      <p:sp>
        <p:nvSpPr>
          <p:cNvPr id="11" name="Podnaslov 2">
            <a:extLst>
              <a:ext uri="{FF2B5EF4-FFF2-40B4-BE49-F238E27FC236}">
                <a16:creationId xmlns:a16="http://schemas.microsoft.com/office/drawing/2014/main" id="{2769B52B-BE74-1543-3BC9-ED5CF024D76A}"/>
              </a:ext>
            </a:extLst>
          </p:cNvPr>
          <p:cNvSpPr txBox="1">
            <a:spLocks/>
          </p:cNvSpPr>
          <p:nvPr/>
        </p:nvSpPr>
        <p:spPr>
          <a:xfrm>
            <a:off x="666347" y="4281444"/>
            <a:ext cx="5344160" cy="1394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hr-HR" sz="1700" b="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938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67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4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CF52A5B-5810-4130-A3DB-FD2582D05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8FE145C-BED6-4533-8211-7AC773F7A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916078" cy="6858000"/>
          </a:xfrm>
          <a:custGeom>
            <a:avLst/>
            <a:gdLst>
              <a:gd name="connsiteX0" fmla="*/ 8183400 w 8916078"/>
              <a:gd name="connsiteY0" fmla="*/ 3865853 h 6820849"/>
              <a:gd name="connsiteX1" fmla="*/ 8259593 w 8916078"/>
              <a:gd name="connsiteY1" fmla="*/ 3878252 h 6820849"/>
              <a:gd name="connsiteX2" fmla="*/ 8529076 w 8916078"/>
              <a:gd name="connsiteY2" fmla="*/ 4345010 h 6820849"/>
              <a:gd name="connsiteX3" fmla="*/ 8062319 w 8916078"/>
              <a:gd name="connsiteY3" fmla="*/ 4614493 h 6820849"/>
              <a:gd name="connsiteX4" fmla="*/ 7792836 w 8916078"/>
              <a:gd name="connsiteY4" fmla="*/ 4147735 h 6820849"/>
              <a:gd name="connsiteX5" fmla="*/ 8183400 w 8916078"/>
              <a:gd name="connsiteY5" fmla="*/ 3865853 h 6820849"/>
              <a:gd name="connsiteX6" fmla="*/ 8734942 w 8916078"/>
              <a:gd name="connsiteY6" fmla="*/ 2667480 h 6820849"/>
              <a:gd name="connsiteX7" fmla="*/ 8773412 w 8916078"/>
              <a:gd name="connsiteY7" fmla="*/ 2673741 h 6820849"/>
              <a:gd name="connsiteX8" fmla="*/ 8909474 w 8916078"/>
              <a:gd name="connsiteY8" fmla="*/ 2909407 h 6820849"/>
              <a:gd name="connsiteX9" fmla="*/ 8673808 w 8916078"/>
              <a:gd name="connsiteY9" fmla="*/ 3045469 h 6820849"/>
              <a:gd name="connsiteX10" fmla="*/ 8537746 w 8916078"/>
              <a:gd name="connsiteY10" fmla="*/ 2809802 h 6820849"/>
              <a:gd name="connsiteX11" fmla="*/ 8697151 w 8916078"/>
              <a:gd name="connsiteY11" fmla="*/ 2668961 h 6820849"/>
              <a:gd name="connsiteX12" fmla="*/ 8734942 w 8916078"/>
              <a:gd name="connsiteY12" fmla="*/ 2667480 h 6820849"/>
              <a:gd name="connsiteX13" fmla="*/ 8776652 w 8916078"/>
              <a:gd name="connsiteY13" fmla="*/ 1 h 6820849"/>
              <a:gd name="connsiteX14" fmla="*/ 8786961 w 8916078"/>
              <a:gd name="connsiteY14" fmla="*/ 42970 h 6820849"/>
              <a:gd name="connsiteX15" fmla="*/ 8775876 w 8916078"/>
              <a:gd name="connsiteY15" fmla="*/ 219853 h 6820849"/>
              <a:gd name="connsiteX16" fmla="*/ 8229255 w 8916078"/>
              <a:gd name="connsiteY16" fmla="*/ 535444 h 6820849"/>
              <a:gd name="connsiteX17" fmla="*/ 7899142 w 8916078"/>
              <a:gd name="connsiteY17" fmla="*/ 78053 h 6820849"/>
              <a:gd name="connsiteX18" fmla="*/ 7911844 w 8916078"/>
              <a:gd name="connsiteY18" fmla="*/ 1 h 6820849"/>
              <a:gd name="connsiteX19" fmla="*/ 0 w 8916078"/>
              <a:gd name="connsiteY19" fmla="*/ 0 h 6820849"/>
              <a:gd name="connsiteX20" fmla="*/ 3064542 w 8916078"/>
              <a:gd name="connsiteY20" fmla="*/ 1 h 6820849"/>
              <a:gd name="connsiteX21" fmla="*/ 3626351 w 8916078"/>
              <a:gd name="connsiteY21" fmla="*/ 1 h 6820849"/>
              <a:gd name="connsiteX22" fmla="*/ 6388767 w 8916078"/>
              <a:gd name="connsiteY22" fmla="*/ 1 h 6820849"/>
              <a:gd name="connsiteX23" fmla="*/ 7293415 w 8916078"/>
              <a:gd name="connsiteY23" fmla="*/ 1 h 6820849"/>
              <a:gd name="connsiteX24" fmla="*/ 7285291 w 8916078"/>
              <a:gd name="connsiteY24" fmla="*/ 184997 h 6820849"/>
              <a:gd name="connsiteX25" fmla="*/ 7288318 w 8916078"/>
              <a:gd name="connsiteY25" fmla="*/ 419996 h 6820849"/>
              <a:gd name="connsiteX26" fmla="*/ 7736280 w 8916078"/>
              <a:gd name="connsiteY26" fmla="*/ 1068100 h 6820849"/>
              <a:gd name="connsiteX27" fmla="*/ 8184147 w 8916078"/>
              <a:gd name="connsiteY27" fmla="*/ 2589406 h 6820849"/>
              <a:gd name="connsiteX28" fmla="*/ 7738154 w 8916078"/>
              <a:gd name="connsiteY28" fmla="*/ 3164270 h 6820849"/>
              <a:gd name="connsiteX29" fmla="*/ 7579762 w 8916078"/>
              <a:gd name="connsiteY29" fmla="*/ 4641256 h 6820849"/>
              <a:gd name="connsiteX30" fmla="*/ 8191492 w 8916078"/>
              <a:gd name="connsiteY30" fmla="*/ 5670858 h 6820849"/>
              <a:gd name="connsiteX31" fmla="*/ 8477065 w 8916078"/>
              <a:gd name="connsiteY31" fmla="*/ 6707671 h 6820849"/>
              <a:gd name="connsiteX32" fmla="*/ 8478852 w 8916078"/>
              <a:gd name="connsiteY32" fmla="*/ 6820849 h 6820849"/>
              <a:gd name="connsiteX33" fmla="*/ 0 w 8916078"/>
              <a:gd name="connsiteY33" fmla="*/ 6820849 h 682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916078" h="6820849">
                <a:moveTo>
                  <a:pt x="8183400" y="3865853"/>
                </a:moveTo>
                <a:cubicBezTo>
                  <a:pt x="8208679" y="3867370"/>
                  <a:pt x="8234181" y="3871443"/>
                  <a:pt x="8259593" y="3878252"/>
                </a:cubicBezTo>
                <a:cubicBezTo>
                  <a:pt x="8462901" y="3932728"/>
                  <a:pt x="8583552" y="4141703"/>
                  <a:pt x="8529076" y="4345010"/>
                </a:cubicBezTo>
                <a:cubicBezTo>
                  <a:pt x="8474600" y="4548317"/>
                  <a:pt x="8265626" y="4668969"/>
                  <a:pt x="8062319" y="4614493"/>
                </a:cubicBezTo>
                <a:cubicBezTo>
                  <a:pt x="7859012" y="4560017"/>
                  <a:pt x="7738360" y="4351042"/>
                  <a:pt x="7792836" y="4147735"/>
                </a:cubicBezTo>
                <a:cubicBezTo>
                  <a:pt x="7840502" y="3969841"/>
                  <a:pt x="8006457" y="3855230"/>
                  <a:pt x="8183400" y="3865853"/>
                </a:cubicBezTo>
                <a:close/>
                <a:moveTo>
                  <a:pt x="8734942" y="2667480"/>
                </a:moveTo>
                <a:cubicBezTo>
                  <a:pt x="8747705" y="2668246"/>
                  <a:pt x="8760581" y="2670303"/>
                  <a:pt x="8773412" y="2673741"/>
                </a:cubicBezTo>
                <a:cubicBezTo>
                  <a:pt x="8876062" y="2701246"/>
                  <a:pt x="8936980" y="2806757"/>
                  <a:pt x="8909474" y="2909407"/>
                </a:cubicBezTo>
                <a:cubicBezTo>
                  <a:pt x="8881969" y="3012057"/>
                  <a:pt x="8776458" y="3072974"/>
                  <a:pt x="8673808" y="3045469"/>
                </a:cubicBezTo>
                <a:cubicBezTo>
                  <a:pt x="8571158" y="3017965"/>
                  <a:pt x="8510241" y="2912452"/>
                  <a:pt x="8537746" y="2809802"/>
                </a:cubicBezTo>
                <a:cubicBezTo>
                  <a:pt x="8558375" y="2732815"/>
                  <a:pt x="8622882" y="2679302"/>
                  <a:pt x="8697151" y="2668961"/>
                </a:cubicBezTo>
                <a:cubicBezTo>
                  <a:pt x="8709529" y="2667237"/>
                  <a:pt x="8722180" y="2666714"/>
                  <a:pt x="8734942" y="2667480"/>
                </a:cubicBezTo>
                <a:close/>
                <a:moveTo>
                  <a:pt x="8776652" y="1"/>
                </a:moveTo>
                <a:lnTo>
                  <a:pt x="8786961" y="42970"/>
                </a:lnTo>
                <a:cubicBezTo>
                  <a:pt x="8794957" y="100392"/>
                  <a:pt x="8791826" y="160330"/>
                  <a:pt x="8775876" y="219853"/>
                </a:cubicBezTo>
                <a:cubicBezTo>
                  <a:pt x="8712079" y="457946"/>
                  <a:pt x="8467349" y="599241"/>
                  <a:pt x="8229255" y="535444"/>
                </a:cubicBezTo>
                <a:cubicBezTo>
                  <a:pt x="8020924" y="479621"/>
                  <a:pt x="7886703" y="285271"/>
                  <a:pt x="7899142" y="78053"/>
                </a:cubicBezTo>
                <a:lnTo>
                  <a:pt x="7911844" y="1"/>
                </a:lnTo>
                <a:close/>
                <a:moveTo>
                  <a:pt x="0" y="0"/>
                </a:moveTo>
                <a:lnTo>
                  <a:pt x="3064542" y="1"/>
                </a:lnTo>
                <a:lnTo>
                  <a:pt x="3626351" y="1"/>
                </a:lnTo>
                <a:lnTo>
                  <a:pt x="6388767" y="1"/>
                </a:lnTo>
                <a:lnTo>
                  <a:pt x="7293415" y="1"/>
                </a:lnTo>
                <a:lnTo>
                  <a:pt x="7285291" y="184997"/>
                </a:lnTo>
                <a:cubicBezTo>
                  <a:pt x="7283933" y="263521"/>
                  <a:pt x="7284806" y="341911"/>
                  <a:pt x="7288318" y="419996"/>
                </a:cubicBezTo>
                <a:cubicBezTo>
                  <a:pt x="7301507" y="709488"/>
                  <a:pt x="7530168" y="891535"/>
                  <a:pt x="7736280" y="1068100"/>
                </a:cubicBezTo>
                <a:cubicBezTo>
                  <a:pt x="8250069" y="1508062"/>
                  <a:pt x="8424916" y="2032159"/>
                  <a:pt x="8184147" y="2589406"/>
                </a:cubicBezTo>
                <a:cubicBezTo>
                  <a:pt x="8090773" y="2805524"/>
                  <a:pt x="7909218" y="2993264"/>
                  <a:pt x="7738154" y="3164270"/>
                </a:cubicBezTo>
                <a:cubicBezTo>
                  <a:pt x="7279360" y="3622745"/>
                  <a:pt x="7298159" y="4154456"/>
                  <a:pt x="7579762" y="4641256"/>
                </a:cubicBezTo>
                <a:cubicBezTo>
                  <a:pt x="7780382" y="4986833"/>
                  <a:pt x="8020938" y="5311557"/>
                  <a:pt x="8191492" y="5670858"/>
                </a:cubicBezTo>
                <a:cubicBezTo>
                  <a:pt x="8357544" y="6019043"/>
                  <a:pt x="8456063" y="6366409"/>
                  <a:pt x="8477065" y="6707671"/>
                </a:cubicBezTo>
                <a:lnTo>
                  <a:pt x="8478852" y="6820849"/>
                </a:lnTo>
                <a:lnTo>
                  <a:pt x="0" y="68208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3D89F03-7BA4-D0DB-6083-EBF2182E1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6029325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Izvori: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66324B7-68E2-3FDD-1FA9-BCC781061C50}"/>
              </a:ext>
            </a:extLst>
          </p:cNvPr>
          <p:cNvSpPr txBox="1">
            <a:spLocks/>
          </p:cNvSpPr>
          <p:nvPr/>
        </p:nvSpPr>
        <p:spPr>
          <a:xfrm>
            <a:off x="609600" y="2106204"/>
            <a:ext cx="6029325" cy="403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7300" lvl="2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dirty="0">
                <a:hlinkClick r:id="rId2"/>
              </a:rPr>
              <a:t>https://cuc.carnet.hr/2024/wp-content/uploads/2023/12/AI-u-obrazovanju-novi-pocetak-ili-pocetak-kraja-6.png</a:t>
            </a:r>
            <a:r>
              <a:rPr lang="en-US" dirty="0"/>
              <a:t>  (</a:t>
            </a:r>
            <a:r>
              <a:rPr lang="en-US" dirty="0" err="1"/>
              <a:t>slika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naslovnom</a:t>
            </a:r>
            <a:r>
              <a:rPr lang="en-US" dirty="0"/>
              <a:t> </a:t>
            </a:r>
            <a:r>
              <a:rPr lang="en-US" dirty="0" err="1"/>
              <a:t>slajdu</a:t>
            </a:r>
            <a:r>
              <a:rPr lang="en-US" dirty="0"/>
              <a:t>)</a:t>
            </a:r>
          </a:p>
          <a:p>
            <a:pPr marL="1257300" lvl="2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dirty="0">
                <a:hlinkClick r:id="rId3"/>
              </a:rPr>
              <a:t>https://wwwadmin.idi.hr/uploads/Upotrazizamjeromizmedjuskolskogigralistai_Tik_Tok_a_FINAL_IDIZ_8fb5eb975f.pdf</a:t>
            </a:r>
            <a:endParaRPr lang="en-US" dirty="0"/>
          </a:p>
          <a:p>
            <a:pPr marL="914400" lvl="2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7605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839102-FE91-23DC-7C5F-BD39FC42D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67360"/>
            <a:ext cx="10972800" cy="765747"/>
          </a:xfrm>
        </p:spPr>
        <p:txBody>
          <a:bodyPr/>
          <a:lstStyle/>
          <a:p>
            <a:r>
              <a:rPr lang="hr-HR" b="1" dirty="0"/>
              <a:t>Uvod</a:t>
            </a:r>
            <a:r>
              <a:rPr lang="hr-HR" dirty="0"/>
              <a:t>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851EADF-78E2-522D-67EA-2DD901E11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740444"/>
            <a:ext cx="10972800" cy="4274276"/>
          </a:xfrm>
        </p:spPr>
        <p:txBody>
          <a:bodyPr>
            <a:normAutofit/>
          </a:bodyPr>
          <a:lstStyle/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hr-HR" sz="2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CUC 2022. – rezultati istraživanja o iskustvima djece i mladih u digitalnom okruženju i njihovim stavovima o utjecaju digitalnih tehnologija na živite i društvo.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hr-HR" sz="23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hr-HR" sz="2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Kod učenika 7. razreda jedna od dominantnih aktivnosti postaje korištenje digitalnih uređaja - </a:t>
            </a:r>
            <a:r>
              <a:rPr lang="hr-HR" sz="23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28,9% više od 4 sata dnevno.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hr-HR" sz="23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hr-HR" sz="2300" b="1" dirty="0">
                <a:ea typeface="Calibri" panose="020F0502020204030204" pitchFamily="34" charset="0"/>
                <a:cs typeface="Times New Roman" panose="02020603050405020304" pitchFamily="18" charset="0"/>
              </a:rPr>
              <a:t>Kako uspijevaju odvojiti toliko vremena? 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hr-HR" sz="23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Što je to</a:t>
            </a:r>
            <a:r>
              <a:rPr lang="hr-HR" sz="2300" b="1" dirty="0">
                <a:ea typeface="Calibri" panose="020F0502020204030204" pitchFamily="34" charset="0"/>
                <a:cs typeface="Times New Roman" panose="02020603050405020304" pitchFamily="18" charset="0"/>
              </a:rPr>
              <a:t>liko zanimljivo?</a:t>
            </a:r>
            <a:endParaRPr lang="hr-HR" sz="23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74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6ADA084-C86B-4F3C-8077-6A8999CC4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AC9D785-9638-7E10-6552-CC0832C21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7494" y="219600"/>
            <a:ext cx="5369169" cy="161961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3700" b="1" dirty="0"/>
              <a:t>1. aktivnost: radionica za učenike 7. razreda</a:t>
            </a:r>
          </a:p>
        </p:txBody>
      </p:sp>
      <p:pic>
        <p:nvPicPr>
          <p:cNvPr id="8" name="Slika 7" descr="Slika na kojoj se prikazuje tekst, računalo, odijevanje, Računalni monitor&#10;&#10;Opis je automatski generiran">
            <a:extLst>
              <a:ext uri="{FF2B5EF4-FFF2-40B4-BE49-F238E27FC236}">
                <a16:creationId xmlns:a16="http://schemas.microsoft.com/office/drawing/2014/main" id="{E780F2F1-B874-1BA5-4BA4-8C1E253FC0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5854"/>
          <a:stretch/>
        </p:blipFill>
        <p:spPr>
          <a:xfrm>
            <a:off x="-52346" y="10"/>
            <a:ext cx="5827552" cy="6857990"/>
          </a:xfrm>
          <a:custGeom>
            <a:avLst/>
            <a:gdLst/>
            <a:ahLst/>
            <a:cxnLst/>
            <a:rect l="l" t="t" r="r" b="b"/>
            <a:pathLst>
              <a:path w="5827552" h="6858000">
                <a:moveTo>
                  <a:pt x="5436113" y="4232571"/>
                </a:moveTo>
                <a:cubicBezTo>
                  <a:pt x="5625722" y="4232571"/>
                  <a:pt x="5779430" y="4386279"/>
                  <a:pt x="5779430" y="4575888"/>
                </a:cubicBezTo>
                <a:cubicBezTo>
                  <a:pt x="5779430" y="4765497"/>
                  <a:pt x="5625722" y="4919205"/>
                  <a:pt x="5436113" y="4919205"/>
                </a:cubicBezTo>
                <a:cubicBezTo>
                  <a:pt x="5246504" y="4919205"/>
                  <a:pt x="5092796" y="4765497"/>
                  <a:pt x="5092796" y="4575888"/>
                </a:cubicBezTo>
                <a:cubicBezTo>
                  <a:pt x="5092796" y="4386279"/>
                  <a:pt x="5246504" y="4232571"/>
                  <a:pt x="5436113" y="4232571"/>
                </a:cubicBezTo>
                <a:close/>
                <a:moveTo>
                  <a:pt x="5580185" y="1806694"/>
                </a:moveTo>
                <a:cubicBezTo>
                  <a:pt x="5699726" y="1806694"/>
                  <a:pt x="5799461" y="1891487"/>
                  <a:pt x="5822527" y="2004209"/>
                </a:cubicBezTo>
                <a:lnTo>
                  <a:pt x="5827552" y="2054052"/>
                </a:lnTo>
                <a:lnTo>
                  <a:pt x="5827552" y="2054073"/>
                </a:lnTo>
                <a:lnTo>
                  <a:pt x="5822527" y="2103916"/>
                </a:lnTo>
                <a:cubicBezTo>
                  <a:pt x="5799461" y="2216637"/>
                  <a:pt x="5699726" y="2301430"/>
                  <a:pt x="5580185" y="2301430"/>
                </a:cubicBezTo>
                <a:cubicBezTo>
                  <a:pt x="5443567" y="2301430"/>
                  <a:pt x="5332817" y="2190680"/>
                  <a:pt x="5332817" y="2054062"/>
                </a:cubicBezTo>
                <a:cubicBezTo>
                  <a:pt x="5332817" y="1917444"/>
                  <a:pt x="5443567" y="1806694"/>
                  <a:pt x="5580185" y="1806694"/>
                </a:cubicBezTo>
                <a:close/>
                <a:moveTo>
                  <a:pt x="5580184" y="1294715"/>
                </a:moveTo>
                <a:cubicBezTo>
                  <a:pt x="5659753" y="1294715"/>
                  <a:pt x="5724256" y="1359218"/>
                  <a:pt x="5724256" y="1438787"/>
                </a:cubicBezTo>
                <a:cubicBezTo>
                  <a:pt x="5724256" y="1518356"/>
                  <a:pt x="5659753" y="1582859"/>
                  <a:pt x="5580184" y="1582859"/>
                </a:cubicBezTo>
                <a:cubicBezTo>
                  <a:pt x="5500615" y="1582859"/>
                  <a:pt x="5436112" y="1518356"/>
                  <a:pt x="5436112" y="1438787"/>
                </a:cubicBezTo>
                <a:cubicBezTo>
                  <a:pt x="5436112" y="1359218"/>
                  <a:pt x="5500615" y="1294715"/>
                  <a:pt x="5580184" y="1294715"/>
                </a:cubicBezTo>
                <a:close/>
                <a:moveTo>
                  <a:pt x="0" y="0"/>
                </a:moveTo>
                <a:lnTo>
                  <a:pt x="5346882" y="0"/>
                </a:lnTo>
                <a:lnTo>
                  <a:pt x="5396357" y="64140"/>
                </a:lnTo>
                <a:cubicBezTo>
                  <a:pt x="5509528" y="228632"/>
                  <a:pt x="5577723" y="424885"/>
                  <a:pt x="5582550" y="646882"/>
                </a:cubicBezTo>
                <a:cubicBezTo>
                  <a:pt x="5608062" y="1102027"/>
                  <a:pt x="5203194" y="1301070"/>
                  <a:pt x="5151872" y="1809180"/>
                </a:cubicBezTo>
                <a:cubicBezTo>
                  <a:pt x="5104686" y="2276432"/>
                  <a:pt x="5496947" y="2514465"/>
                  <a:pt x="5323965" y="3464278"/>
                </a:cubicBezTo>
                <a:cubicBezTo>
                  <a:pt x="5211960" y="4079388"/>
                  <a:pt x="4297510" y="4259025"/>
                  <a:pt x="5513003" y="5720066"/>
                </a:cubicBezTo>
                <a:cubicBezTo>
                  <a:pt x="5768583" y="6027176"/>
                  <a:pt x="5791560" y="6490332"/>
                  <a:pt x="5601722" y="6841105"/>
                </a:cubicBezTo>
                <a:lnTo>
                  <a:pt x="5590822" y="6858000"/>
                </a:lnTo>
                <a:lnTo>
                  <a:pt x="1735" y="6858000"/>
                </a:lnTo>
                <a:lnTo>
                  <a:pt x="0" y="6858000"/>
                </a:lnTo>
                <a:lnTo>
                  <a:pt x="0" y="6849812"/>
                </a:lnTo>
                <a:lnTo>
                  <a:pt x="0" y="6483067"/>
                </a:lnTo>
                <a:lnTo>
                  <a:pt x="0" y="1250146"/>
                </a:ln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4FC1E13-F42C-C83F-5DC7-795860B95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8092" y="2391994"/>
            <a:ext cx="5355276" cy="3913223"/>
          </a:xfrm>
        </p:spPr>
        <p:txBody>
          <a:bodyPr anchor="t">
            <a:no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hr-HR" sz="2400" b="1" dirty="0"/>
              <a:t>15. Festival prava djece – </a:t>
            </a:r>
            <a:r>
              <a:rPr lang="hr-HR" sz="2400" dirty="0"/>
              <a:t>prikazivanje odabranih filmova u stvaralaštvu djece i mladih iz Hrvatske i nastavne pripreme za radionice u školama.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hr-HR" sz="2400" dirty="0"/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hr-HR" sz="2400" dirty="0"/>
              <a:t>Radionica </a:t>
            </a:r>
            <a:r>
              <a:rPr lang="hr-HR" sz="2400" b="1" dirty="0"/>
              <a:t>„Koliko su pametni telefoni pametni za nas?”.</a:t>
            </a:r>
          </a:p>
        </p:txBody>
      </p:sp>
    </p:spTree>
    <p:extLst>
      <p:ext uri="{BB962C8B-B14F-4D97-AF65-F5344CB8AC3E}">
        <p14:creationId xmlns:p14="http://schemas.microsoft.com/office/powerpoint/2010/main" val="295647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3F2E5E-F21B-328E-924B-787A00088C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6ADA084-C86B-4F3C-8077-6A8999CC4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5C159CA-5BD9-A076-0901-386A6B230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198" y="247982"/>
            <a:ext cx="5369169" cy="157527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3700" b="1" dirty="0"/>
              <a:t>1. aktivnost: radionica za učenike 7. razreda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DF63790-270A-B171-8EF1-9A65EC7A9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419" y="2464986"/>
            <a:ext cx="5284948" cy="4056130"/>
          </a:xfrm>
        </p:spPr>
        <p:txBody>
          <a:bodyPr anchor="t">
            <a:no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hr-HR" sz="2300" b="1" dirty="0"/>
              <a:t>Zadatak 1. radionice –</a:t>
            </a:r>
            <a:r>
              <a:rPr lang="hr-HR" sz="2300" i="0" dirty="0">
                <a:effectLst/>
              </a:rPr>
              <a:t> </a:t>
            </a:r>
            <a:r>
              <a:rPr lang="hr-HR" sz="2300" dirty="0">
                <a:effectLst/>
              </a:rPr>
              <a:t>U </a:t>
            </a:r>
            <a:r>
              <a:rPr lang="hr-HR" sz="2300" dirty="0"/>
              <a:t>p</a:t>
            </a:r>
            <a:r>
              <a:rPr lang="hr-HR" sz="2300" dirty="0">
                <a:effectLst/>
              </a:rPr>
              <a:t>ostavkama pametnih telefona</a:t>
            </a:r>
            <a:r>
              <a:rPr lang="hr-HR" sz="2300" dirty="0"/>
              <a:t> p</a:t>
            </a:r>
            <a:r>
              <a:rPr lang="hr-HR" sz="2300" dirty="0">
                <a:effectLst/>
              </a:rPr>
              <a:t>ronaći </a:t>
            </a:r>
            <a:r>
              <a:rPr lang="hr-HR" sz="2300" i="0" dirty="0">
                <a:effectLst/>
              </a:rPr>
              <a:t>informaciju koliko su vremena koristili pametni telefon i za što točn</a:t>
            </a:r>
            <a:r>
              <a:rPr lang="hr-HR" sz="2300" dirty="0"/>
              <a:t>o.</a:t>
            </a:r>
            <a:endParaRPr lang="hr-HR" sz="2300" i="1" dirty="0">
              <a:effectLst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endParaRPr lang="hr-HR" sz="2300" i="1" dirty="0">
              <a:effectLst/>
            </a:endParaRPr>
          </a:p>
          <a:p>
            <a:pPr marL="800100" lvl="2" indent="-342900"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hr-HR" sz="2300" i="1" dirty="0"/>
              <a:t> </a:t>
            </a:r>
            <a:r>
              <a:rPr lang="hr-HR" sz="2100" b="1" i="1" dirty="0"/>
              <a:t>učenici su koristili pametne telefone od 2 do 10 sati dnevno</a:t>
            </a:r>
          </a:p>
        </p:txBody>
      </p:sp>
      <p:pic>
        <p:nvPicPr>
          <p:cNvPr id="4" name="Slika 3" descr="Slika na kojoj se prikazuje crtež, odijevanje, rukopis, osoba&#10;&#10;Opis je automatski generiran">
            <a:extLst>
              <a:ext uri="{FF2B5EF4-FFF2-40B4-BE49-F238E27FC236}">
                <a16:creationId xmlns:a16="http://schemas.microsoft.com/office/drawing/2014/main" id="{32A4FBAA-E768-7948-6E1B-BE0568A0E2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" r="2" b="10138"/>
          <a:stretch/>
        </p:blipFill>
        <p:spPr>
          <a:xfrm>
            <a:off x="6115773" y="2"/>
            <a:ext cx="6076227" cy="6756398"/>
          </a:xfrm>
          <a:custGeom>
            <a:avLst/>
            <a:gdLst/>
            <a:ahLst/>
            <a:cxnLst/>
            <a:rect l="l" t="t" r="r" b="b"/>
            <a:pathLst>
              <a:path w="5592502" h="6218525">
                <a:moveTo>
                  <a:pt x="2549391" y="5657612"/>
                </a:moveTo>
                <a:cubicBezTo>
                  <a:pt x="2568895" y="5660359"/>
                  <a:pt x="2588012" y="5665853"/>
                  <a:pt x="2606158" y="5674005"/>
                </a:cubicBezTo>
                <a:cubicBezTo>
                  <a:pt x="2690694" y="5711355"/>
                  <a:pt x="2743699" y="5803287"/>
                  <a:pt x="2734722" y="5897877"/>
                </a:cubicBezTo>
                <a:cubicBezTo>
                  <a:pt x="2720716" y="6045476"/>
                  <a:pt x="2578003" y="6136188"/>
                  <a:pt x="2445921" y="6086557"/>
                </a:cubicBezTo>
                <a:cubicBezTo>
                  <a:pt x="2352551" y="6051652"/>
                  <a:pt x="2293727" y="5951889"/>
                  <a:pt x="2306440" y="5850621"/>
                </a:cubicBezTo>
                <a:cubicBezTo>
                  <a:pt x="2319512" y="5745685"/>
                  <a:pt x="2398158" y="5671063"/>
                  <a:pt x="2490307" y="5657701"/>
                </a:cubicBezTo>
                <a:cubicBezTo>
                  <a:pt x="2509998" y="5654864"/>
                  <a:pt x="2529887" y="5654864"/>
                  <a:pt x="2549391" y="5657612"/>
                </a:cubicBezTo>
                <a:close/>
                <a:moveTo>
                  <a:pt x="708303" y="494981"/>
                </a:moveTo>
                <a:cubicBezTo>
                  <a:pt x="758766" y="498141"/>
                  <a:pt x="808381" y="509490"/>
                  <a:pt x="855181" y="528594"/>
                </a:cubicBezTo>
                <a:cubicBezTo>
                  <a:pt x="1052623" y="608676"/>
                  <a:pt x="1174866" y="823069"/>
                  <a:pt x="1146999" y="1039903"/>
                </a:cubicBezTo>
                <a:cubicBezTo>
                  <a:pt x="1106562" y="1357577"/>
                  <a:pt x="789750" y="1547407"/>
                  <a:pt x="502601" y="1427029"/>
                </a:cubicBezTo>
                <a:cubicBezTo>
                  <a:pt x="303292" y="1343573"/>
                  <a:pt x="183634" y="1123578"/>
                  <a:pt x="217535" y="904373"/>
                </a:cubicBezTo>
                <a:cubicBezTo>
                  <a:pt x="256894" y="649831"/>
                  <a:pt x="474662" y="481046"/>
                  <a:pt x="708303" y="494981"/>
                </a:cubicBezTo>
                <a:close/>
                <a:moveTo>
                  <a:pt x="2580518" y="186644"/>
                </a:moveTo>
                <a:cubicBezTo>
                  <a:pt x="2602438" y="187938"/>
                  <a:pt x="2623999" y="192821"/>
                  <a:pt x="2644369" y="201008"/>
                </a:cubicBezTo>
                <a:cubicBezTo>
                  <a:pt x="2730556" y="235843"/>
                  <a:pt x="2783562" y="328998"/>
                  <a:pt x="2771424" y="423660"/>
                </a:cubicBezTo>
                <a:cubicBezTo>
                  <a:pt x="2753683" y="561920"/>
                  <a:pt x="2615927" y="644516"/>
                  <a:pt x="2491026" y="592159"/>
                </a:cubicBezTo>
                <a:cubicBezTo>
                  <a:pt x="2404264" y="555816"/>
                  <a:pt x="2352192" y="460147"/>
                  <a:pt x="2366987" y="364694"/>
                </a:cubicBezTo>
                <a:cubicBezTo>
                  <a:pt x="2384081" y="253943"/>
                  <a:pt x="2478888" y="180540"/>
                  <a:pt x="2580518" y="186644"/>
                </a:cubicBezTo>
                <a:close/>
                <a:moveTo>
                  <a:pt x="3406298" y="0"/>
                </a:moveTo>
                <a:lnTo>
                  <a:pt x="4023898" y="0"/>
                </a:lnTo>
                <a:lnTo>
                  <a:pt x="4039485" y="16440"/>
                </a:lnTo>
                <a:cubicBezTo>
                  <a:pt x="4112899" y="107670"/>
                  <a:pt x="4150006" y="228832"/>
                  <a:pt x="4134340" y="350976"/>
                </a:cubicBezTo>
                <a:cubicBezTo>
                  <a:pt x="4097638" y="636402"/>
                  <a:pt x="3812859" y="806910"/>
                  <a:pt x="3554440" y="699175"/>
                </a:cubicBezTo>
                <a:cubicBezTo>
                  <a:pt x="3374882" y="624048"/>
                  <a:pt x="3267147" y="426247"/>
                  <a:pt x="3297887" y="228805"/>
                </a:cubicBezTo>
                <a:cubicBezTo>
                  <a:pt x="3311165" y="142914"/>
                  <a:pt x="3347028" y="67910"/>
                  <a:pt x="3397755" y="8363"/>
                </a:cubicBezTo>
                <a:close/>
                <a:moveTo>
                  <a:pt x="1503015" y="0"/>
                </a:moveTo>
                <a:lnTo>
                  <a:pt x="1857869" y="0"/>
                </a:lnTo>
                <a:lnTo>
                  <a:pt x="1875734" y="7199"/>
                </a:lnTo>
                <a:cubicBezTo>
                  <a:pt x="1972792" y="53203"/>
                  <a:pt x="2044088" y="119768"/>
                  <a:pt x="2073805" y="147644"/>
                </a:cubicBezTo>
                <a:cubicBezTo>
                  <a:pt x="2298899" y="357871"/>
                  <a:pt x="2120777" y="615502"/>
                  <a:pt x="2304070" y="931092"/>
                </a:cubicBezTo>
                <a:cubicBezTo>
                  <a:pt x="2332548" y="977849"/>
                  <a:pt x="2365220" y="1021948"/>
                  <a:pt x="2401678" y="1062815"/>
                </a:cubicBezTo>
                <a:cubicBezTo>
                  <a:pt x="2473501" y="1144478"/>
                  <a:pt x="2607307" y="1130114"/>
                  <a:pt x="2658732" y="1035092"/>
                </a:cubicBezTo>
                <a:cubicBezTo>
                  <a:pt x="2743699" y="878014"/>
                  <a:pt x="2824931" y="701903"/>
                  <a:pt x="2989622" y="656081"/>
                </a:cubicBezTo>
                <a:cubicBezTo>
                  <a:pt x="3309810" y="566949"/>
                  <a:pt x="3500428" y="1096285"/>
                  <a:pt x="3832251" y="1033009"/>
                </a:cubicBezTo>
                <a:cubicBezTo>
                  <a:pt x="3970008" y="1006722"/>
                  <a:pt x="4049875" y="893816"/>
                  <a:pt x="4122489" y="753905"/>
                </a:cubicBezTo>
                <a:cubicBezTo>
                  <a:pt x="4142671" y="714904"/>
                  <a:pt x="4162351" y="673821"/>
                  <a:pt x="4182533" y="631806"/>
                </a:cubicBezTo>
                <a:cubicBezTo>
                  <a:pt x="4229290" y="465301"/>
                  <a:pt x="4292692" y="172828"/>
                  <a:pt x="4600355" y="8334"/>
                </a:cubicBezTo>
                <a:lnTo>
                  <a:pt x="4621097" y="0"/>
                </a:lnTo>
                <a:lnTo>
                  <a:pt x="5592502" y="0"/>
                </a:lnTo>
                <a:lnTo>
                  <a:pt x="5592502" y="6214998"/>
                </a:lnTo>
                <a:lnTo>
                  <a:pt x="5570190" y="6214772"/>
                </a:lnTo>
                <a:cubicBezTo>
                  <a:pt x="5484588" y="6205588"/>
                  <a:pt x="5403563" y="6179480"/>
                  <a:pt x="5336013" y="6134537"/>
                </a:cubicBezTo>
                <a:cubicBezTo>
                  <a:pt x="5329154" y="6129869"/>
                  <a:pt x="5322654" y="6124696"/>
                  <a:pt x="5316549" y="6119095"/>
                </a:cubicBezTo>
                <a:cubicBezTo>
                  <a:pt x="5197251" y="6026083"/>
                  <a:pt x="4557234" y="5546951"/>
                  <a:pt x="4161920" y="5655261"/>
                </a:cubicBezTo>
                <a:cubicBezTo>
                  <a:pt x="3724588" y="5774990"/>
                  <a:pt x="3364683" y="6051365"/>
                  <a:pt x="3163578" y="5852918"/>
                </a:cubicBezTo>
                <a:cubicBezTo>
                  <a:pt x="3116533" y="5806591"/>
                  <a:pt x="3049235" y="5739436"/>
                  <a:pt x="2973749" y="5663664"/>
                </a:cubicBezTo>
                <a:cubicBezTo>
                  <a:pt x="2851650" y="5565913"/>
                  <a:pt x="2725959" y="5472256"/>
                  <a:pt x="2569025" y="5499547"/>
                </a:cubicBezTo>
                <a:cubicBezTo>
                  <a:pt x="2209910" y="5562035"/>
                  <a:pt x="2237849" y="5993549"/>
                  <a:pt x="1769490" y="6169659"/>
                </a:cubicBezTo>
                <a:cubicBezTo>
                  <a:pt x="1527877" y="6260515"/>
                  <a:pt x="1178242" y="6229415"/>
                  <a:pt x="1004789" y="6036355"/>
                </a:cubicBezTo>
                <a:cubicBezTo>
                  <a:pt x="724104" y="5723780"/>
                  <a:pt x="1106993" y="5230642"/>
                  <a:pt x="804905" y="4851273"/>
                </a:cubicBezTo>
                <a:cubicBezTo>
                  <a:pt x="628292" y="4629698"/>
                  <a:pt x="441120" y="4729173"/>
                  <a:pt x="243535" y="4461846"/>
                </a:cubicBezTo>
                <a:cubicBezTo>
                  <a:pt x="97446" y="4264262"/>
                  <a:pt x="-23647" y="4082765"/>
                  <a:pt x="35822" y="3819891"/>
                </a:cubicBezTo>
                <a:cubicBezTo>
                  <a:pt x="115402" y="3468316"/>
                  <a:pt x="419645" y="3331136"/>
                  <a:pt x="416485" y="3077311"/>
                </a:cubicBezTo>
                <a:cubicBezTo>
                  <a:pt x="412894" y="2772206"/>
                  <a:pt x="39413" y="2711086"/>
                  <a:pt x="2855" y="2363246"/>
                </a:cubicBezTo>
                <a:cubicBezTo>
                  <a:pt x="-20990" y="2136357"/>
                  <a:pt x="106640" y="1864649"/>
                  <a:pt x="308319" y="1738959"/>
                </a:cubicBezTo>
                <a:cubicBezTo>
                  <a:pt x="680004" y="1507042"/>
                  <a:pt x="1099021" y="1898408"/>
                  <a:pt x="1384015" y="1665772"/>
                </a:cubicBezTo>
                <a:cubicBezTo>
                  <a:pt x="1554236" y="1526793"/>
                  <a:pt x="1581960" y="1242948"/>
                  <a:pt x="1548849" y="1064181"/>
                </a:cubicBezTo>
                <a:cubicBezTo>
                  <a:pt x="1485717" y="723810"/>
                  <a:pt x="1206612" y="668075"/>
                  <a:pt x="1216954" y="408794"/>
                </a:cubicBezTo>
                <a:cubicBezTo>
                  <a:pt x="1222664" y="264268"/>
                  <a:pt x="1316043" y="114328"/>
                  <a:pt x="1447763" y="2945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76007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2F64DC-59A4-1976-8CAE-6F31F4053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61DDC38-D3E1-447D-8E7A-F1FB7A613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FC7A5CC7-A1F9-46CC-BAC8-46E258CD3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56630" y="4160168"/>
            <a:ext cx="2832322" cy="2697833"/>
          </a:xfrm>
          <a:custGeom>
            <a:avLst/>
            <a:gdLst>
              <a:gd name="connsiteX0" fmla="*/ 638993 w 2832322"/>
              <a:gd name="connsiteY0" fmla="*/ 1429605 h 2697833"/>
              <a:gd name="connsiteX1" fmla="*/ 798503 w 2832322"/>
              <a:gd name="connsiteY1" fmla="*/ 1509001 h 2697833"/>
              <a:gd name="connsiteX2" fmla="*/ 739507 w 2832322"/>
              <a:gd name="connsiteY2" fmla="*/ 1729178 h 2697833"/>
              <a:gd name="connsiteX3" fmla="*/ 519329 w 2832322"/>
              <a:gd name="connsiteY3" fmla="*/ 1670181 h 2697833"/>
              <a:gd name="connsiteX4" fmla="*/ 578327 w 2832322"/>
              <a:gd name="connsiteY4" fmla="*/ 1450005 h 2697833"/>
              <a:gd name="connsiteX5" fmla="*/ 638993 w 2832322"/>
              <a:gd name="connsiteY5" fmla="*/ 1429605 h 2697833"/>
              <a:gd name="connsiteX6" fmla="*/ 1252193 w 2832322"/>
              <a:gd name="connsiteY6" fmla="*/ 835524 h 2697833"/>
              <a:gd name="connsiteX7" fmla="*/ 1511699 w 2832322"/>
              <a:gd name="connsiteY7" fmla="*/ 997686 h 2697833"/>
              <a:gd name="connsiteX8" fmla="*/ 1392436 w 2832322"/>
              <a:gd name="connsiteY8" fmla="*/ 1442788 h 2697833"/>
              <a:gd name="connsiteX9" fmla="*/ 947333 w 2832322"/>
              <a:gd name="connsiteY9" fmla="*/ 1323523 h 2697833"/>
              <a:gd name="connsiteX10" fmla="*/ 1066598 w 2832322"/>
              <a:gd name="connsiteY10" fmla="*/ 878421 h 2697833"/>
              <a:gd name="connsiteX11" fmla="*/ 1252193 w 2832322"/>
              <a:gd name="connsiteY11" fmla="*/ 835524 h 2697833"/>
              <a:gd name="connsiteX12" fmla="*/ 2832322 w 2832322"/>
              <a:gd name="connsiteY12" fmla="*/ 0 h 2697833"/>
              <a:gd name="connsiteX13" fmla="*/ 2832322 w 2832322"/>
              <a:gd name="connsiteY13" fmla="*/ 2697833 h 2697833"/>
              <a:gd name="connsiteX14" fmla="*/ 0 w 2832322"/>
              <a:gd name="connsiteY14" fmla="*/ 2697833 h 2697833"/>
              <a:gd name="connsiteX15" fmla="*/ 12966 w 2832322"/>
              <a:gd name="connsiteY15" fmla="*/ 2631781 h 2697833"/>
              <a:gd name="connsiteX16" fmla="*/ 1052443 w 2832322"/>
              <a:gd name="connsiteY16" fmla="*/ 1806313 h 2697833"/>
              <a:gd name="connsiteX17" fmla="*/ 1721430 w 2832322"/>
              <a:gd name="connsiteY17" fmla="*/ 1489397 h 2697833"/>
              <a:gd name="connsiteX18" fmla="*/ 2115839 w 2832322"/>
              <a:gd name="connsiteY18" fmla="*/ 696540 h 2697833"/>
              <a:gd name="connsiteX19" fmla="*/ 2590689 w 2832322"/>
              <a:gd name="connsiteY19" fmla="*/ 99461 h 2697833"/>
              <a:gd name="connsiteX20" fmla="*/ 2730434 w 2832322"/>
              <a:gd name="connsiteY20" fmla="*/ 32840 h 269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32322" h="2697833">
                <a:moveTo>
                  <a:pt x="638993" y="1429605"/>
                </a:moveTo>
                <a:cubicBezTo>
                  <a:pt x="701328" y="1421871"/>
                  <a:pt x="765121" y="1451183"/>
                  <a:pt x="798503" y="1509001"/>
                </a:cubicBezTo>
                <a:cubicBezTo>
                  <a:pt x="843012" y="1586093"/>
                  <a:pt x="816599" y="1684670"/>
                  <a:pt x="739507" y="1729178"/>
                </a:cubicBezTo>
                <a:cubicBezTo>
                  <a:pt x="662415" y="1773688"/>
                  <a:pt x="563838" y="1747275"/>
                  <a:pt x="519329" y="1670181"/>
                </a:cubicBezTo>
                <a:cubicBezTo>
                  <a:pt x="474820" y="1593091"/>
                  <a:pt x="501234" y="1494514"/>
                  <a:pt x="578327" y="1450005"/>
                </a:cubicBezTo>
                <a:cubicBezTo>
                  <a:pt x="597599" y="1438878"/>
                  <a:pt x="618215" y="1432183"/>
                  <a:pt x="638993" y="1429605"/>
                </a:cubicBezTo>
                <a:close/>
                <a:moveTo>
                  <a:pt x="1252193" y="835524"/>
                </a:moveTo>
                <a:cubicBezTo>
                  <a:pt x="1356532" y="842898"/>
                  <a:pt x="1455464" y="900282"/>
                  <a:pt x="1511699" y="997686"/>
                </a:cubicBezTo>
                <a:cubicBezTo>
                  <a:pt x="1601677" y="1153532"/>
                  <a:pt x="1548280" y="1352810"/>
                  <a:pt x="1392436" y="1442788"/>
                </a:cubicBezTo>
                <a:cubicBezTo>
                  <a:pt x="1236589" y="1532766"/>
                  <a:pt x="1037311" y="1479369"/>
                  <a:pt x="947333" y="1323523"/>
                </a:cubicBezTo>
                <a:cubicBezTo>
                  <a:pt x="857356" y="1167678"/>
                  <a:pt x="910753" y="968399"/>
                  <a:pt x="1066598" y="878421"/>
                </a:cubicBezTo>
                <a:cubicBezTo>
                  <a:pt x="1125040" y="844680"/>
                  <a:pt x="1189590" y="831101"/>
                  <a:pt x="1252193" y="835524"/>
                </a:cubicBezTo>
                <a:close/>
                <a:moveTo>
                  <a:pt x="2832322" y="0"/>
                </a:moveTo>
                <a:lnTo>
                  <a:pt x="2832322" y="2697833"/>
                </a:lnTo>
                <a:lnTo>
                  <a:pt x="0" y="2697833"/>
                </a:lnTo>
                <a:lnTo>
                  <a:pt x="12966" y="2631781"/>
                </a:lnTo>
                <a:cubicBezTo>
                  <a:pt x="140000" y="2184738"/>
                  <a:pt x="505773" y="1908362"/>
                  <a:pt x="1052443" y="1806313"/>
                </a:cubicBezTo>
                <a:cubicBezTo>
                  <a:pt x="1303109" y="1759472"/>
                  <a:pt x="1574698" y="1718763"/>
                  <a:pt x="1721430" y="1489397"/>
                </a:cubicBezTo>
                <a:cubicBezTo>
                  <a:pt x="1879597" y="1241842"/>
                  <a:pt x="2005704" y="970478"/>
                  <a:pt x="2115839" y="696540"/>
                </a:cubicBezTo>
                <a:cubicBezTo>
                  <a:pt x="2216937" y="444582"/>
                  <a:pt x="2354076" y="231931"/>
                  <a:pt x="2590689" y="99461"/>
                </a:cubicBezTo>
                <a:cubicBezTo>
                  <a:pt x="2637069" y="73498"/>
                  <a:pt x="2683655" y="51402"/>
                  <a:pt x="2730434" y="328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076153D-EF5E-BC27-E42F-C7194B512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14" y="273454"/>
            <a:ext cx="11274524" cy="707358"/>
          </a:xfrm>
        </p:spPr>
        <p:txBody>
          <a:bodyPr>
            <a:normAutofit fontScale="90000"/>
          </a:bodyPr>
          <a:lstStyle/>
          <a:p>
            <a:r>
              <a:rPr lang="hr-HR" sz="3600" b="1" dirty="0">
                <a:latin typeface="+mn-lt"/>
              </a:rPr>
              <a:t>2. aktivnost: izazov „</a:t>
            </a:r>
            <a:r>
              <a:rPr lang="hr-HR" sz="36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Tri dana bez pametnog ekrana</a:t>
            </a:r>
            <a:r>
              <a:rPr lang="hr-HR" sz="3600" b="1" dirty="0">
                <a:latin typeface="+mn-lt"/>
              </a:rPr>
              <a:t>”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E32BD8D-B4CB-030B-AE6D-A6DBE06F5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14" y="1605280"/>
            <a:ext cx="5790602" cy="4775200"/>
          </a:xfrm>
        </p:spPr>
        <p:txBody>
          <a:bodyPr anchor="t">
            <a:normAutofit fontScale="92500"/>
          </a:bodyPr>
          <a:lstStyle/>
          <a:p>
            <a:pPr marL="342900" indent="-3429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hr-HR" sz="25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19 učenika funkcionir</a:t>
            </a:r>
            <a:r>
              <a:rPr lang="hr-HR" sz="2500" b="1" dirty="0">
                <a:ea typeface="Calibri" panose="020F0502020204030204" pitchFamily="34" charset="0"/>
                <a:cs typeface="Times New Roman" panose="02020603050405020304" pitchFamily="18" charset="0"/>
              </a:rPr>
              <a:t>alo je</a:t>
            </a:r>
            <a:r>
              <a:rPr lang="hr-HR" sz="25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tri dana bez pametnih telefona</a:t>
            </a:r>
          </a:p>
          <a:p>
            <a:pPr marL="342900" indent="-3429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hr-HR" sz="2500" dirty="0">
                <a:ea typeface="Calibri" panose="020F0502020204030204" pitchFamily="34" charset="0"/>
                <a:cs typeface="Times New Roman" panose="02020603050405020304" pitchFamily="18" charset="0"/>
              </a:rPr>
              <a:t>pametni telefoni</a:t>
            </a:r>
            <a:r>
              <a:rPr lang="hr-HR" sz="2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bili su čuvani u školi</a:t>
            </a:r>
          </a:p>
          <a:p>
            <a:pPr marL="342900" indent="-3429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hr-HR" sz="2500" dirty="0">
                <a:ea typeface="Calibri" panose="020F0502020204030204" pitchFamily="34" charset="0"/>
                <a:cs typeface="Times New Roman" panose="02020603050405020304" pitchFamily="18" charset="0"/>
              </a:rPr>
              <a:t>tijekom izazova – razgovori s učenicima</a:t>
            </a:r>
          </a:p>
          <a:p>
            <a:pPr marL="342900" indent="-3429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hr-HR" sz="2500" dirty="0">
                <a:ea typeface="Calibri" panose="020F0502020204030204" pitchFamily="34" charset="0"/>
                <a:cs typeface="Times New Roman" panose="02020603050405020304" pitchFamily="18" charset="0"/>
              </a:rPr>
              <a:t>nakon izazova - </a:t>
            </a:r>
            <a:r>
              <a:rPr lang="hr-HR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Forms</a:t>
            </a:r>
            <a:r>
              <a:rPr lang="hr-HR" sz="2500" dirty="0">
                <a:ea typeface="Calibri" panose="020F0502020204030204" pitchFamily="34" charset="0"/>
                <a:cs typeface="Times New Roman" panose="02020603050405020304" pitchFamily="18" charset="0"/>
              </a:rPr>
              <a:t> upitnik kao osvrt</a:t>
            </a:r>
          </a:p>
          <a:p>
            <a:pPr>
              <a:lnSpc>
                <a:spcPct val="100000"/>
              </a:lnSpc>
              <a:buClr>
                <a:schemeClr val="accent1">
                  <a:lumMod val="75000"/>
                </a:schemeClr>
              </a:buClr>
            </a:pPr>
            <a:endParaRPr lang="hr-HR" sz="2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1" indent="-3429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hr-HR" sz="2300" dirty="0">
                <a:ea typeface="Calibri" panose="020F0502020204030204" pitchFamily="34" charset="0"/>
                <a:cs typeface="Times New Roman" panose="02020603050405020304" pitchFamily="18" charset="0"/>
              </a:rPr>
              <a:t>dio njih imali su podršku obitelji da uspješno obave izazov</a:t>
            </a:r>
          </a:p>
          <a:p>
            <a:pPr marL="571500" lvl="1" indent="-3429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hr-HR" sz="2300" dirty="0">
                <a:ea typeface="Calibri" panose="020F0502020204030204" pitchFamily="34" charset="0"/>
                <a:cs typeface="Times New Roman" panose="02020603050405020304" pitchFamily="18" charset="0"/>
              </a:rPr>
              <a:t>dio učenika je ipak koristilo tablet ili mobitel brata/sestre/roditelja</a:t>
            </a:r>
          </a:p>
          <a:p>
            <a:pPr marL="571500" lvl="1" indent="-3429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hr-HR" sz="2300" dirty="0">
                <a:ea typeface="Calibri" panose="020F0502020204030204" pitchFamily="34" charset="0"/>
                <a:cs typeface="Times New Roman" panose="02020603050405020304" pitchFamily="18" charset="0"/>
              </a:rPr>
              <a:t>1 učenik predalo mobitel koji ne koristi</a:t>
            </a:r>
          </a:p>
        </p:txBody>
      </p:sp>
      <p:pic>
        <p:nvPicPr>
          <p:cNvPr id="13" name="Slika 12" descr="Slika na kojoj se prikazuje u dvorani, osoba, zid, odijevanje&#10;&#10;Opis je automatski generiran">
            <a:extLst>
              <a:ext uri="{FF2B5EF4-FFF2-40B4-BE49-F238E27FC236}">
                <a16:creationId xmlns:a16="http://schemas.microsoft.com/office/drawing/2014/main" id="{945B31D6-9C2D-7523-8CDC-D7BD07675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42934" y="3160508"/>
            <a:ext cx="2934890" cy="3913186"/>
          </a:xfrm>
          <a:prstGeom prst="roundRect">
            <a:avLst/>
          </a:prstGeom>
          <a:ln w="44450">
            <a:solidFill>
              <a:schemeClr val="accent1">
                <a:lumMod val="75000"/>
              </a:schemeClr>
            </a:solidFill>
          </a:ln>
        </p:spPr>
      </p:pic>
      <p:pic>
        <p:nvPicPr>
          <p:cNvPr id="15" name="Slika 14" descr="Slika na kojoj se prikazuje odijevanje, osoba, u dvorani, Ljudsko lice&#10;&#10;Opis je automatski generiran">
            <a:extLst>
              <a:ext uri="{FF2B5EF4-FFF2-40B4-BE49-F238E27FC236}">
                <a16:creationId xmlns:a16="http://schemas.microsoft.com/office/drawing/2014/main" id="{208013CE-3DE1-B38D-33D9-5190B4EA6A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51" b="33694"/>
          <a:stretch/>
        </p:blipFill>
        <p:spPr>
          <a:xfrm>
            <a:off x="7148253" y="1461469"/>
            <a:ext cx="4140262" cy="1914733"/>
          </a:xfrm>
          <a:prstGeom prst="roundRect">
            <a:avLst/>
          </a:prstGeom>
          <a:ln w="4445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65131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47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FC9DB6-5F9B-C007-71D6-EAA9A5E88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615" y="325120"/>
            <a:ext cx="10379746" cy="949770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3.</a:t>
            </a:r>
            <a:r>
              <a:rPr lang="hr-HR" sz="4400" b="1" dirty="0"/>
              <a:t> aktivnost: Dnevnik društvenih mreža</a:t>
            </a:r>
            <a:endParaRPr lang="hr-HR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96D7667C-A02E-82D3-5132-25059D8D6217}"/>
              </a:ext>
            </a:extLst>
          </p:cNvPr>
          <p:cNvSpPr txBox="1">
            <a:spLocks/>
          </p:cNvSpPr>
          <p:nvPr/>
        </p:nvSpPr>
        <p:spPr>
          <a:xfrm>
            <a:off x="5120639" y="670560"/>
            <a:ext cx="6858001" cy="5862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sz="2300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5EFF24B5-98CC-B3CD-37BE-6C5923E55796}"/>
              </a:ext>
            </a:extLst>
          </p:cNvPr>
          <p:cNvSpPr txBox="1">
            <a:spLocks/>
          </p:cNvSpPr>
          <p:nvPr/>
        </p:nvSpPr>
        <p:spPr>
          <a:xfrm>
            <a:off x="636227" y="2189290"/>
            <a:ext cx="5284601" cy="4150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hr-HR" sz="2100" dirty="0">
                <a:ea typeface="Calibri" panose="020F0502020204030204" pitchFamily="34" charset="0"/>
                <a:cs typeface="Times New Roman" panose="02020603050405020304" pitchFamily="18" charset="0"/>
              </a:rPr>
              <a:t>digitalni alat </a:t>
            </a:r>
            <a:r>
              <a:rPr lang="hr-HR" sz="21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Wakelet</a:t>
            </a:r>
            <a:r>
              <a:rPr lang="hr-HR" sz="2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571500" lvl="1" indent="-34290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hr-HR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svaki učenik instalirao na svoj mobitel</a:t>
            </a:r>
          </a:p>
          <a:p>
            <a:pPr lvl="1" algn="just">
              <a:buClr>
                <a:schemeClr val="accent1">
                  <a:lumMod val="75000"/>
                </a:schemeClr>
              </a:buClr>
            </a:pPr>
            <a:endParaRPr lang="hr-HR" sz="17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hr-HR" sz="2100" dirty="0"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hr-HR" sz="2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svakoga učenika/</a:t>
            </a:r>
            <a:r>
              <a:rPr lang="hr-HR" sz="2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hr-HR" sz="2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stvoren je </a:t>
            </a:r>
            <a:r>
              <a:rPr lang="hr-HR" sz="2100" dirty="0">
                <a:ea typeface="Calibri" panose="020F0502020204030204" pitchFamily="34" charset="0"/>
                <a:cs typeface="Times New Roman" panose="02020603050405020304" pitchFamily="18" charset="0"/>
              </a:rPr>
              <a:t>njegov/ njen </a:t>
            </a:r>
            <a:r>
              <a:rPr lang="hr-HR" sz="2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Prostor (</a:t>
            </a:r>
            <a:r>
              <a:rPr lang="hr-HR" sz="21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Space</a:t>
            </a:r>
            <a:r>
              <a:rPr lang="hr-HR" sz="2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hr-HR" sz="21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r-HR" sz="2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hr-HR" sz="2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hr-HR" sz="21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hr-HR" sz="21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nutar </a:t>
            </a:r>
            <a:r>
              <a:rPr lang="hr-HR" sz="21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Prostora</a:t>
            </a:r>
            <a:r>
              <a:rPr lang="hr-HR" sz="21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nalazile su se </a:t>
            </a:r>
            <a:r>
              <a:rPr lang="hr-HR" sz="21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Kolekcije</a:t>
            </a:r>
            <a:r>
              <a:rPr lang="hr-HR" sz="21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1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hr-HR" sz="2100" b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Collections</a:t>
            </a:r>
            <a:r>
              <a:rPr lang="hr-HR" sz="21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571500" lvl="1" indent="-34290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hr-HR" sz="19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hr-HR" sz="19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unos potrebnih podataka u obliku teksta, linka, videa, fotografije</a:t>
            </a:r>
          </a:p>
        </p:txBody>
      </p:sp>
      <p:pic>
        <p:nvPicPr>
          <p:cNvPr id="13" name="Slika 12" descr="Slika na kojoj se prikazuje tekst, snimka zaslona, softver, Multimedijski softver&#10;&#10;Opis je automatski generiran">
            <a:extLst>
              <a:ext uri="{FF2B5EF4-FFF2-40B4-BE49-F238E27FC236}">
                <a16:creationId xmlns:a16="http://schemas.microsoft.com/office/drawing/2014/main" id="{CA4F32A0-3C3C-864E-F222-DA218F7155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2" b="64667"/>
          <a:stretch/>
        </p:blipFill>
        <p:spPr>
          <a:xfrm>
            <a:off x="7528129" y="4188302"/>
            <a:ext cx="3459444" cy="2344578"/>
          </a:xfrm>
          <a:prstGeom prst="roundRect">
            <a:avLst/>
          </a:prstGeom>
          <a:ln w="44450">
            <a:solidFill>
              <a:schemeClr val="accent1">
                <a:lumMod val="75000"/>
              </a:schemeClr>
            </a:solidFill>
          </a:ln>
        </p:spPr>
      </p:pic>
      <p:pic>
        <p:nvPicPr>
          <p:cNvPr id="15" name="Slika 14" descr="Slika na kojoj se prikazuje tekst, snimka zaslona, softver, Multimedijski softver&#10;&#10;Opis je automatski generiran">
            <a:extLst>
              <a:ext uri="{FF2B5EF4-FFF2-40B4-BE49-F238E27FC236}">
                <a16:creationId xmlns:a16="http://schemas.microsoft.com/office/drawing/2014/main" id="{37BD2CB8-F183-D06C-9477-1051F1C2B6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19" b="13482"/>
          <a:stretch/>
        </p:blipFill>
        <p:spPr>
          <a:xfrm>
            <a:off x="8713786" y="1560207"/>
            <a:ext cx="3163253" cy="3737586"/>
          </a:xfrm>
          <a:prstGeom prst="roundRect">
            <a:avLst/>
          </a:prstGeom>
          <a:ln w="4445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67151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chemeClr val="accent1">
                <a:lumMod val="5000"/>
                <a:lumOff val="95000"/>
              </a:schemeClr>
            </a:gs>
            <a:gs pos="73000">
              <a:schemeClr val="accent1">
                <a:lumMod val="45000"/>
                <a:lumOff val="55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EAA54B-B322-4943-83DF-6B95378DA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7181C69-1FEA-47A3-8E1A-C3573A136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7986" y="0"/>
            <a:ext cx="10615628" cy="6858000"/>
          </a:xfrm>
          <a:custGeom>
            <a:avLst/>
            <a:gdLst>
              <a:gd name="connsiteX0" fmla="*/ 7169275 w 10615628"/>
              <a:gd name="connsiteY0" fmla="*/ 5665108 h 6858000"/>
              <a:gd name="connsiteX1" fmla="*/ 7514896 w 10615628"/>
              <a:gd name="connsiteY1" fmla="*/ 6010729 h 6858000"/>
              <a:gd name="connsiteX2" fmla="*/ 7169275 w 10615628"/>
              <a:gd name="connsiteY2" fmla="*/ 6356350 h 6858000"/>
              <a:gd name="connsiteX3" fmla="*/ 6823654 w 10615628"/>
              <a:gd name="connsiteY3" fmla="*/ 6010729 h 6858000"/>
              <a:gd name="connsiteX4" fmla="*/ 7169275 w 10615628"/>
              <a:gd name="connsiteY4" fmla="*/ 5665108 h 6858000"/>
              <a:gd name="connsiteX5" fmla="*/ 10010445 w 10615628"/>
              <a:gd name="connsiteY5" fmla="*/ 2285547 h 6858000"/>
              <a:gd name="connsiteX6" fmla="*/ 10456759 w 10615628"/>
              <a:gd name="connsiteY6" fmla="*/ 2731861 h 6858000"/>
              <a:gd name="connsiteX7" fmla="*/ 10010445 w 10615628"/>
              <a:gd name="connsiteY7" fmla="*/ 3178175 h 6858000"/>
              <a:gd name="connsiteX8" fmla="*/ 9564131 w 10615628"/>
              <a:gd name="connsiteY8" fmla="*/ 2731861 h 6858000"/>
              <a:gd name="connsiteX9" fmla="*/ 10010445 w 10615628"/>
              <a:gd name="connsiteY9" fmla="*/ 2285547 h 6858000"/>
              <a:gd name="connsiteX10" fmla="*/ 10354144 w 10615628"/>
              <a:gd name="connsiteY10" fmla="*/ 1626055 h 6858000"/>
              <a:gd name="connsiteX11" fmla="*/ 10615628 w 10615628"/>
              <a:gd name="connsiteY11" fmla="*/ 1887539 h 6858000"/>
              <a:gd name="connsiteX12" fmla="*/ 10354144 w 10615628"/>
              <a:gd name="connsiteY12" fmla="*/ 2149023 h 6858000"/>
              <a:gd name="connsiteX13" fmla="*/ 10092660 w 10615628"/>
              <a:gd name="connsiteY13" fmla="*/ 1887539 h 6858000"/>
              <a:gd name="connsiteX14" fmla="*/ 10354144 w 10615628"/>
              <a:gd name="connsiteY14" fmla="*/ 1626055 h 6858000"/>
              <a:gd name="connsiteX15" fmla="*/ 1458900 w 10615628"/>
              <a:gd name="connsiteY15" fmla="*/ 620486 h 6858000"/>
              <a:gd name="connsiteX16" fmla="*/ 1905214 w 10615628"/>
              <a:gd name="connsiteY16" fmla="*/ 1066801 h 6858000"/>
              <a:gd name="connsiteX17" fmla="*/ 1458900 w 10615628"/>
              <a:gd name="connsiteY17" fmla="*/ 1513115 h 6858000"/>
              <a:gd name="connsiteX18" fmla="*/ 1012586 w 10615628"/>
              <a:gd name="connsiteY18" fmla="*/ 1066801 h 6858000"/>
              <a:gd name="connsiteX19" fmla="*/ 1458900 w 10615628"/>
              <a:gd name="connsiteY19" fmla="*/ 620486 h 6858000"/>
              <a:gd name="connsiteX20" fmla="*/ 6634576 w 10615628"/>
              <a:gd name="connsiteY20" fmla="*/ 0 h 6858000"/>
              <a:gd name="connsiteX21" fmla="*/ 10141833 w 10615628"/>
              <a:gd name="connsiteY21" fmla="*/ 0 h 6858000"/>
              <a:gd name="connsiteX22" fmla="*/ 10200259 w 10615628"/>
              <a:gd name="connsiteY22" fmla="*/ 112226 h 6858000"/>
              <a:gd name="connsiteX23" fmla="*/ 9914574 w 10615628"/>
              <a:gd name="connsiteY23" fmla="*/ 1675664 h 6858000"/>
              <a:gd name="connsiteX24" fmla="*/ 9361608 w 10615628"/>
              <a:gd name="connsiteY24" fmla="*/ 2357295 h 6858000"/>
              <a:gd name="connsiteX25" fmla="*/ 9334634 w 10615628"/>
              <a:gd name="connsiteY25" fmla="*/ 3068329 h 6858000"/>
              <a:gd name="connsiteX26" fmla="*/ 9815041 w 10615628"/>
              <a:gd name="connsiteY26" fmla="*/ 3852733 h 6858000"/>
              <a:gd name="connsiteX27" fmla="*/ 9376175 w 10615628"/>
              <a:gd name="connsiteY27" fmla="*/ 5163128 h 6858000"/>
              <a:gd name="connsiteX28" fmla="*/ 7869812 w 10615628"/>
              <a:gd name="connsiteY28" fmla="*/ 5397802 h 6858000"/>
              <a:gd name="connsiteX29" fmla="*/ 6545391 w 10615628"/>
              <a:gd name="connsiteY29" fmla="*/ 5591204 h 6858000"/>
              <a:gd name="connsiteX30" fmla="*/ 5772722 w 10615628"/>
              <a:gd name="connsiteY30" fmla="*/ 6463273 h 6858000"/>
              <a:gd name="connsiteX31" fmla="*/ 5542128 w 10615628"/>
              <a:gd name="connsiteY31" fmla="*/ 6751894 h 6858000"/>
              <a:gd name="connsiteX32" fmla="*/ 5455474 w 10615628"/>
              <a:gd name="connsiteY32" fmla="*/ 6858000 h 6858000"/>
              <a:gd name="connsiteX33" fmla="*/ 3884321 w 10615628"/>
              <a:gd name="connsiteY33" fmla="*/ 6858000 h 6858000"/>
              <a:gd name="connsiteX34" fmla="*/ 3874161 w 10615628"/>
              <a:gd name="connsiteY34" fmla="*/ 6844415 h 6858000"/>
              <a:gd name="connsiteX35" fmla="*/ 3692625 w 10615628"/>
              <a:gd name="connsiteY35" fmla="*/ 6276208 h 6858000"/>
              <a:gd name="connsiteX36" fmla="*/ 2561203 w 10615628"/>
              <a:gd name="connsiteY36" fmla="*/ 5655807 h 6858000"/>
              <a:gd name="connsiteX37" fmla="*/ 69616 w 10615628"/>
              <a:gd name="connsiteY37" fmla="*/ 4277707 h 6858000"/>
              <a:gd name="connsiteX38" fmla="*/ 1642 w 10615628"/>
              <a:gd name="connsiteY38" fmla="*/ 3679829 h 6858000"/>
              <a:gd name="connsiteX39" fmla="*/ 368893 w 10615628"/>
              <a:gd name="connsiteY39" fmla="*/ 2516307 h 6858000"/>
              <a:gd name="connsiteX40" fmla="*/ 1113509 w 10615628"/>
              <a:gd name="connsiteY40" fmla="*/ 2192619 h 6858000"/>
              <a:gd name="connsiteX41" fmla="*/ 2037232 w 10615628"/>
              <a:gd name="connsiteY41" fmla="*/ 2005556 h 6858000"/>
              <a:gd name="connsiteX42" fmla="*/ 2547311 w 10615628"/>
              <a:gd name="connsiteY42" fmla="*/ 1405116 h 6858000"/>
              <a:gd name="connsiteX43" fmla="*/ 3900863 w 10615628"/>
              <a:gd name="connsiteY43" fmla="*/ 578768 h 6858000"/>
              <a:gd name="connsiteX44" fmla="*/ 4571571 w 10615628"/>
              <a:gd name="connsiteY44" fmla="*/ 860779 h 6858000"/>
              <a:gd name="connsiteX45" fmla="*/ 6039225 w 10615628"/>
              <a:gd name="connsiteY45" fmla="*/ 631501 h 6858000"/>
              <a:gd name="connsiteX46" fmla="*/ 6449432 w 10615628"/>
              <a:gd name="connsiteY46" fmla="*/ 19325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615628" h="6858000">
                <a:moveTo>
                  <a:pt x="7169275" y="5665108"/>
                </a:moveTo>
                <a:cubicBezTo>
                  <a:pt x="7360156" y="5665108"/>
                  <a:pt x="7514896" y="5819848"/>
                  <a:pt x="7514896" y="6010729"/>
                </a:cubicBezTo>
                <a:cubicBezTo>
                  <a:pt x="7514896" y="6201610"/>
                  <a:pt x="7360156" y="6356350"/>
                  <a:pt x="7169275" y="6356350"/>
                </a:cubicBezTo>
                <a:cubicBezTo>
                  <a:pt x="6978394" y="6356350"/>
                  <a:pt x="6823654" y="6201610"/>
                  <a:pt x="6823654" y="6010729"/>
                </a:cubicBezTo>
                <a:cubicBezTo>
                  <a:pt x="6823654" y="5819848"/>
                  <a:pt x="6978394" y="5665108"/>
                  <a:pt x="7169275" y="5665108"/>
                </a:cubicBezTo>
                <a:close/>
                <a:moveTo>
                  <a:pt x="10010445" y="2285547"/>
                </a:moveTo>
                <a:cubicBezTo>
                  <a:pt x="10256937" y="2285547"/>
                  <a:pt x="10456759" y="2485369"/>
                  <a:pt x="10456759" y="2731861"/>
                </a:cubicBezTo>
                <a:cubicBezTo>
                  <a:pt x="10456759" y="2978353"/>
                  <a:pt x="10256937" y="3178175"/>
                  <a:pt x="10010445" y="3178175"/>
                </a:cubicBezTo>
                <a:cubicBezTo>
                  <a:pt x="9763953" y="3178175"/>
                  <a:pt x="9564131" y="2978353"/>
                  <a:pt x="9564131" y="2731861"/>
                </a:cubicBezTo>
                <a:cubicBezTo>
                  <a:pt x="9564131" y="2485369"/>
                  <a:pt x="9763953" y="2285547"/>
                  <a:pt x="10010445" y="2285547"/>
                </a:cubicBezTo>
                <a:close/>
                <a:moveTo>
                  <a:pt x="10354144" y="1626055"/>
                </a:moveTo>
                <a:cubicBezTo>
                  <a:pt x="10498558" y="1626055"/>
                  <a:pt x="10615628" y="1743125"/>
                  <a:pt x="10615628" y="1887539"/>
                </a:cubicBezTo>
                <a:cubicBezTo>
                  <a:pt x="10615628" y="2031953"/>
                  <a:pt x="10498558" y="2149023"/>
                  <a:pt x="10354144" y="2149023"/>
                </a:cubicBezTo>
                <a:cubicBezTo>
                  <a:pt x="10209730" y="2149023"/>
                  <a:pt x="10092660" y="2031953"/>
                  <a:pt x="10092660" y="1887539"/>
                </a:cubicBezTo>
                <a:cubicBezTo>
                  <a:pt x="10092660" y="1743125"/>
                  <a:pt x="10209730" y="1626055"/>
                  <a:pt x="10354144" y="1626055"/>
                </a:cubicBezTo>
                <a:close/>
                <a:moveTo>
                  <a:pt x="1458900" y="620486"/>
                </a:moveTo>
                <a:cubicBezTo>
                  <a:pt x="1705392" y="620486"/>
                  <a:pt x="1905214" y="820308"/>
                  <a:pt x="1905214" y="1066801"/>
                </a:cubicBezTo>
                <a:cubicBezTo>
                  <a:pt x="1905214" y="1313293"/>
                  <a:pt x="1705392" y="1513115"/>
                  <a:pt x="1458900" y="1513115"/>
                </a:cubicBezTo>
                <a:cubicBezTo>
                  <a:pt x="1212408" y="1513115"/>
                  <a:pt x="1012586" y="1313293"/>
                  <a:pt x="1012586" y="1066801"/>
                </a:cubicBezTo>
                <a:cubicBezTo>
                  <a:pt x="1012586" y="820308"/>
                  <a:pt x="1212408" y="620486"/>
                  <a:pt x="1458900" y="620486"/>
                </a:cubicBezTo>
                <a:close/>
                <a:moveTo>
                  <a:pt x="6634576" y="0"/>
                </a:moveTo>
                <a:lnTo>
                  <a:pt x="10141833" y="0"/>
                </a:lnTo>
                <a:lnTo>
                  <a:pt x="10200259" y="112226"/>
                </a:lnTo>
                <a:cubicBezTo>
                  <a:pt x="10410238" y="575267"/>
                  <a:pt x="10394871" y="1153566"/>
                  <a:pt x="9914574" y="1675664"/>
                </a:cubicBezTo>
                <a:cubicBezTo>
                  <a:pt x="9716855" y="1890647"/>
                  <a:pt x="9539637" y="2125050"/>
                  <a:pt x="9361608" y="2357295"/>
                </a:cubicBezTo>
                <a:cubicBezTo>
                  <a:pt x="9193291" y="2576999"/>
                  <a:pt x="9188571" y="2830555"/>
                  <a:pt x="9334634" y="3068329"/>
                </a:cubicBezTo>
                <a:cubicBezTo>
                  <a:pt x="9495669" y="3329572"/>
                  <a:pt x="9683003" y="3577867"/>
                  <a:pt x="9815041" y="3852733"/>
                </a:cubicBezTo>
                <a:cubicBezTo>
                  <a:pt x="10050524" y="4342849"/>
                  <a:pt x="9955574" y="4825683"/>
                  <a:pt x="9376175" y="5163128"/>
                </a:cubicBezTo>
                <a:cubicBezTo>
                  <a:pt x="8901028" y="5439881"/>
                  <a:pt x="8396076" y="5450671"/>
                  <a:pt x="7869812" y="5397802"/>
                </a:cubicBezTo>
                <a:cubicBezTo>
                  <a:pt x="7414763" y="5352215"/>
                  <a:pt x="6924916" y="5316880"/>
                  <a:pt x="6545391" y="5591204"/>
                </a:cubicBezTo>
                <a:cubicBezTo>
                  <a:pt x="6238293" y="5813470"/>
                  <a:pt x="6024794" y="6166020"/>
                  <a:pt x="5772722" y="6463273"/>
                </a:cubicBezTo>
                <a:cubicBezTo>
                  <a:pt x="5693284" y="6557075"/>
                  <a:pt x="5618532" y="6655327"/>
                  <a:pt x="5542128" y="6751894"/>
                </a:cubicBezTo>
                <a:lnTo>
                  <a:pt x="5455474" y="6858000"/>
                </a:lnTo>
                <a:lnTo>
                  <a:pt x="3884321" y="6858000"/>
                </a:lnTo>
                <a:lnTo>
                  <a:pt x="3874161" y="6844415"/>
                </a:lnTo>
                <a:cubicBezTo>
                  <a:pt x="3769501" y="6682571"/>
                  <a:pt x="3725803" y="6471500"/>
                  <a:pt x="3692625" y="6276208"/>
                </a:cubicBezTo>
                <a:cubicBezTo>
                  <a:pt x="3594979" y="5704765"/>
                  <a:pt x="2996562" y="5529974"/>
                  <a:pt x="2561203" y="5655807"/>
                </a:cubicBezTo>
                <a:cubicBezTo>
                  <a:pt x="1295583" y="6024676"/>
                  <a:pt x="405172" y="5378784"/>
                  <a:pt x="69616" y="4277707"/>
                </a:cubicBezTo>
                <a:cubicBezTo>
                  <a:pt x="12162" y="4089023"/>
                  <a:pt x="22817" y="3880246"/>
                  <a:pt x="1642" y="3679829"/>
                </a:cubicBezTo>
                <a:cubicBezTo>
                  <a:pt x="-11845" y="3246492"/>
                  <a:pt x="53163" y="2840534"/>
                  <a:pt x="368893" y="2516307"/>
                </a:cubicBezTo>
                <a:cubicBezTo>
                  <a:pt x="570253" y="2309552"/>
                  <a:pt x="826642" y="2227146"/>
                  <a:pt x="1113509" y="2192619"/>
                </a:cubicBezTo>
                <a:cubicBezTo>
                  <a:pt x="1425464" y="2154856"/>
                  <a:pt x="1739170" y="2099965"/>
                  <a:pt x="2037232" y="2005556"/>
                </a:cubicBezTo>
                <a:cubicBezTo>
                  <a:pt x="2313447" y="1917890"/>
                  <a:pt x="2430109" y="1649903"/>
                  <a:pt x="2547311" y="1405116"/>
                </a:cubicBezTo>
                <a:cubicBezTo>
                  <a:pt x="2839303" y="794963"/>
                  <a:pt x="3300289" y="490428"/>
                  <a:pt x="3900863" y="578768"/>
                </a:cubicBezTo>
                <a:cubicBezTo>
                  <a:pt x="4133784" y="613024"/>
                  <a:pt x="4362118" y="739802"/>
                  <a:pt x="4571571" y="860779"/>
                </a:cubicBezTo>
                <a:cubicBezTo>
                  <a:pt x="5133169" y="1185277"/>
                  <a:pt x="5641898" y="1029502"/>
                  <a:pt x="6039225" y="631501"/>
                </a:cubicBezTo>
                <a:cubicBezTo>
                  <a:pt x="6180164" y="489888"/>
                  <a:pt x="6313483" y="339980"/>
                  <a:pt x="6449432" y="1932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9FCD08F-871A-5FF9-29B0-EBC14EC6A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6602" y="469075"/>
            <a:ext cx="5741839" cy="1307548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/>
              <a:t>3.</a:t>
            </a:r>
            <a:r>
              <a:rPr lang="hr-HR" sz="4400" b="1" dirty="0"/>
              <a:t> aktivnost: Dnevnik društvenih mreža</a:t>
            </a:r>
            <a:endParaRPr lang="hr-HR" dirty="0"/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22B94C97-A042-D660-E3C3-29FEDDB4C085}"/>
              </a:ext>
            </a:extLst>
          </p:cNvPr>
          <p:cNvSpPr txBox="1">
            <a:spLocks/>
          </p:cNvSpPr>
          <p:nvPr/>
        </p:nvSpPr>
        <p:spPr>
          <a:xfrm>
            <a:off x="5485956" y="2443212"/>
            <a:ext cx="6264393" cy="39457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hr-HR" sz="21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Kolekcije: </a:t>
            </a:r>
          </a:p>
          <a:p>
            <a:pPr marL="571500" lvl="1" indent="-342900" algn="just">
              <a:lnSpc>
                <a:spcPct val="107000"/>
              </a:lnSpc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hr-HR" sz="21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Društvene mreže koje sam danas koristio/la</a:t>
            </a:r>
          </a:p>
          <a:p>
            <a:pPr marL="571500" lvl="1" indent="-342900" algn="just">
              <a:lnSpc>
                <a:spcPct val="107000"/>
              </a:lnSpc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hr-HR" sz="21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Količina vremena provedena na mobitelu</a:t>
            </a:r>
          </a:p>
          <a:p>
            <a:pPr marL="571500" lvl="1" indent="-342900" algn="just">
              <a:lnSpc>
                <a:spcPct val="107000"/>
              </a:lnSpc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hr-HR" sz="21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Najzanimljivije s društvenih mreža</a:t>
            </a:r>
          </a:p>
          <a:p>
            <a:pPr marL="571500" lvl="1" indent="-342900" algn="just">
              <a:lnSpc>
                <a:spcPct val="107000"/>
              </a:lnSpc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hr-HR" sz="21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Moja/e objava/e na društvenim mrežama</a:t>
            </a:r>
          </a:p>
          <a:p>
            <a:pPr marL="571500" lvl="1" indent="-342900" algn="just">
              <a:lnSpc>
                <a:spcPct val="107000"/>
              </a:lnSpc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hr-HR" sz="21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Osjećaj/i nakon korištenja društvenih mreža</a:t>
            </a:r>
          </a:p>
          <a:p>
            <a:pPr marL="571500" lvl="1" indent="-342900" algn="just">
              <a:lnSpc>
                <a:spcPct val="107000"/>
              </a:lnSpc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hr-HR" sz="21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Aktivnost/i kojim sam taj dan zamijenila korištenje mobitela</a:t>
            </a:r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id="{9D3DC512-072E-3E39-51DD-82655EFDCC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0" b="5594"/>
          <a:stretch/>
        </p:blipFill>
        <p:spPr>
          <a:xfrm>
            <a:off x="1204596" y="303604"/>
            <a:ext cx="3391155" cy="6250792"/>
          </a:xfrm>
          <a:prstGeom prst="roundRect">
            <a:avLst/>
          </a:prstGeom>
          <a:ln w="4445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6534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tekst, snimka zaslona, softver, Multimedijski softver&#10;&#10;Opis je automatski generiran">
            <a:extLst>
              <a:ext uri="{FF2B5EF4-FFF2-40B4-BE49-F238E27FC236}">
                <a16:creationId xmlns:a16="http://schemas.microsoft.com/office/drawing/2014/main" id="{A5A3D130-AC60-AB94-7FD2-CCC16712BC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4" b="48296"/>
          <a:stretch/>
        </p:blipFill>
        <p:spPr>
          <a:xfrm>
            <a:off x="4443323" y="1972543"/>
            <a:ext cx="3690071" cy="2880055"/>
          </a:xfrm>
          <a:prstGeom prst="roundRect">
            <a:avLst/>
          </a:prstGeom>
          <a:ln w="44450">
            <a:solidFill>
              <a:schemeClr val="accent1">
                <a:lumMod val="75000"/>
              </a:schemeClr>
            </a:solidFill>
          </a:ln>
        </p:spPr>
      </p:pic>
      <p:pic>
        <p:nvPicPr>
          <p:cNvPr id="11" name="Slika 10" descr="Slika na kojoj se prikazuje tekst, snimka zaslona, softver, Multimedijski softver&#10;&#10;Opis je automatski generiran">
            <a:extLst>
              <a:ext uri="{FF2B5EF4-FFF2-40B4-BE49-F238E27FC236}">
                <a16:creationId xmlns:a16="http://schemas.microsoft.com/office/drawing/2014/main" id="{51031310-DE59-8B5F-F747-87D7AF97A5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8" r="3" b="9091"/>
          <a:stretch/>
        </p:blipFill>
        <p:spPr>
          <a:xfrm>
            <a:off x="9527327" y="2795762"/>
            <a:ext cx="2345182" cy="3680141"/>
          </a:xfrm>
          <a:prstGeom prst="roundRect">
            <a:avLst/>
          </a:prstGeom>
          <a:ln w="4445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9" name="Slika 18" descr="Slika na kojoj se prikazuje tekst, snimka zaslona, multimedija, softver&#10;&#10;Opis je automatski generiran">
            <a:extLst>
              <a:ext uri="{FF2B5EF4-FFF2-40B4-BE49-F238E27FC236}">
                <a16:creationId xmlns:a16="http://schemas.microsoft.com/office/drawing/2014/main" id="{42CC241A-2807-B52E-AB40-52EB3C8477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9" t="40702" r="8034" b="20877"/>
          <a:stretch/>
        </p:blipFill>
        <p:spPr>
          <a:xfrm>
            <a:off x="2767009" y="150345"/>
            <a:ext cx="2122855" cy="2142423"/>
          </a:xfrm>
          <a:prstGeom prst="roundRect">
            <a:avLst/>
          </a:prstGeom>
          <a:ln w="4445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23" name="Slika 22" descr="Slika na kojoj se prikazuje tekst, snimka zaslona, multimedija, softver&#10;&#10;Opis je automatski generiran">
            <a:extLst>
              <a:ext uri="{FF2B5EF4-FFF2-40B4-BE49-F238E27FC236}">
                <a16:creationId xmlns:a16="http://schemas.microsoft.com/office/drawing/2014/main" id="{B601764A-8B66-DA20-C4BE-D837D029DA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4" t="34189" r="9936" b="27018"/>
          <a:stretch/>
        </p:blipFill>
        <p:spPr>
          <a:xfrm>
            <a:off x="304233" y="4283005"/>
            <a:ext cx="2094235" cy="2192898"/>
          </a:xfrm>
          <a:prstGeom prst="roundRect">
            <a:avLst/>
          </a:prstGeom>
          <a:ln w="4445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34" name="Slika 33" descr="Slika na kojoj se prikazuje tekst, snimka zaslona, multimedija, softver&#10;&#10;Opis je automatski generiran">
            <a:extLst>
              <a:ext uri="{FF2B5EF4-FFF2-40B4-BE49-F238E27FC236}">
                <a16:creationId xmlns:a16="http://schemas.microsoft.com/office/drawing/2014/main" id="{AEEB70C2-1C5D-CE0F-2B78-BE36EF325B3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5" t="40526" r="10696" b="19474"/>
          <a:stretch/>
        </p:blipFill>
        <p:spPr>
          <a:xfrm>
            <a:off x="4964992" y="5054864"/>
            <a:ext cx="1560770" cy="1672896"/>
          </a:xfrm>
          <a:prstGeom prst="roundRect">
            <a:avLst/>
          </a:prstGeom>
          <a:ln w="4445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46" name="Slika 45" descr="Slika na kojoj se prikazuje tekst, snimka zaslona, softver, Multimedijski softver&#10;&#10;Opis je automatski generiran">
            <a:extLst>
              <a:ext uri="{FF2B5EF4-FFF2-40B4-BE49-F238E27FC236}">
                <a16:creationId xmlns:a16="http://schemas.microsoft.com/office/drawing/2014/main" id="{7201BAB9-B84D-6764-D81C-7C3C9C9B878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3" t="26316" r="11538" b="11754"/>
          <a:stretch/>
        </p:blipFill>
        <p:spPr>
          <a:xfrm>
            <a:off x="311671" y="184178"/>
            <a:ext cx="2252356" cy="3460306"/>
          </a:xfrm>
          <a:prstGeom prst="roundRect">
            <a:avLst/>
          </a:prstGeom>
          <a:ln w="4445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47" name="Slika 46" descr="Slika na kojoj se prikazuje tekst, snimka zaslona, multimedija, softver&#10;&#10;Opis je automatski generiran">
            <a:extLst>
              <a:ext uri="{FF2B5EF4-FFF2-40B4-BE49-F238E27FC236}">
                <a16:creationId xmlns:a16="http://schemas.microsoft.com/office/drawing/2014/main" id="{DDB976AC-246B-10BE-15C2-60E8805278E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8" t="52105" r="8794" b="8596"/>
          <a:stretch/>
        </p:blipFill>
        <p:spPr>
          <a:xfrm>
            <a:off x="7329516" y="4592068"/>
            <a:ext cx="2059026" cy="2115696"/>
          </a:xfrm>
          <a:prstGeom prst="roundRect">
            <a:avLst/>
          </a:prstGeom>
          <a:ln w="4445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51" name="Slika 50" descr="Slika na kojoj se prikazuje tekst, snimka zaslona, multimedija, softver&#10;&#10;Opis je automatski generiran">
            <a:extLst>
              <a:ext uri="{FF2B5EF4-FFF2-40B4-BE49-F238E27FC236}">
                <a16:creationId xmlns:a16="http://schemas.microsoft.com/office/drawing/2014/main" id="{F6FDCE56-F2AE-B562-FDE7-63DE85AC202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9" t="44674" r="13544" b="17277"/>
          <a:stretch/>
        </p:blipFill>
        <p:spPr>
          <a:xfrm>
            <a:off x="5684342" y="97381"/>
            <a:ext cx="1645174" cy="1733490"/>
          </a:xfrm>
          <a:prstGeom prst="roundRect">
            <a:avLst/>
          </a:prstGeom>
          <a:ln w="4445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55" name="Slika 54" descr="Slika na kojoj se prikazuje tekst, snimka zaslona, multimedija, softver&#10;&#10;Opis je automatski generiran">
            <a:extLst>
              <a:ext uri="{FF2B5EF4-FFF2-40B4-BE49-F238E27FC236}">
                <a16:creationId xmlns:a16="http://schemas.microsoft.com/office/drawing/2014/main" id="{28A3A3A4-487B-8367-48D6-F45FD95DBEB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8" t="50763" r="9837" b="9474"/>
          <a:stretch/>
        </p:blipFill>
        <p:spPr>
          <a:xfrm>
            <a:off x="2385484" y="3644484"/>
            <a:ext cx="2059027" cy="2192899"/>
          </a:xfrm>
          <a:prstGeom prst="roundRect">
            <a:avLst/>
          </a:prstGeom>
          <a:ln w="4445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57" name="Slika 56" descr="Slika na kojoj se prikazuje tekst, snimka zaslona, softver, Multimedijski softver&#10;&#10;Opis je automatski generiran">
            <a:extLst>
              <a:ext uri="{FF2B5EF4-FFF2-40B4-BE49-F238E27FC236}">
                <a16:creationId xmlns:a16="http://schemas.microsoft.com/office/drawing/2014/main" id="{55A38D96-086C-2769-3D3A-C114D481A91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" t="33202" r="2778" b="21557"/>
          <a:stretch/>
        </p:blipFill>
        <p:spPr>
          <a:xfrm>
            <a:off x="8254760" y="378418"/>
            <a:ext cx="2267564" cy="2318283"/>
          </a:xfrm>
          <a:prstGeom prst="roundRect">
            <a:avLst/>
          </a:prstGeom>
          <a:ln w="44450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55413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649FE3-16AA-BE9A-A3B4-4EDAE374A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679" y="571672"/>
            <a:ext cx="9388642" cy="896780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Tijekom savjetodavnih razgovora…</a:t>
            </a:r>
          </a:p>
        </p:txBody>
      </p:sp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F6E40C9A-2D8D-45F7-AFC2-F43EF5978A83}"/>
              </a:ext>
            </a:extLst>
          </p:cNvPr>
          <p:cNvSpPr txBox="1">
            <a:spLocks/>
          </p:cNvSpPr>
          <p:nvPr/>
        </p:nvSpPr>
        <p:spPr>
          <a:xfrm>
            <a:off x="1170071" y="2119943"/>
            <a:ext cx="10212804" cy="38033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Clr>
                <a:schemeClr val="accent1">
                  <a:lumMod val="75000"/>
                </a:schemeClr>
              </a:buClr>
            </a:pPr>
            <a:r>
              <a:rPr lang="hr-HR" sz="2300" dirty="0"/>
              <a:t>Pametni telefoni </a:t>
            </a:r>
            <a:r>
              <a:rPr lang="hr-HR" sz="2300" b="1" dirty="0"/>
              <a:t>koriste se stalno </a:t>
            </a:r>
            <a:r>
              <a:rPr lang="hr-HR" sz="2300" dirty="0"/>
              <a:t>(u školi, kod kuće, prilikom druženja, tijekom treninga…).</a:t>
            </a:r>
          </a:p>
          <a:p>
            <a:pPr lvl="2">
              <a:buClr>
                <a:schemeClr val="accent1">
                  <a:lumMod val="75000"/>
                </a:schemeClr>
              </a:buClr>
            </a:pPr>
            <a:endParaRPr lang="hr-HR" sz="2300" dirty="0"/>
          </a:p>
          <a:p>
            <a:pPr lvl="2">
              <a:buClr>
                <a:schemeClr val="accent1">
                  <a:lumMod val="75000"/>
                </a:schemeClr>
              </a:buClr>
            </a:pPr>
            <a:r>
              <a:rPr lang="hr-HR" sz="2300" dirty="0"/>
              <a:t>Nerijetko se događa da </a:t>
            </a:r>
            <a:r>
              <a:rPr lang="hr-HR" sz="2300" b="1" dirty="0"/>
              <a:t>s pametnim telefonom odlaze u krevet.</a:t>
            </a:r>
          </a:p>
          <a:p>
            <a:pPr lvl="2">
              <a:buClr>
                <a:schemeClr val="accent1">
                  <a:lumMod val="75000"/>
                </a:schemeClr>
              </a:buClr>
            </a:pPr>
            <a:endParaRPr lang="hr-HR" sz="2300" dirty="0"/>
          </a:p>
          <a:p>
            <a:pPr lvl="2">
              <a:buClr>
                <a:schemeClr val="accent1">
                  <a:lumMod val="75000"/>
                </a:schemeClr>
              </a:buClr>
            </a:pPr>
            <a:r>
              <a:rPr lang="hr-HR" sz="2300" dirty="0"/>
              <a:t>Za komunikaciju s prijateljima više koriste društvene mreže (DM-ovi).</a:t>
            </a:r>
          </a:p>
          <a:p>
            <a:pPr lvl="2">
              <a:buClr>
                <a:schemeClr val="accent1">
                  <a:lumMod val="75000"/>
                </a:schemeClr>
              </a:buClr>
            </a:pPr>
            <a:endParaRPr lang="hr-HR" sz="2300" dirty="0"/>
          </a:p>
          <a:p>
            <a:pPr lvl="2">
              <a:buClr>
                <a:schemeClr val="accent1">
                  <a:lumMod val="75000"/>
                </a:schemeClr>
              </a:buClr>
            </a:pPr>
            <a:r>
              <a:rPr lang="hr-HR" sz="2300" dirty="0"/>
              <a:t>Nisu bili svjesni količine vremena kojega provode na pametnim telefonima i ponekad se zbog toga </a:t>
            </a:r>
            <a:r>
              <a:rPr lang="hr-HR" sz="2300" b="1" dirty="0"/>
              <a:t>osjećaju loše</a:t>
            </a:r>
            <a:r>
              <a:rPr lang="hr-HR" sz="23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7300695"/>
      </p:ext>
    </p:extLst>
  </p:cSld>
  <p:clrMapOvr>
    <a:masterClrMapping/>
  </p:clrMapOvr>
</p:sld>
</file>

<file path=ppt/theme/theme1.xml><?xml version="1.0" encoding="utf-8"?>
<a:theme xmlns:a="http://schemas.openxmlformats.org/drawingml/2006/main" name="SplashVTI">
  <a:themeElements>
    <a:clrScheme name="Custom 11">
      <a:dk1>
        <a:srgbClr val="262626"/>
      </a:dk1>
      <a:lt1>
        <a:sysClr val="window" lastClr="FFFFFF"/>
      </a:lt1>
      <a:dk2>
        <a:srgbClr val="2F333D"/>
      </a:dk2>
      <a:lt2>
        <a:srgbClr val="E9F3F3"/>
      </a:lt2>
      <a:accent1>
        <a:srgbClr val="1EBE9B"/>
      </a:accent1>
      <a:accent2>
        <a:srgbClr val="FD8686"/>
      </a:accent2>
      <a:accent3>
        <a:srgbClr val="0AC8AD"/>
      </a:accent3>
      <a:accent4>
        <a:srgbClr val="E69500"/>
      </a:accent4>
      <a:accent5>
        <a:srgbClr val="EC4E70"/>
      </a:accent5>
      <a:accent6>
        <a:srgbClr val="794DFF"/>
      </a:accent6>
      <a:hlink>
        <a:srgbClr val="3E8FF1"/>
      </a:hlink>
      <a:folHlink>
        <a:srgbClr val="939393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lashVTI" id="{CD38C481-21EC-466B-953B-A1440B42712A}" vid="{D3E4813C-1D98-48C2-AF59-2D0D78E255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652</Words>
  <Application>Microsoft Office PowerPoint</Application>
  <PresentationFormat>Široki zaslon</PresentationFormat>
  <Paragraphs>78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23" baseType="lpstr">
      <vt:lpstr>Arial</vt:lpstr>
      <vt:lpstr>Avenir Next LT Pro</vt:lpstr>
      <vt:lpstr>Calibri</vt:lpstr>
      <vt:lpstr>Cambria</vt:lpstr>
      <vt:lpstr>Courier New</vt:lpstr>
      <vt:lpstr>Posterama</vt:lpstr>
      <vt:lpstr>Segoe UI Semilight</vt:lpstr>
      <vt:lpstr>Times New Roman</vt:lpstr>
      <vt:lpstr>SplashVTI</vt:lpstr>
      <vt:lpstr>24/7 online</vt:lpstr>
      <vt:lpstr>Uvod </vt:lpstr>
      <vt:lpstr>1. aktivnost: radionica za učenike 7. razreda</vt:lpstr>
      <vt:lpstr>1. aktivnost: radionica za učenike 7. razreda</vt:lpstr>
      <vt:lpstr>2. aktivnost: izazov „ Tri dana bez pametnog ekrana”</vt:lpstr>
      <vt:lpstr>3. aktivnost: Dnevnik društvenih mreža</vt:lpstr>
      <vt:lpstr>3. aktivnost: Dnevnik društvenih mreža</vt:lpstr>
      <vt:lpstr>PowerPoint prezentacija</vt:lpstr>
      <vt:lpstr>Tijekom savjetodavnih razgovora…</vt:lpstr>
      <vt:lpstr>Tijekom savjetodavnih razgovora…</vt:lpstr>
      <vt:lpstr>Tijekom savjetodavnih  razgovora…</vt:lpstr>
      <vt:lpstr>Umjesto zaključka:</vt:lpstr>
      <vt:lpstr>Hvala na pažnji!</vt:lpstr>
      <vt:lpstr>Izvori: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Otvori kišobran nenasilja</dc:title>
  <dc:creator>Ivana Katić</dc:creator>
  <cp:lastModifiedBy>Ivana Katić</cp:lastModifiedBy>
  <cp:revision>51</cp:revision>
  <dcterms:created xsi:type="dcterms:W3CDTF">2024-02-27T19:04:43Z</dcterms:created>
  <dcterms:modified xsi:type="dcterms:W3CDTF">2024-03-26T12:53:51Z</dcterms:modified>
</cp:coreProperties>
</file>