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56" r:id="rId5"/>
    <p:sldId id="265" r:id="rId6"/>
    <p:sldId id="261" r:id="rId7"/>
    <p:sldId id="285" r:id="rId8"/>
    <p:sldId id="267" r:id="rId9"/>
    <p:sldId id="268" r:id="rId10"/>
    <p:sldId id="269" r:id="rId11"/>
    <p:sldId id="277" r:id="rId12"/>
    <p:sldId id="279" r:id="rId13"/>
    <p:sldId id="278" r:id="rId14"/>
    <p:sldId id="271" r:id="rId15"/>
    <p:sldId id="272" r:id="rId16"/>
    <p:sldId id="280" r:id="rId17"/>
    <p:sldId id="273" r:id="rId18"/>
    <p:sldId id="281" r:id="rId19"/>
    <p:sldId id="274" r:id="rId20"/>
    <p:sldId id="283" r:id="rId21"/>
    <p:sldId id="284" r:id="rId22"/>
    <p:sldId id="275" r:id="rId23"/>
    <p:sldId id="276" r:id="rId24"/>
    <p:sldId id="263" r:id="rId25"/>
    <p:sldId id="264" r:id="rId26"/>
    <p:sldId id="282" r:id="rId27"/>
    <p:sldId id="260" r:id="rId28"/>
  </p:sldIdLst>
  <p:sldSz cx="12192000" cy="6858000"/>
  <p:notesSz cx="6858000" cy="9144000"/>
  <p:defaultTextStyle>
    <a:defPPr>
      <a:defRPr lang="en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79"/>
  </p:normalViewPr>
  <p:slideViewPr>
    <p:cSldViewPr snapToGrid="0">
      <p:cViewPr varScale="1">
        <p:scale>
          <a:sx n="78" d="100"/>
          <a:sy n="78" d="100"/>
        </p:scale>
        <p:origin x="8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BDD26-485A-4A67-9B06-EC79A1A64BD9}" type="datetimeFigureOut">
              <a:rPr lang="hr-HR" smtClean="0"/>
              <a:t>7.4.2024.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6106C-A053-477E-866D-2C608E24A21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29123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56106C-A053-477E-866D-2C608E24A218}" type="slidenum">
              <a:rPr lang="hr-HR" smtClean="0"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20412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2C63F-6B70-DCB7-7104-4CEE6E8561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E7B773-9FDB-9742-42BC-2292B8E28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A0E05-B496-19AC-7EAF-0B9465C83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04/07/2024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9D04A-5925-D6FA-1971-444578FE8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4AFEF-9182-7A14-04D2-8EC985FBF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671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1DE0F-E3CC-61CE-0419-A00520AB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9252A2-7F49-CA92-0F34-897562D3A6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0CCCE-CBAA-D474-45A3-2DA50602D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04/07/2024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1CCA1-C1E7-73BC-52CA-2D4E6D709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033D9-5B92-DFD4-FAE3-45F98C936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93689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D15B82-C300-DF42-0E29-A2D8ADD8E1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32918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AFFA83-CB09-4858-0B35-1EF7DD08A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045C7-FFDE-BB81-05BC-B43CF023F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04/07/2024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DB3DE-0BD0-1F7A-1E3C-FE00CD3B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66554-BFB1-3314-41FB-62A1E400C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150784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83EBC-D5F9-5595-C464-30A5CF7CF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D08BC-30DA-BB58-8FD2-AA4F82BEA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BB0A1-34C5-CFFD-9A8B-BE28FC38F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04/07/2024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E2069-4911-6B97-B417-3C51DA729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8C35B-9DA5-64EA-5930-EF10246B5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121231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431BD-683F-A070-DF22-CBC68454C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dirty="0"/>
              <a:t>Click to edit Master title style</a:t>
            </a:r>
            <a:endParaRPr lang="en-H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D693F6-F566-C0DE-3FD1-34FCB8FAB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9B29B-30DA-A808-3F86-8A3E47E1F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04/07/2024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1D71B-6E44-F41B-D5E0-AE5F30C00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94039-12AA-A4B3-A0F6-B81649094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49547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FFA5C-34F9-3F00-75A5-708613869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ED48A-4AA5-275F-482E-82F3956AB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1BDB7E-D4B6-7F25-5C80-5498CEA6F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88188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2D5B8-72F1-7132-ACEE-4FD5974AA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04/07/2024</a:t>
            </a:fld>
            <a:endParaRPr 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9EF82-C5E5-95CC-9582-D8ECE3A15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BE7E32-FECC-A934-1B94-FC864A223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17161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DEB18-FB2F-8F39-00A7-E2D40CFD2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214292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BDFC0-6A9D-A29D-875E-82125D39B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2B2CB-9470-2177-E907-154FE506F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C3335C-2285-CEB0-A82D-780796E494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8188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E2A817-5EF0-CA29-00ED-A86C75C9D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8188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0E3EE6-A072-A41D-1BE2-B6298756E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04/07/2024</a:t>
            </a:fld>
            <a:endParaRPr lang="en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916933-77CA-92C0-33BA-50A2BE3A3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321928-37AD-A362-A5C7-BFF065E2C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94161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BC7C4-F6D4-8AFB-39D3-B57AE4B0B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72E405-8FA7-4EB9-39A0-0E4FE0A60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04/07/2024</a:t>
            </a:fld>
            <a:endParaRPr lang="en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070212-AFC2-A351-4824-5B5AC4206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F4F44F-45DC-4C2C-5503-35781F6B8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93296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27C63B-03DE-7FAC-DCD6-1ED6C4F70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04/07/2024</a:t>
            </a:fld>
            <a:endParaRPr lang="en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B675D9-313C-BE91-EE5C-F14585F60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6E0957-5957-46B1-7F9D-F92DD3410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972788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79F13-36DE-B8E0-FC40-9BE23F956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CFB6-7337-52D2-6098-E0504B286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7089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E1F2D8-537F-6877-1728-183C1BA84F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06A01-7698-5200-DE2A-20CEAC422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04/07/2024</a:t>
            </a:fld>
            <a:endParaRPr 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09155C-10B8-FD88-D911-51A1B6719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812D3-B721-473D-2377-9981109D3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047790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EC856-A305-BF71-A4A4-E6CA2D081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2FF1EC-277C-975D-94A8-625298AE27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7089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FAEA52-F30B-9BD1-C4DB-753E87323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7B9B1A-05EB-1824-42D8-4F5B28DD2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04/07/2024</a:t>
            </a:fld>
            <a:endParaRPr 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6E9F2C-F820-1A1A-1635-B88C5447E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C39522-C59A-3D8D-72EC-FA13DFEF4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41122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F18847-EB4B-161B-DF72-8CEB5013C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158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4C6519-9598-AC45-1FFC-8520E8DD0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21588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H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C1DB6-5CC4-009E-C0AE-AD3342AFD5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58720" y="6356350"/>
            <a:ext cx="1122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FA8721C8-3E2E-9945-BE7D-8E2DF1E04DE5}" type="datetimeFigureOut">
              <a:rPr lang="en-HR" smtClean="0"/>
              <a:pPr/>
              <a:t>04/07/2024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7B1B4-5422-E5AB-2CBC-8F0078B04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en-H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ADC1F-D845-AB88-B344-A379995AF8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443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48CE55BB-A97C-9E44-A255-E814C4EBA4BF}" type="slidenum">
              <a:rPr lang="en-HR" smtClean="0"/>
              <a:pPr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35180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H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726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8E4CB7-D535-D051-75C0-B771EB3F3D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39E4A-8D9F-33AE-F413-C000C5426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Ideja istraživanja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5BD59-865A-3CD0-6B28-84410911F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dirty="0"/>
              <a:t>eksperimentirati s posebnim agentima velikih jezičnih modela (primjerice ChatGPT), koji bi bili prilagođeni konkretnim silabusima predmeta</a:t>
            </a:r>
          </a:p>
          <a:p>
            <a:r>
              <a:rPr lang="hr-HR" dirty="0"/>
              <a:t>agentima za učenje dati materijale koji se koriste na nastavi te tražiti da oni predlože posebne zadatke, koji će pomoći u rješavanju navedenih i drugih problema</a:t>
            </a:r>
          </a:p>
          <a:p>
            <a:r>
              <a:rPr lang="hr-HR" dirty="0"/>
              <a:t>pretpostavka je da će agent moći dobro objasniti zadatak koji je sam dizajnirao te ispravno pomoći studentu</a:t>
            </a:r>
          </a:p>
        </p:txBody>
      </p:sp>
    </p:spTree>
    <p:extLst>
      <p:ext uri="{BB962C8B-B14F-4D97-AF65-F5344CB8AC3E}">
        <p14:creationId xmlns:p14="http://schemas.microsoft.com/office/powerpoint/2010/main" val="3013242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F02854-A435-BFF9-485D-DF0EBAA0F0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30974-9C9A-6D58-97C1-FD42C6608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1965F-4C9A-CEA9-1870-F335C229C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r-HR" b="1" dirty="0"/>
              <a:t>Kriva upotreba zagrada:</a:t>
            </a:r>
          </a:p>
          <a:p>
            <a:r>
              <a:rPr lang="hr-HR" dirty="0"/>
              <a:t>agent se inicijalno fokusirao na osmišljanje zadataka koji se bave definicijom i pozivom jednostavnih funkcija</a:t>
            </a:r>
          </a:p>
          <a:p>
            <a:r>
              <a:rPr lang="hr-HR" dirty="0"/>
              <a:t>to je kriv pristup, jer se studenti muče s pozivanjem postojećih metoda u složenijim izrazima</a:t>
            </a:r>
          </a:p>
          <a:p>
            <a:r>
              <a:rPr lang="hr-HR" dirty="0"/>
              <a:t>čini se da je agent ovo prepoznao nakon što su mu ponuđeni zadaci i potpuna (kriva) rješenja s ovakvim greškama te potom predložio zadatke koji bi mogli pomoći</a:t>
            </a:r>
          </a:p>
        </p:txBody>
      </p:sp>
    </p:spTree>
    <p:extLst>
      <p:ext uri="{BB962C8B-B14F-4D97-AF65-F5344CB8AC3E}">
        <p14:creationId xmlns:p14="http://schemas.microsoft.com/office/powerpoint/2010/main" val="1707691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78C1AF-AE19-B164-CF5E-E685CB6366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C4C6-0971-F852-7049-2E694E1F2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18165-57DD-00D2-63E1-FA1F50F0C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dirty="0"/>
              <a:t>na osnovu zadatka u kojem se traži program koji učitava niz znakova, iz njega briše sve znakove koji nisu razmak, slovo ili znamenka te ispisuje novi niz i broj pobrisanih znakova, agent je preporučio nove zadatke:</a:t>
            </a:r>
          </a:p>
          <a:p>
            <a:pPr marL="230400" indent="0">
              <a:buNone/>
            </a:pPr>
            <a:r>
              <a:rPr lang="hr-HR" sz="1800" dirty="0"/>
              <a:t>Napišite program koji traži od korisnika da unese jedan znak, a zatim provjerava je li taj znak slovo, znamenka, razmak ili nešto drugo. Upotrijebite metode </a:t>
            </a:r>
            <a:r>
              <a:rPr lang="hr-HR" sz="1800" dirty="0">
                <a:latin typeface="Consolas" panose="020B0609020204030204" pitchFamily="49" charset="0"/>
              </a:rPr>
              <a:t>isalpha()</a:t>
            </a:r>
            <a:r>
              <a:rPr lang="hr-HR" sz="1800" dirty="0"/>
              <a:t>, </a:t>
            </a:r>
            <a:r>
              <a:rPr lang="hr-HR" sz="1800" dirty="0">
                <a:latin typeface="Consolas" panose="020B0609020204030204" pitchFamily="49" charset="0"/>
              </a:rPr>
              <a:t>isdigit()</a:t>
            </a:r>
            <a:r>
              <a:rPr lang="hr-HR" sz="1800" dirty="0"/>
              <a:t> i </a:t>
            </a:r>
            <a:r>
              <a:rPr lang="hr-HR" sz="1800" dirty="0">
                <a:latin typeface="Consolas" panose="020B0609020204030204" pitchFamily="49" charset="0"/>
              </a:rPr>
              <a:t>isspace(</a:t>
            </a:r>
            <a:r>
              <a:rPr lang="hr-HR" sz="1800" dirty="0"/>
              <a:t>), vodeći računa o korištenju zagrada nakon metoda.</a:t>
            </a:r>
          </a:p>
          <a:p>
            <a:pPr marL="230400" indent="0">
              <a:buNone/>
            </a:pPr>
            <a:r>
              <a:rPr lang="hr-HR" sz="1800" dirty="0"/>
              <a:t>Zatražite od korisnika da unese niz znakova. Napišite program koji prolazi kroz svaki znak u nizu i broji koliko ima slova i koliko znamenki koristeći </a:t>
            </a:r>
            <a:r>
              <a:rPr lang="hr-HR" sz="1800" dirty="0">
                <a:latin typeface="Consolas" panose="020B0609020204030204" pitchFamily="49" charset="0"/>
              </a:rPr>
              <a:t>isalpha()</a:t>
            </a:r>
            <a:r>
              <a:rPr lang="hr-HR" sz="1800" dirty="0"/>
              <a:t> i </a:t>
            </a:r>
            <a:r>
              <a:rPr lang="hr-HR" sz="1800" dirty="0">
                <a:latin typeface="Consolas" panose="020B0609020204030204" pitchFamily="49" charset="0"/>
              </a:rPr>
              <a:t>isdigit()</a:t>
            </a:r>
            <a:r>
              <a:rPr lang="hr-HR" sz="1800" dirty="0"/>
              <a:t>.</a:t>
            </a:r>
          </a:p>
          <a:p>
            <a:pPr marL="230400" indent="0">
              <a:buNone/>
            </a:pPr>
            <a:r>
              <a:rPr lang="hr-HR" sz="1800" dirty="0"/>
              <a:t>Zamolite korisnika da unese niz znakova. Napišite program koji prolazi kroz niz i stvara novi niz koji uključuje samo slova, znamenke i razmake. Na kraju, ispišite novi niz i broj uklonjenih znakova.</a:t>
            </a:r>
          </a:p>
        </p:txBody>
      </p:sp>
    </p:spTree>
    <p:extLst>
      <p:ext uri="{BB962C8B-B14F-4D97-AF65-F5344CB8AC3E}">
        <p14:creationId xmlns:p14="http://schemas.microsoft.com/office/powerpoint/2010/main" val="1936958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5A3111-8935-7279-F22B-2EFCC5E559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349D4-40D5-45C1-8869-96C255DB9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8F5EE-FB73-C2EF-FCFA-21B7D886D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dirty="0"/>
              <a:t>agent je u osnovi raščlanio zadatak na jednostavnije zadatke te ponudio rješenja i objašnjenja za njih</a:t>
            </a:r>
          </a:p>
          <a:p>
            <a:r>
              <a:rPr lang="hr-HR" dirty="0"/>
              <a:t>na osnovu ovoga moglo bi se zaključiti da bi agent mogao biti uspješan u pomaganju studentima s zadacima koji su im problematični, na način da, umjesto nastavnika osmisli i objasni nove, jednostavnije zadatke</a:t>
            </a:r>
          </a:p>
        </p:txBody>
      </p:sp>
    </p:spTree>
    <p:extLst>
      <p:ext uri="{BB962C8B-B14F-4D97-AF65-F5344CB8AC3E}">
        <p14:creationId xmlns:p14="http://schemas.microsoft.com/office/powerpoint/2010/main" val="2221471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9DD151-2A5D-651F-5B88-ACE38CDF59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3CC8C-561B-84FC-B926-43534490C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E72EB-0BF2-6F1E-46EF-721391897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r-HR" b="1" dirty="0"/>
              <a:t>Kriva upotreba imena varijabli (objekata):</a:t>
            </a:r>
          </a:p>
          <a:p>
            <a:r>
              <a:rPr lang="hr-HR" dirty="0"/>
              <a:t>u pristupu ovom problemu agent se ponio identično prvom zadatku</a:t>
            </a:r>
          </a:p>
          <a:p>
            <a:r>
              <a:rPr lang="hr-HR" dirty="0"/>
              <a:t>nakon što su mu pokazani zadaci s kojima studenti imaju problema i kriva rješenja, agent je predložio više jednostavnijih zadataka koji sadrže elemente kompleksnijeg zadatka s kojim su studenti imali problema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38803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6A878B-F383-4D1E-1242-4B1950FC11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92C55-5082-C6D7-113F-6518510AB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36BFB-DDF0-64FA-A280-5EA210092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r-HR" b="1" dirty="0"/>
              <a:t>Krivi pokušaji skraćivanja niza operacija usporedbi povezanih logičkim operatorima:</a:t>
            </a:r>
          </a:p>
          <a:p>
            <a:r>
              <a:rPr lang="hr-HR" dirty="0"/>
              <a:t>agent je inicijalno koncizno objasnio problem</a:t>
            </a:r>
          </a:p>
          <a:p>
            <a:r>
              <a:rPr lang="hr-HR" dirty="0"/>
              <a:t>kasnije je ponudio dublje opise upotrebe logičkih operatora i njihovog ulančavanja</a:t>
            </a:r>
          </a:p>
        </p:txBody>
      </p:sp>
    </p:spTree>
    <p:extLst>
      <p:ext uri="{BB962C8B-B14F-4D97-AF65-F5344CB8AC3E}">
        <p14:creationId xmlns:p14="http://schemas.microsoft.com/office/powerpoint/2010/main" val="2965964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5864E4-D762-7B89-CC3E-74292F0BB0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00381-44F5-B95F-CBF9-E8EC70B33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B5770-1187-93AC-F03D-B7AEF3896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dirty="0"/>
              <a:t>agent je ponudio i ove zadatke:</a:t>
            </a:r>
          </a:p>
          <a:p>
            <a:pPr marL="230400" indent="0">
              <a:buNone/>
            </a:pPr>
            <a:r>
              <a:rPr lang="hr-HR" sz="1800" dirty="0"/>
              <a:t>Napišite program koji od korisnika traži da unese broj, a zatim provjerava nalazi li se taj broj u određenom rasponu. Na primjer, provjerite je li broj između 10 i 20 uključujući granice.</a:t>
            </a:r>
          </a:p>
          <a:p>
            <a:pPr marL="230400" indent="0">
              <a:buNone/>
            </a:pPr>
            <a:r>
              <a:rPr lang="hr-HR" sz="1800" dirty="0"/>
              <a:t>Zatražite od korisnika unos dva broja, </a:t>
            </a:r>
            <a:r>
              <a:rPr lang="hr-HR" sz="1800" dirty="0">
                <a:latin typeface="Consolas" panose="020B0609020204030204" pitchFamily="49" charset="0"/>
              </a:rPr>
              <a:t>a</a:t>
            </a:r>
            <a:r>
              <a:rPr lang="hr-HR" sz="1800" dirty="0"/>
              <a:t> i </a:t>
            </a:r>
            <a:r>
              <a:rPr lang="hr-HR" sz="1800" dirty="0">
                <a:latin typeface="Consolas" panose="020B0609020204030204" pitchFamily="49" charset="0"/>
              </a:rPr>
              <a:t>b</a:t>
            </a:r>
            <a:r>
              <a:rPr lang="hr-HR" sz="1800" dirty="0"/>
              <a:t>. Provjerite jesu li oba broja pozitivna ili je barem jedan od njih negativan.</a:t>
            </a:r>
          </a:p>
          <a:p>
            <a:pPr marL="230400" indent="0">
              <a:buNone/>
            </a:pPr>
            <a:r>
              <a:rPr lang="hr-HR" sz="1800" dirty="0"/>
              <a:t>Zamolite korisnika da unese tri broja, </a:t>
            </a:r>
            <a:r>
              <a:rPr lang="hr-HR" sz="1800" dirty="0">
                <a:latin typeface="Consolas" panose="020B0609020204030204" pitchFamily="49" charset="0"/>
              </a:rPr>
              <a:t>x</a:t>
            </a:r>
            <a:r>
              <a:rPr lang="hr-HR" sz="1800" dirty="0"/>
              <a:t>, </a:t>
            </a:r>
            <a:r>
              <a:rPr lang="hr-HR" sz="1800" dirty="0">
                <a:latin typeface="Consolas" panose="020B0609020204030204" pitchFamily="49" charset="0"/>
              </a:rPr>
              <a:t>y</a:t>
            </a:r>
            <a:r>
              <a:rPr lang="hr-HR" sz="1800" dirty="0"/>
              <a:t> i </a:t>
            </a:r>
            <a:r>
              <a:rPr lang="hr-HR" sz="1800" dirty="0">
                <a:latin typeface="Consolas" panose="020B0609020204030204" pitchFamily="49" charset="0"/>
              </a:rPr>
              <a:t>z</a:t>
            </a:r>
            <a:r>
              <a:rPr lang="hr-HR" sz="1800" dirty="0"/>
              <a:t>. Provjerite zadovoljavaju li ti brojevi sljedeći uvjet: </a:t>
            </a:r>
            <a:r>
              <a:rPr lang="hr-HR" sz="1800" dirty="0">
                <a:latin typeface="Consolas" panose="020B0609020204030204" pitchFamily="49" charset="0"/>
              </a:rPr>
              <a:t>x</a:t>
            </a:r>
            <a:r>
              <a:rPr lang="hr-HR" sz="1800" dirty="0"/>
              <a:t> je veći od </a:t>
            </a:r>
            <a:r>
              <a:rPr lang="hr-HR" sz="1800" dirty="0">
                <a:latin typeface="Consolas" panose="020B0609020204030204" pitchFamily="49" charset="0"/>
              </a:rPr>
              <a:t>y</a:t>
            </a:r>
            <a:r>
              <a:rPr lang="hr-HR" sz="1800" dirty="0"/>
              <a:t>, i </a:t>
            </a:r>
            <a:r>
              <a:rPr lang="hr-HR" sz="1800" dirty="0">
                <a:latin typeface="Consolas" panose="020B0609020204030204" pitchFamily="49" charset="0"/>
              </a:rPr>
              <a:t>y</a:t>
            </a:r>
            <a:r>
              <a:rPr lang="hr-HR" sz="1800" dirty="0"/>
              <a:t> je veći od </a:t>
            </a:r>
            <a:r>
              <a:rPr lang="hr-HR" sz="1800" dirty="0">
                <a:latin typeface="Consolas" panose="020B0609020204030204" pitchFamily="49" charset="0"/>
              </a:rPr>
              <a:t>z</a:t>
            </a:r>
            <a:r>
              <a:rPr lang="hr-HR" sz="1800" dirty="0"/>
              <a:t>, ili </a:t>
            </a:r>
            <a:r>
              <a:rPr lang="hr-HR" sz="1800" dirty="0">
                <a:latin typeface="Consolas" panose="020B0609020204030204" pitchFamily="49" charset="0"/>
              </a:rPr>
              <a:t>x</a:t>
            </a:r>
            <a:r>
              <a:rPr lang="hr-HR" sz="1800" dirty="0"/>
              <a:t> je manji od </a:t>
            </a:r>
            <a:r>
              <a:rPr lang="hr-HR" sz="1800" dirty="0">
                <a:latin typeface="Consolas" panose="020B0609020204030204" pitchFamily="49" charset="0"/>
              </a:rPr>
              <a:t>z</a:t>
            </a:r>
            <a:r>
              <a:rPr lang="hr-HR" sz="1800" dirty="0"/>
              <a:t>.</a:t>
            </a:r>
          </a:p>
          <a:p>
            <a:pPr marL="230400" indent="0">
              <a:buNone/>
            </a:pPr>
            <a:r>
              <a:rPr lang="hr-HR" sz="1800" dirty="0"/>
              <a:t>Zatražite od korisnika unos četiri broja: </a:t>
            </a:r>
            <a:r>
              <a:rPr lang="hr-HR" sz="1800" dirty="0">
                <a:latin typeface="Consolas" panose="020B0609020204030204" pitchFamily="49" charset="0"/>
              </a:rPr>
              <a:t>a</a:t>
            </a:r>
            <a:r>
              <a:rPr lang="hr-HR" sz="1800" dirty="0"/>
              <a:t>, </a:t>
            </a:r>
            <a:r>
              <a:rPr lang="hr-HR" sz="1800" dirty="0">
                <a:latin typeface="Consolas" panose="020B0609020204030204" pitchFamily="49" charset="0"/>
              </a:rPr>
              <a:t>b</a:t>
            </a:r>
            <a:r>
              <a:rPr lang="hr-HR" sz="1800" dirty="0"/>
              <a:t>, </a:t>
            </a:r>
            <a:r>
              <a:rPr lang="hr-HR" sz="1800" dirty="0">
                <a:latin typeface="Consolas" panose="020B0609020204030204" pitchFamily="49" charset="0"/>
              </a:rPr>
              <a:t>c</a:t>
            </a:r>
            <a:r>
              <a:rPr lang="hr-HR" sz="1800" dirty="0"/>
              <a:t>, i </a:t>
            </a:r>
            <a:r>
              <a:rPr lang="hr-HR" sz="1800" dirty="0">
                <a:latin typeface="Consolas" panose="020B0609020204030204" pitchFamily="49" charset="0"/>
              </a:rPr>
              <a:t>d</a:t>
            </a:r>
            <a:r>
              <a:rPr lang="hr-HR" sz="1800" dirty="0"/>
              <a:t>. Provjerite jesu li brojevi poredani u strogo rastućem ili strogo padajućem redoslijedu (provjera ulančavanja operatora uspoređivanja).</a:t>
            </a:r>
          </a:p>
          <a:p>
            <a:r>
              <a:rPr lang="hr-HR" dirty="0"/>
              <a:t>ovi zadaci su samo djelomično novi u usporedbi s postojećim materijalima, ali korektno pomažu u problemu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97841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122881-601A-3032-1362-4DEFDF3EC9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2E00E-5E55-80CF-E0D6-227C59911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3E06D-4E79-9F7D-D907-35689DDF4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r-HR" b="1" dirty="0"/>
              <a:t>Kriva upotreba zagrada u aritmetici i operator za potenciranje:</a:t>
            </a:r>
          </a:p>
          <a:p>
            <a:r>
              <a:rPr lang="hr-HR" dirty="0"/>
              <a:t>u ovom slučaju agent je odmah (bez da su mu pokazani zadaci i konkretne greške) preporučio nove zadatke</a:t>
            </a:r>
          </a:p>
          <a:p>
            <a:r>
              <a:rPr lang="hr-HR" dirty="0"/>
              <a:t>preporučeni zadaci su dovoljno slični, ali i kompliciraniji od onih koji se koriste u nastavi te mogu odmah biti korišteni kao dodatno gradivo</a:t>
            </a:r>
          </a:p>
        </p:txBody>
      </p:sp>
    </p:spTree>
    <p:extLst>
      <p:ext uri="{BB962C8B-B14F-4D97-AF65-F5344CB8AC3E}">
        <p14:creationId xmlns:p14="http://schemas.microsoft.com/office/powerpoint/2010/main" val="2542420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2AED01-E472-1B48-1CC5-9452118182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4EF79-E146-DAA4-1BA8-556A55CC1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F779E-2BEA-0324-89AD-32A6F2912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dirty="0"/>
              <a:t>preporučeni novi zadaci:</a:t>
            </a:r>
          </a:p>
          <a:p>
            <a:pPr marL="230400" indent="0">
              <a:buNone/>
            </a:pPr>
            <a:r>
              <a:rPr lang="hr-HR" sz="1800" dirty="0"/>
              <a:t>Neka korisnik unese četiri broja: </a:t>
            </a:r>
            <a:r>
              <a:rPr lang="hr-HR" sz="1800" dirty="0">
                <a:latin typeface="Consolas" panose="020B0609020204030204" pitchFamily="49" charset="0"/>
              </a:rPr>
              <a:t>x</a:t>
            </a:r>
            <a:r>
              <a:rPr lang="hr-HR" sz="1800" dirty="0"/>
              <a:t>, </a:t>
            </a:r>
            <a:r>
              <a:rPr lang="hr-HR" sz="1800" dirty="0">
                <a:latin typeface="Consolas" panose="020B0609020204030204" pitchFamily="49" charset="0"/>
              </a:rPr>
              <a:t>y</a:t>
            </a:r>
            <a:r>
              <a:rPr lang="hr-HR" sz="1800" dirty="0"/>
              <a:t>, </a:t>
            </a:r>
            <a:r>
              <a:rPr lang="hr-HR" sz="1800" dirty="0">
                <a:latin typeface="Consolas" panose="020B0609020204030204" pitchFamily="49" charset="0"/>
              </a:rPr>
              <a:t>a</a:t>
            </a:r>
            <a:r>
              <a:rPr lang="hr-HR" sz="1800" dirty="0"/>
              <a:t>, i </a:t>
            </a:r>
            <a:r>
              <a:rPr lang="hr-HR" sz="1800" dirty="0">
                <a:latin typeface="Consolas" panose="020B0609020204030204" pitchFamily="49" charset="0"/>
              </a:rPr>
              <a:t>b</a:t>
            </a:r>
            <a:r>
              <a:rPr lang="hr-HR" sz="1800" dirty="0"/>
              <a:t>. Izračunajte vrijednost izraza </a:t>
            </a:r>
            <a:r>
              <a:rPr lang="hr-HR" sz="1800" dirty="0">
                <a:latin typeface="Consolas" panose="020B0609020204030204" pitchFamily="49" charset="0"/>
              </a:rPr>
              <a:t>(x**a + y**b) ** (1/(a+b))</a:t>
            </a:r>
            <a:r>
              <a:rPr lang="hr-HR" sz="1800" dirty="0"/>
              <a:t>. Ovaj izraz kombinira potenciranje, zbrajanje i korjenovanje s dinamičkim eksponentom.</a:t>
            </a:r>
          </a:p>
          <a:p>
            <a:pPr marL="230400" indent="0">
              <a:buNone/>
            </a:pPr>
            <a:r>
              <a:rPr lang="hr-HR" sz="1800" dirty="0"/>
              <a:t>Zamolite korisnika da unese dva pozitivna broja </a:t>
            </a:r>
            <a:r>
              <a:rPr lang="hr-HR" sz="1800" dirty="0">
                <a:latin typeface="Consolas" panose="020B0609020204030204" pitchFamily="49" charset="0"/>
              </a:rPr>
              <a:t>x</a:t>
            </a:r>
            <a:r>
              <a:rPr lang="hr-HR" sz="1800" dirty="0"/>
              <a:t> i </a:t>
            </a:r>
            <a:r>
              <a:rPr lang="hr-HR" sz="1800" dirty="0">
                <a:latin typeface="Consolas" panose="020B0609020204030204" pitchFamily="49" charset="0"/>
              </a:rPr>
              <a:t>y</a:t>
            </a:r>
            <a:r>
              <a:rPr lang="hr-HR" sz="1800" dirty="0"/>
              <a:t>. Izračunajte vrijednost izraza </a:t>
            </a:r>
            <a:r>
              <a:rPr lang="hr-HR" sz="1800" dirty="0">
                <a:latin typeface="Consolas" panose="020B0609020204030204" pitchFamily="49" charset="0"/>
              </a:rPr>
              <a:t>log(x**(1/y), 10)</a:t>
            </a:r>
            <a:r>
              <a:rPr lang="hr-HR" sz="1800" dirty="0"/>
              <a:t>, gdje je </a:t>
            </a:r>
            <a:r>
              <a:rPr lang="hr-HR" sz="1800" dirty="0">
                <a:latin typeface="Consolas" panose="020B0609020204030204" pitchFamily="49" charset="0"/>
              </a:rPr>
              <a:t>log</a:t>
            </a:r>
            <a:r>
              <a:rPr lang="hr-HR" sz="1800" dirty="0"/>
              <a:t> prirodni logaritam, a </a:t>
            </a:r>
            <a:r>
              <a:rPr lang="hr-HR" sz="1800" dirty="0">
                <a:latin typeface="Consolas" panose="020B0609020204030204" pitchFamily="49" charset="0"/>
              </a:rPr>
              <a:t>x**(1/y)</a:t>
            </a:r>
            <a:r>
              <a:rPr lang="hr-HR" sz="1800" dirty="0"/>
              <a:t> predstavlja </a:t>
            </a:r>
            <a:r>
              <a:rPr lang="hr-HR" sz="1800" dirty="0">
                <a:latin typeface="Consolas" panose="020B0609020204030204" pitchFamily="49" charset="0"/>
              </a:rPr>
              <a:t>y</a:t>
            </a:r>
            <a:r>
              <a:rPr lang="hr-HR" sz="1800" dirty="0"/>
              <a:t>-ti korijen od </a:t>
            </a:r>
            <a:r>
              <a:rPr lang="hr-HR" sz="1800" dirty="0">
                <a:latin typeface="Consolas" panose="020B0609020204030204" pitchFamily="49" charset="0"/>
              </a:rPr>
              <a:t>x</a:t>
            </a:r>
            <a:r>
              <a:rPr lang="hr-HR" sz="1800" dirty="0"/>
              <a:t>. U Pythonu, možete koristiti </a:t>
            </a:r>
            <a:r>
              <a:rPr lang="hr-HR" sz="1800" dirty="0">
                <a:latin typeface="Consolas" panose="020B0609020204030204" pitchFamily="49" charset="0"/>
              </a:rPr>
              <a:t>math.log(x, base)</a:t>
            </a:r>
            <a:r>
              <a:rPr lang="hr-HR" sz="1800" dirty="0"/>
              <a:t> za izračunavanje logaritama.</a:t>
            </a:r>
          </a:p>
          <a:p>
            <a:pPr marL="230400" indent="0">
              <a:buNone/>
            </a:pPr>
            <a:r>
              <a:rPr lang="hr-HR" sz="1800" dirty="0"/>
              <a:t>Napišite program koji simulira eksponencijalni rast populacije, ali s ograničenjem kapaciteta. Korisnik unosi početnu populaciju </a:t>
            </a:r>
            <a:r>
              <a:rPr lang="hr-HR" sz="1800" dirty="0">
                <a:latin typeface="Consolas" panose="020B0609020204030204" pitchFamily="49" charset="0"/>
              </a:rPr>
              <a:t>P</a:t>
            </a:r>
            <a:r>
              <a:rPr lang="hr-HR" sz="1800" dirty="0"/>
              <a:t>, stopu rasta </a:t>
            </a:r>
            <a:r>
              <a:rPr lang="hr-HR" sz="1800" dirty="0">
                <a:latin typeface="Consolas" panose="020B0609020204030204" pitchFamily="49" charset="0"/>
              </a:rPr>
              <a:t>r</a:t>
            </a:r>
            <a:r>
              <a:rPr lang="hr-HR" sz="1800" dirty="0"/>
              <a:t>, kapacitet okoline </a:t>
            </a:r>
            <a:r>
              <a:rPr lang="hr-HR" sz="1800" dirty="0">
                <a:latin typeface="Consolas" panose="020B0609020204030204" pitchFamily="49" charset="0"/>
              </a:rPr>
              <a:t>K</a:t>
            </a:r>
            <a:r>
              <a:rPr lang="hr-HR" sz="1800" dirty="0"/>
              <a:t> i broj vremenskih perioda </a:t>
            </a:r>
            <a:r>
              <a:rPr lang="hr-HR" sz="1800" dirty="0">
                <a:latin typeface="Consolas" panose="020B0609020204030204" pitchFamily="49" charset="0"/>
              </a:rPr>
              <a:t>t</a:t>
            </a:r>
            <a:r>
              <a:rPr lang="hr-HR" sz="1800" dirty="0"/>
              <a:t>. Izračunajte konačnu populaciju koristeći izraz </a:t>
            </a:r>
            <a:r>
              <a:rPr lang="hr-HR" sz="1800" dirty="0">
                <a:latin typeface="Consolas" panose="020B0609020204030204" pitchFamily="49" charset="0"/>
              </a:rPr>
              <a:t>P * (e**(r*t)) / (1 + (e**(r*t) - 1) * (P/K))</a:t>
            </a:r>
            <a:r>
              <a:rPr lang="hr-HR" sz="1800" dirty="0"/>
              <a:t>, gdje je </a:t>
            </a:r>
            <a:r>
              <a:rPr lang="hr-HR" sz="1800" dirty="0">
                <a:latin typeface="Consolas" panose="020B0609020204030204" pitchFamily="49" charset="0"/>
              </a:rPr>
              <a:t>e</a:t>
            </a:r>
            <a:r>
              <a:rPr lang="hr-HR" sz="1800" dirty="0"/>
              <a:t> baza prirodnog logaritma.</a:t>
            </a:r>
          </a:p>
          <a:p>
            <a:pPr marL="230400" indent="0">
              <a:buNone/>
            </a:pPr>
            <a:r>
              <a:rPr lang="hr-HR" sz="1800" dirty="0"/>
              <a:t>Napišite program koji izračunava buduću vrijednost investicije koristeći složenu kamatnu stopu. Korisnik unosi početni iznos </a:t>
            </a:r>
            <a:r>
              <a:rPr lang="hr-HR" sz="1800" dirty="0">
                <a:latin typeface="Consolas" panose="020B0609020204030204" pitchFamily="49" charset="0"/>
              </a:rPr>
              <a:t>P</a:t>
            </a:r>
            <a:r>
              <a:rPr lang="hr-HR" sz="1800" dirty="0"/>
              <a:t>, godišnju kamatnu stopu </a:t>
            </a:r>
            <a:r>
              <a:rPr lang="hr-HR" sz="1800" dirty="0">
                <a:latin typeface="Consolas" panose="020B0609020204030204" pitchFamily="49" charset="0"/>
              </a:rPr>
              <a:t>r</a:t>
            </a:r>
            <a:r>
              <a:rPr lang="hr-HR" sz="1800" dirty="0"/>
              <a:t>, broj godina </a:t>
            </a:r>
            <a:r>
              <a:rPr lang="hr-HR" sz="1800" dirty="0">
                <a:latin typeface="Consolas" panose="020B0609020204030204" pitchFamily="49" charset="0"/>
              </a:rPr>
              <a:t>t</a:t>
            </a:r>
            <a:r>
              <a:rPr lang="hr-HR" sz="1800" dirty="0"/>
              <a:t> i broj puta kamatiranja po godini </a:t>
            </a:r>
            <a:r>
              <a:rPr lang="hr-HR" sz="1800" dirty="0">
                <a:latin typeface="Consolas" panose="020B0609020204030204" pitchFamily="49" charset="0"/>
              </a:rPr>
              <a:t>n</a:t>
            </a:r>
            <a:r>
              <a:rPr lang="hr-HR" sz="1800" dirty="0"/>
              <a:t>. Izračunajte buduću vrijednost </a:t>
            </a:r>
            <a:r>
              <a:rPr lang="hr-HR" sz="1800" dirty="0">
                <a:latin typeface="Consolas" panose="020B0609020204030204" pitchFamily="49" charset="0"/>
              </a:rPr>
              <a:t>F</a:t>
            </a:r>
            <a:r>
              <a:rPr lang="hr-HR" sz="1800" dirty="0"/>
              <a:t> koristeći formulu </a:t>
            </a:r>
            <a:r>
              <a:rPr lang="hr-HR" sz="1800" dirty="0">
                <a:latin typeface="Consolas" panose="020B0609020204030204" pitchFamily="49" charset="0"/>
              </a:rPr>
              <a:t>F = P * (1 + r/n) ** (n*t)</a:t>
            </a:r>
            <a:r>
              <a:rPr lang="hr-HR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3314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2A915-5732-DBB6-B4CA-41873FB74E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BCD96-F294-DF6F-337E-0453F2CB3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586B5-5DCA-8096-7A46-CA4D110DB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r-HR" b="1" dirty="0"/>
              <a:t>Razumijevanje povratne vrijednosti funkcija, posebno u slučaju rekurzija:</a:t>
            </a:r>
          </a:p>
          <a:p>
            <a:r>
              <a:rPr lang="hr-HR" dirty="0"/>
              <a:t>na ovaj problem agent je dao najslabiji odgovor</a:t>
            </a:r>
          </a:p>
          <a:p>
            <a:r>
              <a:rPr lang="hr-HR" dirty="0"/>
              <a:t>ponuđena tekstualna pojašnjenja svodila su se na uobičajene definicije funkcije, stoga i rekurzije</a:t>
            </a:r>
          </a:p>
        </p:txBody>
      </p:sp>
    </p:spTree>
    <p:extLst>
      <p:ext uri="{BB962C8B-B14F-4D97-AF65-F5344CB8AC3E}">
        <p14:creationId xmlns:p14="http://schemas.microsoft.com/office/powerpoint/2010/main" val="2908379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B27933A-8A8D-E92F-F50D-74858E04DD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9351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A178DE-2729-7C92-B0B4-5826EF3A20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C1DE8-A4E5-864F-6E7D-9F403A0D1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2A436-8E4F-E22F-D50F-BF8083D78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dirty="0"/>
              <a:t>agent je ponudio i zadatke:</a:t>
            </a:r>
          </a:p>
          <a:p>
            <a:pPr marL="230400" indent="0">
              <a:buNone/>
            </a:pPr>
            <a:r>
              <a:rPr lang="hr-HR" sz="1800" dirty="0"/>
              <a:t>Napišite funkciju koja prima dva broja kao argumente i vraća njihov zbroj. Zatim napišite glavni program koji poziva ovu funkciju s dva broja koja korisnik unosi i ispisuje rezultat.</a:t>
            </a:r>
          </a:p>
          <a:p>
            <a:pPr marL="230400" indent="0">
              <a:buNone/>
            </a:pPr>
            <a:r>
              <a:rPr lang="hr-HR" sz="1800" dirty="0"/>
              <a:t>Napišite funkciju koja ispisuje "</a:t>
            </a:r>
            <a:r>
              <a:rPr lang="hr-HR" sz="1800" dirty="0">
                <a:latin typeface="Consolas" panose="020B0609020204030204" pitchFamily="49" charset="0"/>
              </a:rPr>
              <a:t>Pozivam funkciju</a:t>
            </a:r>
            <a:r>
              <a:rPr lang="hr-HR" sz="1800" dirty="0"/>
              <a:t>" prije pozivanja same sebe rekurzivno, a "</a:t>
            </a:r>
            <a:r>
              <a:rPr lang="hr-HR" sz="1800" dirty="0">
                <a:latin typeface="Consolas" panose="020B0609020204030204" pitchFamily="49" charset="0"/>
              </a:rPr>
              <a:t>Vraćam se iz funkcije</a:t>
            </a:r>
            <a:r>
              <a:rPr lang="hr-HR" sz="1800" dirty="0"/>
              <a:t>" nakon povratka iz rekurzije. Ograničite dubinu rekurzije na </a:t>
            </a:r>
            <a:r>
              <a:rPr lang="hr-HR" sz="1800" dirty="0">
                <a:latin typeface="Consolas" panose="020B0609020204030204" pitchFamily="49" charset="0"/>
              </a:rPr>
              <a:t>5</a:t>
            </a:r>
            <a:r>
              <a:rPr lang="hr-HR" sz="1800" dirty="0"/>
              <a:t> poziva kako biste izbjegli beskonačnu rekurziju.</a:t>
            </a:r>
          </a:p>
          <a:p>
            <a:pPr marL="230400" indent="0">
              <a:buNone/>
            </a:pPr>
            <a:r>
              <a:rPr lang="hr-HR" sz="1800" dirty="0"/>
              <a:t>Napišite rekurzivnu funkciju za računanje faktorijela broja. Faktorijel broja </a:t>
            </a:r>
            <a:r>
              <a:rPr lang="hr-HR" sz="1800" dirty="0">
                <a:latin typeface="Consolas" panose="020B0609020204030204" pitchFamily="49" charset="0"/>
              </a:rPr>
              <a:t>n</a:t>
            </a:r>
            <a:r>
              <a:rPr lang="hr-HR" sz="1800" dirty="0"/>
              <a:t> je produkt svih pozitivnih cijelih brojeva manjih ili jednakih </a:t>
            </a:r>
            <a:r>
              <a:rPr lang="hr-HR" sz="1800" dirty="0">
                <a:latin typeface="Consolas" panose="020B0609020204030204" pitchFamily="49" charset="0"/>
              </a:rPr>
              <a:t>n</a:t>
            </a:r>
            <a:r>
              <a:rPr lang="hr-HR" sz="1800" dirty="0"/>
              <a:t> i označava se s </a:t>
            </a:r>
            <a:r>
              <a:rPr lang="hr-HR" sz="1800" dirty="0">
                <a:latin typeface="Consolas" panose="020B0609020204030204" pitchFamily="49" charset="0"/>
              </a:rPr>
              <a:t>n!</a:t>
            </a:r>
            <a:r>
              <a:rPr lang="hr-HR" sz="1800" dirty="0"/>
              <a:t>. Na primjer, </a:t>
            </a:r>
            <a:r>
              <a:rPr lang="hr-HR" sz="1800" dirty="0">
                <a:latin typeface="Consolas" panose="020B0609020204030204" pitchFamily="49" charset="0"/>
              </a:rPr>
              <a:t>5! = 5 * 4 * 3 * 2 * 1 = 120</a:t>
            </a:r>
            <a:r>
              <a:rPr lang="hr-HR" sz="1800" dirty="0"/>
              <a:t>.</a:t>
            </a:r>
          </a:p>
          <a:p>
            <a:pPr marL="230400" indent="0">
              <a:buNone/>
            </a:pPr>
            <a:r>
              <a:rPr lang="hr-HR" sz="1800" dirty="0"/>
              <a:t>Napišite funkciju koja rekurzivno ispisuje znakove </a:t>
            </a:r>
            <a:r>
              <a:rPr lang="hr-HR" sz="1800" dirty="0">
                <a:latin typeface="Consolas" panose="020B0609020204030204" pitchFamily="49" charset="0"/>
              </a:rPr>
              <a:t>&gt;</a:t>
            </a:r>
            <a:r>
              <a:rPr lang="hr-HR" sz="1800" dirty="0"/>
              <a:t> prije rekurzivnog poziva i znakove </a:t>
            </a:r>
            <a:r>
              <a:rPr lang="hr-HR" sz="1800" dirty="0">
                <a:latin typeface="Consolas" panose="020B0609020204030204" pitchFamily="49" charset="0"/>
              </a:rPr>
              <a:t>&lt;</a:t>
            </a:r>
            <a:r>
              <a:rPr lang="hr-HR" sz="1800" dirty="0"/>
              <a:t> nakon povratka iz rekurzije. Ovo će pomoći studentima da vizualno shvate kako se funkcije slažu na stog i kako se iz njega vraćaju.</a:t>
            </a:r>
          </a:p>
        </p:txBody>
      </p:sp>
    </p:spTree>
    <p:extLst>
      <p:ext uri="{BB962C8B-B14F-4D97-AF65-F5344CB8AC3E}">
        <p14:creationId xmlns:p14="http://schemas.microsoft.com/office/powerpoint/2010/main" val="1576561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029F65-F495-521C-C86A-5E99DE7924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D9D20-667D-3770-8A33-9EE506EBD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5985D-DAB6-D7DE-E59A-E9FAAD6CC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dirty="0"/>
              <a:t>zadaci daju smislenu progresiju kroz problematiku</a:t>
            </a:r>
          </a:p>
          <a:p>
            <a:r>
              <a:rPr lang="hr-HR" dirty="0"/>
              <a:t>zadnji je posebno interesantan jer uključuje vizualizaciju stoga te može zamijeniti razne alate koji se koriste, ali ne prate striktnu progresiju težine (predzadnji zadatak je teži od zadnjeg)</a:t>
            </a:r>
          </a:p>
          <a:p>
            <a:r>
              <a:rPr lang="hr-HR" dirty="0"/>
              <a:t>najkompleksniji zadatak (izračun faktorijela) je vjerojatno najkorišteniji zadatak za objašnjavanje rekurzija te je vjerojatno uključen u sve silabuse koji se bave ovom problematikom</a:t>
            </a:r>
          </a:p>
        </p:txBody>
      </p:sp>
    </p:spTree>
    <p:extLst>
      <p:ext uri="{BB962C8B-B14F-4D97-AF65-F5344CB8AC3E}">
        <p14:creationId xmlns:p14="http://schemas.microsoft.com/office/powerpoint/2010/main" val="12309353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D4A606-A220-B8DF-1D76-9A2BC4D81F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EA389-A712-0C59-A5EE-D678B1A38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Zaključci istraživanja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0B031-F82D-9937-3767-807FE7B85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dirty="0"/>
              <a:t>agenti velikih jezičnih modela svakako pružaju nove mogućnosti u obrazovanju, posebno u području programiranja</a:t>
            </a:r>
          </a:p>
          <a:p>
            <a:r>
              <a:rPr lang="hr-HR" dirty="0"/>
              <a:t>studenti već koriste ove servise za rješavanje programerskih problema (bilo bi dobro ponuditi specijaliziranog agenta umjesto da ih se prepusti općim modelima</a:t>
            </a:r>
          </a:p>
          <a:p>
            <a:r>
              <a:rPr lang="hr-HR" dirty="0"/>
              <a:t>postojeći jezični modeli su već trenirani na velikoj količini koda te zaista mogu pomoći u ovakvim problemima</a:t>
            </a:r>
          </a:p>
        </p:txBody>
      </p:sp>
    </p:spTree>
    <p:extLst>
      <p:ext uri="{BB962C8B-B14F-4D97-AF65-F5344CB8AC3E}">
        <p14:creationId xmlns:p14="http://schemas.microsoft.com/office/powerpoint/2010/main" val="5617111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EDC87F-32C0-A6BD-B8E7-38F5E313EC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25FCF-C386-837D-B533-E2234E888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Zaključci istraživanja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4726F-C015-EB77-E9D2-94AA2AFF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dirty="0"/>
              <a:t>specijalizirani agent može pomoći studentu na način da (osim rješenja) ponudi i objašnjenja programskih problema te dizajnira nove zadatke na osnovu predanih i ovako poveća fundus zadataka koje studenti imaju na raspolaganju</a:t>
            </a:r>
          </a:p>
          <a:p>
            <a:r>
              <a:rPr lang="hr-HR" dirty="0"/>
              <a:t>potrebno je provesti eksperimente u nastavi s ovakvim agentima te u slučaju da se pokažu korisnima razmotriti mogućnost ponude gotovih agenata, infrastrukture i obrazovanja nastavnika</a:t>
            </a:r>
          </a:p>
        </p:txBody>
      </p:sp>
    </p:spTree>
    <p:extLst>
      <p:ext uri="{BB962C8B-B14F-4D97-AF65-F5344CB8AC3E}">
        <p14:creationId xmlns:p14="http://schemas.microsoft.com/office/powerpoint/2010/main" val="36700880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03D6DB-0B4D-3D91-A19C-6D37487527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5B39E-8F67-7FED-6DFD-313C6EBD8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Praktične mogućnosti primjene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467E4-37EA-78DB-046F-1FACA06BE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dodatak za LMS (Learning Management System)</a:t>
            </a:r>
          </a:p>
          <a:p>
            <a:pPr lvl="1"/>
            <a:r>
              <a:rPr lang="hr-HR" dirty="0"/>
              <a:t>personalizirana dopuna nastavnih materijala</a:t>
            </a:r>
          </a:p>
          <a:p>
            <a:pPr lvl="1"/>
            <a:r>
              <a:rPr lang="hr-HR" dirty="0"/>
              <a:t>personalizirana provjera specifičnih ishoda učenja</a:t>
            </a:r>
          </a:p>
          <a:p>
            <a:pPr lvl="1"/>
            <a:r>
              <a:rPr lang="hr-HR" dirty="0"/>
              <a:t>Izrada baze znanja o problematičnim područjima</a:t>
            </a:r>
          </a:p>
          <a:p>
            <a:r>
              <a:rPr lang="hr-HR" dirty="0"/>
              <a:t>dodatak za IDE (Integrated Development Environment)</a:t>
            </a:r>
          </a:p>
          <a:p>
            <a:pPr lvl="1"/>
            <a:r>
              <a:rPr lang="hr-HR" dirty="0"/>
              <a:t>personalizirano davanje sugestija</a:t>
            </a:r>
          </a:p>
          <a:p>
            <a:pPr lvl="1"/>
            <a:r>
              <a:rPr lang="hr-HR" dirty="0"/>
              <a:t>usmjeravanje na srodne praktične primjere</a:t>
            </a:r>
          </a:p>
          <a:p>
            <a:pPr lvl="1"/>
            <a:r>
              <a:rPr lang="hr-HR" dirty="0"/>
              <a:t>Izrada baze znanja o primjerima najbolje prakse</a:t>
            </a:r>
          </a:p>
        </p:txBody>
      </p:sp>
    </p:spTree>
    <p:extLst>
      <p:ext uri="{BB962C8B-B14F-4D97-AF65-F5344CB8AC3E}">
        <p14:creationId xmlns:p14="http://schemas.microsoft.com/office/powerpoint/2010/main" val="22170936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FBD3DE-0CFF-E26E-50A7-B8689A9493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EF1B5-7704-2281-A9F3-44FA1F9A2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40836-B468-C68B-691F-6EEC5E076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/>
              <a:t>Primjena AI u personalizaciji učenja je:</a:t>
            </a:r>
          </a:p>
          <a:p>
            <a:r>
              <a:rPr lang="hr-HR" dirty="0"/>
              <a:t>put prema (P)LMS-u</a:t>
            </a:r>
          </a:p>
          <a:p>
            <a:r>
              <a:rPr lang="hr-HR" dirty="0"/>
              <a:t>optimizacija izvedbenih planova</a:t>
            </a:r>
          </a:p>
          <a:p>
            <a:r>
              <a:rPr lang="hr-HR" dirty="0"/>
              <a:t>otkrivanje razina personalizacije</a:t>
            </a:r>
          </a:p>
          <a:p>
            <a:r>
              <a:rPr lang="hr-HR" dirty="0"/>
              <a:t>pr(i)(o)mjena je prilika za poboljšanje</a:t>
            </a:r>
          </a:p>
          <a:p>
            <a:r>
              <a:rPr lang="hr-HR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978224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A8CFD9-3A40-6BFF-9BF9-B21466F684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7E140-6A47-5DFC-ADFE-8DBEE08A44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Hvala na pažnji!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DE2377-0AEC-2CE2-69F6-32C11095BC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Imate li komentara ili pitanja?</a:t>
            </a:r>
          </a:p>
        </p:txBody>
      </p:sp>
    </p:spTree>
    <p:extLst>
      <p:ext uri="{BB962C8B-B14F-4D97-AF65-F5344CB8AC3E}">
        <p14:creationId xmlns:p14="http://schemas.microsoft.com/office/powerpoint/2010/main" val="14825633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9D57561-68D8-4F6C-44D9-1ABB6DAC61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199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49B709D-113E-6B8B-2980-FA5C944633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6432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E52E5-9DF9-3E84-8287-4004BC072C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Primjena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2CAB91-5239-63C0-A1F1-2593CED74F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jezičnih modela u obrazovanju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1996255-23BE-B937-BC30-A67CB6567733}"/>
              </a:ext>
            </a:extLst>
          </p:cNvPr>
          <p:cNvGrpSpPr/>
          <p:nvPr/>
        </p:nvGrpSpPr>
        <p:grpSpPr>
          <a:xfrm>
            <a:off x="2998838" y="5113747"/>
            <a:ext cx="6194323" cy="1655762"/>
            <a:chOff x="2458064" y="5202238"/>
            <a:chExt cx="6194323" cy="1655762"/>
          </a:xfrm>
        </p:grpSpPr>
        <p:sp>
          <p:nvSpPr>
            <p:cNvPr id="4" name="Subtitle 2">
              <a:extLst>
                <a:ext uri="{FF2B5EF4-FFF2-40B4-BE49-F238E27FC236}">
                  <a16:creationId xmlns:a16="http://schemas.microsoft.com/office/drawing/2014/main" id="{02964837-3679-62B6-3927-5C28276C4949}"/>
                </a:ext>
              </a:extLst>
            </p:cNvPr>
            <p:cNvSpPr txBox="1">
              <a:spLocks/>
            </p:cNvSpPr>
            <p:nvPr/>
          </p:nvSpPr>
          <p:spPr>
            <a:xfrm>
              <a:off x="2458064" y="5202238"/>
              <a:ext cx="3637935" cy="1655762"/>
            </a:xfrm>
            <a:prstGeom prst="rect">
              <a:avLst/>
            </a:prstGeom>
          </p:spPr>
          <p:txBody>
            <a:bodyPr vert="horz" lIns="91440" tIns="90000" rIns="91440" bIns="90000" rtlCol="0" anchor="b" anchorCtr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hr-HR" sz="1800" dirty="0"/>
                <a:t>Antun Matija Filipović | </a:t>
              </a:r>
              <a:r>
                <a:rPr lang="hr-HR" sz="1800" b="1" dirty="0"/>
                <a:t>CARNET</a:t>
              </a:r>
            </a:p>
            <a:p>
              <a:pPr algn="r"/>
              <a:r>
                <a:rPr lang="hr-HR" sz="1600" dirty="0"/>
                <a:t>antun.matija.filipovic@carnet.hr</a:t>
              </a:r>
            </a:p>
          </p:txBody>
        </p:sp>
        <p:sp>
          <p:nvSpPr>
            <p:cNvPr id="5" name="Subtitle 2">
              <a:extLst>
                <a:ext uri="{FF2B5EF4-FFF2-40B4-BE49-F238E27FC236}">
                  <a16:creationId xmlns:a16="http://schemas.microsoft.com/office/drawing/2014/main" id="{ED20D367-D938-0E3A-A24E-407FE5082BBF}"/>
                </a:ext>
              </a:extLst>
            </p:cNvPr>
            <p:cNvSpPr txBox="1">
              <a:spLocks/>
            </p:cNvSpPr>
            <p:nvPr/>
          </p:nvSpPr>
          <p:spPr>
            <a:xfrm>
              <a:off x="6096000" y="5202238"/>
              <a:ext cx="2556387" cy="1655762"/>
            </a:xfrm>
            <a:prstGeom prst="rect">
              <a:avLst/>
            </a:prstGeom>
          </p:spPr>
          <p:txBody>
            <a:bodyPr vert="horz" lIns="91440" tIns="90000" rIns="91440" bIns="90000" rtlCol="0" anchor="b" anchorCtr="0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bg1"/>
                  </a:solidFill>
                  <a:latin typeface="Open Sans" pitchFamily="2" charset="0"/>
                  <a:ea typeface="Open Sans" pitchFamily="2" charset="0"/>
                  <a:cs typeface="Open Sans" pitchFamily="2" charset="0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hr-HR" sz="1800" dirty="0"/>
                <a:t>Vladimir Bralić | </a:t>
              </a:r>
              <a:r>
                <a:rPr lang="hr-HR" sz="1800" b="1" dirty="0"/>
                <a:t>VVG</a:t>
              </a:r>
            </a:p>
            <a:p>
              <a:pPr algn="l"/>
              <a:r>
                <a:rPr lang="hr-HR" sz="1600" dirty="0"/>
                <a:t>vladimir.bralic@vvg.hr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4750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B4349A-EA78-221D-4ACE-C9485CAF39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3022E-6768-C2EF-17AB-3888EBD7A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Sadržaj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F31A8-F6AB-D360-7270-E06493251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Uvod</a:t>
            </a:r>
          </a:p>
          <a:p>
            <a:r>
              <a:rPr lang="hr-HR" dirty="0"/>
              <a:t>Kontekst</a:t>
            </a:r>
          </a:p>
          <a:p>
            <a:r>
              <a:rPr lang="hr-HR" dirty="0"/>
              <a:t>Ideja istraživanja</a:t>
            </a:r>
          </a:p>
          <a:p>
            <a:r>
              <a:rPr lang="hr-HR" dirty="0"/>
              <a:t>Rezultati istraživanja</a:t>
            </a:r>
          </a:p>
          <a:p>
            <a:r>
              <a:rPr lang="hr-HR" dirty="0"/>
              <a:t>Zaključci istraživanja</a:t>
            </a:r>
          </a:p>
          <a:p>
            <a:r>
              <a:rPr lang="hr-HR" dirty="0"/>
              <a:t>Praktične mogućnosti primjene</a:t>
            </a:r>
          </a:p>
          <a:p>
            <a:r>
              <a:rPr lang="hr-HR" dirty="0"/>
              <a:t>Zaključak</a:t>
            </a:r>
          </a:p>
        </p:txBody>
      </p:sp>
    </p:spTree>
    <p:extLst>
      <p:ext uri="{BB962C8B-B14F-4D97-AF65-F5344CB8AC3E}">
        <p14:creationId xmlns:p14="http://schemas.microsoft.com/office/powerpoint/2010/main" val="1878068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CEBF4-4426-275D-39DC-36DBCDCFC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F4188-F9C4-DCB5-546C-1D482B519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dirty="0"/>
              <a:t>važnost personalizacije</a:t>
            </a:r>
          </a:p>
          <a:p>
            <a:pPr lvl="1"/>
            <a:r>
              <a:rPr lang="hr-HR" dirty="0"/>
              <a:t>prilagođavanje učenja individualnim potrebama</a:t>
            </a:r>
          </a:p>
          <a:p>
            <a:pPr lvl="1"/>
            <a:r>
              <a:rPr lang="hr-HR" dirty="0"/>
              <a:t>maksimalno iskorištavanje potencijala</a:t>
            </a:r>
          </a:p>
          <a:p>
            <a:pPr lvl="1"/>
            <a:r>
              <a:rPr lang="hr-HR" dirty="0"/>
              <a:t>efikasniji pristup obrazovanju</a:t>
            </a:r>
          </a:p>
          <a:p>
            <a:r>
              <a:rPr lang="hr-HR" dirty="0"/>
              <a:t>programiranje kao ključna vještina</a:t>
            </a:r>
          </a:p>
          <a:p>
            <a:pPr lvl="1"/>
            <a:r>
              <a:rPr lang="hr-HR" dirty="0"/>
              <a:t>specifični problemi i poteškoće</a:t>
            </a:r>
          </a:p>
          <a:p>
            <a:pPr lvl="1"/>
            <a:r>
              <a:rPr lang="hr-HR" dirty="0"/>
              <a:t>variranje izazova od studenta do studenta</a:t>
            </a:r>
          </a:p>
          <a:p>
            <a:r>
              <a:rPr lang="hr-HR" dirty="0"/>
              <a:t>AI kao rješenje za personalizaciju učenja</a:t>
            </a:r>
          </a:p>
          <a:p>
            <a:pPr lvl="1"/>
            <a:r>
              <a:rPr lang="hr-HR" dirty="0"/>
              <a:t>primjena velikih jezičnih modela</a:t>
            </a:r>
          </a:p>
          <a:p>
            <a:pPr lvl="1"/>
            <a:r>
              <a:rPr lang="hr-HR" dirty="0"/>
              <a:t>dinamička adaptacija prema potrebama studenta</a:t>
            </a:r>
          </a:p>
          <a:p>
            <a:pPr marL="457200" lvl="1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10132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48DD54-3A42-BB67-275C-01AFE06373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C9CD0-B563-E40F-6E29-4E3CFC0D1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38FAB-94A3-F969-5845-F5DF76503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dirty="0"/>
              <a:t>ciljevi istraživanja</a:t>
            </a:r>
          </a:p>
          <a:p>
            <a:pPr lvl="1"/>
            <a:r>
              <a:rPr lang="hr-HR" dirty="0"/>
              <a:t>identifikacija i rješavanje uobičajenih problema</a:t>
            </a:r>
          </a:p>
          <a:p>
            <a:pPr lvl="1"/>
            <a:r>
              <a:rPr lang="hr-HR" dirty="0"/>
              <a:t>stvaranje personaliziranih zadataka i objašnjenja</a:t>
            </a:r>
          </a:p>
          <a:p>
            <a:pPr lvl="1"/>
            <a:r>
              <a:rPr lang="hr-HR" dirty="0"/>
              <a:t>poboljšanje ishoda učenja i samopouzdanja studenata</a:t>
            </a:r>
          </a:p>
          <a:p>
            <a:r>
              <a:rPr lang="hr-HR" dirty="0"/>
              <a:t>potencijal AI u obrazovanju</a:t>
            </a:r>
          </a:p>
          <a:p>
            <a:pPr lvl="1"/>
            <a:r>
              <a:rPr lang="hr-HR" dirty="0"/>
              <a:t>povećanje kvalitete i smislenosti učenja</a:t>
            </a:r>
          </a:p>
          <a:p>
            <a:pPr lvl="1"/>
            <a:r>
              <a:rPr lang="hr-HR" dirty="0"/>
              <a:t>prilagođavanje učenja programiranja kroz AI</a:t>
            </a:r>
          </a:p>
          <a:p>
            <a:pPr lvl="1"/>
            <a:r>
              <a:rPr lang="hr-HR" dirty="0"/>
              <a:t>promocija dubokog učenja i razumijevanja</a:t>
            </a:r>
          </a:p>
        </p:txBody>
      </p:sp>
    </p:spTree>
    <p:extLst>
      <p:ext uri="{BB962C8B-B14F-4D97-AF65-F5344CB8AC3E}">
        <p14:creationId xmlns:p14="http://schemas.microsoft.com/office/powerpoint/2010/main" val="3911410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39DC51-E642-652B-A602-95CF158994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7B54E-C887-BD31-D509-45E99BB89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Kontekst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92B7B-1A32-C850-439E-ED5ECEF9B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r-HR" b="1" dirty="0"/>
              <a:t>Kroz nastavu osnova programiranja u Pythonu uočeno je više problema koji se ponavljaju kod slabijih studenata:</a:t>
            </a:r>
          </a:p>
          <a:p>
            <a:r>
              <a:rPr lang="hr-HR" dirty="0"/>
              <a:t>kriva upotreba zagrada, odnosno, problemi pri pozivu funkcije ili metode, posebno kada ona ne prima ulazne argumente</a:t>
            </a:r>
          </a:p>
          <a:p>
            <a:r>
              <a:rPr lang="hr-HR" dirty="0"/>
              <a:t>kriva upotreba imena varijabli (objekata), posebno u situaciji kada se </a:t>
            </a:r>
            <a:r>
              <a:rPr lang="hr-HR" dirty="0">
                <a:latin typeface="Consolas" panose="020B0609020204030204" pitchFamily="49" charset="0"/>
              </a:rPr>
              <a:t>for</a:t>
            </a:r>
            <a:r>
              <a:rPr lang="hr-HR" dirty="0"/>
              <a:t> petljom prolazi kroz niz podatka</a:t>
            </a:r>
          </a:p>
          <a:p>
            <a:r>
              <a:rPr lang="hr-HR" dirty="0"/>
              <a:t>krivi pokušaji skraćivanja niza operacija usporedbi povezanih logičkim operatorima</a:t>
            </a:r>
          </a:p>
        </p:txBody>
      </p:sp>
    </p:spTree>
    <p:extLst>
      <p:ext uri="{BB962C8B-B14F-4D97-AF65-F5344CB8AC3E}">
        <p14:creationId xmlns:p14="http://schemas.microsoft.com/office/powerpoint/2010/main" val="3282909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B5EC69-01DA-7DAE-FB37-23567D633D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10298-635E-03D6-AA6B-C63DC3835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Kontekst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130AF-8970-46EE-DD9E-53238AE46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dirty="0"/>
              <a:t>slabo razumijevanje upotrebe zagrada kod aritmetičkih izraza i nerazumijevanje upotrebe operatora za potenciranje u korjenovanju u situaciji kada se u korijenu nalazi drugi aritmetički izraz</a:t>
            </a:r>
          </a:p>
          <a:p>
            <a:r>
              <a:rPr lang="hr-HR" dirty="0"/>
              <a:t>slabo razumijevanje sistemskog stoga, posebno u kontekstu povratnih vrijednosti funkcija i metoda, što rezultira potpunim nerazumijevanje rekurzivnih funkcija</a:t>
            </a:r>
          </a:p>
        </p:txBody>
      </p:sp>
    </p:spTree>
    <p:extLst>
      <p:ext uri="{BB962C8B-B14F-4D97-AF65-F5344CB8AC3E}">
        <p14:creationId xmlns:p14="http://schemas.microsoft.com/office/powerpoint/2010/main" val="1294689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1583</Words>
  <Application>Microsoft Office PowerPoint</Application>
  <PresentationFormat>Widescreen</PresentationFormat>
  <Paragraphs>124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Consolas</vt:lpstr>
      <vt:lpstr>Open Sans</vt:lpstr>
      <vt:lpstr>Office Theme</vt:lpstr>
      <vt:lpstr>PowerPoint Presentation</vt:lpstr>
      <vt:lpstr>PowerPoint Presentation</vt:lpstr>
      <vt:lpstr>PowerPoint Presentation</vt:lpstr>
      <vt:lpstr>Primjena</vt:lpstr>
      <vt:lpstr>Sadržaj</vt:lpstr>
      <vt:lpstr>Uvod</vt:lpstr>
      <vt:lpstr>Uvod</vt:lpstr>
      <vt:lpstr>Kontekst</vt:lpstr>
      <vt:lpstr>Kontekst</vt:lpstr>
      <vt:lpstr>Ideja istraživanja</vt:lpstr>
      <vt:lpstr>Rezultati istraživanja</vt:lpstr>
      <vt:lpstr>Rezultati istraživanja</vt:lpstr>
      <vt:lpstr>Rezultati istraživanja</vt:lpstr>
      <vt:lpstr>Rezultati istraživanja</vt:lpstr>
      <vt:lpstr>Rezultati istraživanja</vt:lpstr>
      <vt:lpstr>Rezultati istraživanja</vt:lpstr>
      <vt:lpstr>Rezultati istraživanja</vt:lpstr>
      <vt:lpstr>Rezultati istraživanja</vt:lpstr>
      <vt:lpstr>Rezultati istraživanja</vt:lpstr>
      <vt:lpstr>Rezultati istraživanja</vt:lpstr>
      <vt:lpstr>Rezultati istraživanja</vt:lpstr>
      <vt:lpstr>Zaključci istraživanja</vt:lpstr>
      <vt:lpstr>Zaključci istraživanja</vt:lpstr>
      <vt:lpstr>Praktične mogućnosti primjene</vt:lpstr>
      <vt:lpstr>Zaključak</vt:lpstr>
      <vt:lpstr>Hvala na pažnji!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Antun Matija Filipović</dc:creator>
  <cp:lastModifiedBy>Antun Matija Filipović</cp:lastModifiedBy>
  <cp:revision>38</cp:revision>
  <dcterms:created xsi:type="dcterms:W3CDTF">2024-03-14T10:04:04Z</dcterms:created>
  <dcterms:modified xsi:type="dcterms:W3CDTF">2024-04-07T13:04:27Z</dcterms:modified>
</cp:coreProperties>
</file>