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</p:sldIdLst>
  <p:sldSz cy="6858000" cx="12192000"/>
  <p:notesSz cx="6858000" cy="9144000"/>
  <p:embeddedFontLst>
    <p:embeddedFont>
      <p:font typeface="Open Sans Light"/>
      <p:regular r:id="rId80"/>
      <p:bold r:id="rId81"/>
      <p:italic r:id="rId82"/>
      <p:boldItalic r:id="rId83"/>
    </p:embeddedFont>
    <p:embeddedFont>
      <p:font typeface="Open Sans"/>
      <p:regular r:id="rId84"/>
      <p:bold r:id="rId85"/>
      <p:italic r:id="rId86"/>
      <p:boldItalic r:id="rId8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88" roundtripDataSignature="AMtx7mgPVW+q/2pGfWmjC1ZkfEJREof81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F49874-9512-4E28-98B2-754E4CF99B57}">
  <a:tblStyle styleId="{76F49874-9512-4E28-98B2-754E4CF99B5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font" Target="fonts/OpenSans-regular.fntdata"/><Relationship Id="rId83" Type="http://schemas.openxmlformats.org/officeDocument/2006/relationships/font" Target="fonts/OpenSansLight-boldItalic.fntdata"/><Relationship Id="rId42" Type="http://schemas.openxmlformats.org/officeDocument/2006/relationships/slide" Target="slides/slide37.xml"/><Relationship Id="rId86" Type="http://schemas.openxmlformats.org/officeDocument/2006/relationships/font" Target="fonts/OpenSans-italic.fntdata"/><Relationship Id="rId41" Type="http://schemas.openxmlformats.org/officeDocument/2006/relationships/slide" Target="slides/slide36.xml"/><Relationship Id="rId85" Type="http://schemas.openxmlformats.org/officeDocument/2006/relationships/font" Target="fonts/OpenSans-bold.fntdata"/><Relationship Id="rId44" Type="http://schemas.openxmlformats.org/officeDocument/2006/relationships/slide" Target="slides/slide39.xml"/><Relationship Id="rId88" Type="http://customschemas.google.com/relationships/presentationmetadata" Target="metadata"/><Relationship Id="rId43" Type="http://schemas.openxmlformats.org/officeDocument/2006/relationships/slide" Target="slides/slide38.xml"/><Relationship Id="rId87" Type="http://schemas.openxmlformats.org/officeDocument/2006/relationships/font" Target="fonts/OpenSans-boldItalic.fntdata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OpenSansLight-regular.fntdata"/><Relationship Id="rId82" Type="http://schemas.openxmlformats.org/officeDocument/2006/relationships/font" Target="fonts/OpenSansLight-italic.fntdata"/><Relationship Id="rId81" Type="http://schemas.openxmlformats.org/officeDocument/2006/relationships/font" Target="fonts/OpenSansLigh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4" name="Google Shape;15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1" name="Google Shape;16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:notes"/>
          <p:cNvSpPr txBox="1"/>
          <p:nvPr>
            <p:ph idx="1" type="body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7" name="Google Shape;167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:notes"/>
          <p:cNvSpPr txBox="1"/>
          <p:nvPr>
            <p:ph idx="1" type="body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73" name="Google Shape;173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86" name="Google Shape;186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93" name="Google Shape;193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1" name="Google Shape;201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08" name="Google Shape;208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6bb5ca8b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94" name="Google Shape;94;g26bb5ca8bf8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4" name="Google Shape;214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34" name="Google Shape;234;p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2" name="Google Shape;252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9" name="Google Shape;259;p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68" name="Google Shape;268;p3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75" name="Google Shape;275;p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1" name="Google Shape;281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2" name="Google Shape;102;p9:notes"/>
          <p:cNvSpPr txBox="1"/>
          <p:nvPr>
            <p:ph idx="1" type="body"/>
          </p:nvPr>
        </p:nvSpPr>
        <p:spPr>
          <a:xfrm>
            <a:off x="685800" y="1418811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p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87" name="Google Shape;287;p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94" name="Google Shape;294;p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1" name="Google Shape;301;p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08" name="Google Shape;308;p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18" name="Google Shape;318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25" name="Google Shape;325;p4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2" name="Google Shape;332;p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39" name="Google Shape;339;p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46" name="Google Shape;346;p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3" name="Google Shape;353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c44cc5870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8" name="Google Shape;108;g2c44cc58707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59" name="Google Shape;359;p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65" name="Google Shape;365;p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1" name="Google Shape;371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77" name="Google Shape;377;p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3" name="Google Shape;383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89" name="Google Shape;389;p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396" name="Google Shape;396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3" name="Google Shape;403;p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09" name="Google Shape;409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18" name="Google Shape;418;p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7" name="Google Shape;11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24" name="Google Shape;424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31" name="Google Shape;431;p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7" name="Google Shape;437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4" name="Google Shape;444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9" name="Google Shape;459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467" name="Google Shape;467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4" name="Google Shape;474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8" name="Google Shape;488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3" name="Google Shape;123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5" name="Google Shape;49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04" name="Google Shape;504;p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18" name="Google Shape;518;p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23" name="Google Shape;523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29" name="Google Shape;529;p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35" name="Google Shape;535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2" name="Google Shape;542;p7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2c44cc58707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49" name="Google Shape;549;g2c44cc58707_0_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58" name="Google Shape;558;p7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29" name="Google Shape;12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64" name="Google Shape;564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1" name="Google Shape;571;p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78" name="Google Shape;578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84" name="Google Shape;584;p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590" name="Google Shape;590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35" name="Google Shape;135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2"/>
          <p:cNvSpPr txBox="1"/>
          <p:nvPr>
            <p:ph type="title"/>
          </p:nvPr>
        </p:nvSpPr>
        <p:spPr>
          <a:xfrm>
            <a:off x="838200" y="365125"/>
            <a:ext cx="1021588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82"/>
          <p:cNvSpPr txBox="1"/>
          <p:nvPr>
            <p:ph idx="1" type="body"/>
          </p:nvPr>
        </p:nvSpPr>
        <p:spPr>
          <a:xfrm>
            <a:off x="838200" y="1825625"/>
            <a:ext cx="102158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82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8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82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91"/>
          <p:cNvSpPr txBox="1"/>
          <p:nvPr>
            <p:ph idx="1" type="body"/>
          </p:nvPr>
        </p:nvSpPr>
        <p:spPr>
          <a:xfrm>
            <a:off x="5183188" y="987425"/>
            <a:ext cx="5870892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2" name="Google Shape;72;p9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91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9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91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2"/>
          <p:cNvSpPr txBox="1"/>
          <p:nvPr>
            <p:ph type="title"/>
          </p:nvPr>
        </p:nvSpPr>
        <p:spPr>
          <a:xfrm>
            <a:off x="838200" y="365125"/>
            <a:ext cx="1021588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92"/>
          <p:cNvSpPr txBox="1"/>
          <p:nvPr>
            <p:ph idx="1" type="body"/>
          </p:nvPr>
        </p:nvSpPr>
        <p:spPr>
          <a:xfrm rot="5400000">
            <a:off x="3770471" y="-1106646"/>
            <a:ext cx="4351338" cy="102158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92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9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92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3"/>
          <p:cNvSpPr txBox="1"/>
          <p:nvPr>
            <p:ph type="title"/>
          </p:nvPr>
        </p:nvSpPr>
        <p:spPr>
          <a:xfrm rot="5400000">
            <a:off x="6983571" y="2106454"/>
            <a:ext cx="5811838" cy="23291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9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93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9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93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8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83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8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83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Open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84"/>
          <p:cNvSpPr/>
          <p:nvPr>
            <p:ph idx="2" type="pic"/>
          </p:nvPr>
        </p:nvSpPr>
        <p:spPr>
          <a:xfrm>
            <a:off x="5183188" y="987425"/>
            <a:ext cx="5870892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8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" name="Google Shape;31;p84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8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84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5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5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 Layout 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6"/>
          <p:cNvSpPr txBox="1"/>
          <p:nvPr>
            <p:ph type="title"/>
          </p:nvPr>
        </p:nvSpPr>
        <p:spPr>
          <a:xfrm>
            <a:off x="525049" y="765313"/>
            <a:ext cx="55710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6"/>
          <p:cNvSpPr txBox="1"/>
          <p:nvPr>
            <p:ph idx="1" type="body"/>
          </p:nvPr>
        </p:nvSpPr>
        <p:spPr>
          <a:xfrm>
            <a:off x="525049" y="2365513"/>
            <a:ext cx="55710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b="0" i="0" sz="1800"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1" name="Google Shape;41;p86"/>
          <p:cNvSpPr/>
          <p:nvPr>
            <p:ph idx="2" type="pic"/>
          </p:nvPr>
        </p:nvSpPr>
        <p:spPr>
          <a:xfrm>
            <a:off x="7315200" y="0"/>
            <a:ext cx="4876800" cy="676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Open San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8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5" name="Google Shape;45;p87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8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87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8"/>
          <p:cNvSpPr txBox="1"/>
          <p:nvPr>
            <p:ph type="title"/>
          </p:nvPr>
        </p:nvSpPr>
        <p:spPr>
          <a:xfrm>
            <a:off x="838200" y="365125"/>
            <a:ext cx="1021588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8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88"/>
          <p:cNvSpPr txBox="1"/>
          <p:nvPr>
            <p:ph idx="2" type="body"/>
          </p:nvPr>
        </p:nvSpPr>
        <p:spPr>
          <a:xfrm>
            <a:off x="6172200" y="1825625"/>
            <a:ext cx="48818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88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8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9"/>
          <p:cNvSpPr txBox="1"/>
          <p:nvPr>
            <p:ph type="title"/>
          </p:nvPr>
        </p:nvSpPr>
        <p:spPr>
          <a:xfrm>
            <a:off x="839788" y="365125"/>
            <a:ext cx="1021429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8" name="Google Shape;58;p8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9" name="Google Shape;59;p89"/>
          <p:cNvSpPr txBox="1"/>
          <p:nvPr>
            <p:ph idx="3" type="body"/>
          </p:nvPr>
        </p:nvSpPr>
        <p:spPr>
          <a:xfrm>
            <a:off x="6172200" y="1681163"/>
            <a:ext cx="488188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0" name="Google Shape;60;p89"/>
          <p:cNvSpPr txBox="1"/>
          <p:nvPr>
            <p:ph idx="4" type="body"/>
          </p:nvPr>
        </p:nvSpPr>
        <p:spPr>
          <a:xfrm>
            <a:off x="6172200" y="2505075"/>
            <a:ext cx="488188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89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89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0"/>
          <p:cNvSpPr txBox="1"/>
          <p:nvPr>
            <p:ph type="title"/>
          </p:nvPr>
        </p:nvSpPr>
        <p:spPr>
          <a:xfrm>
            <a:off x="838200" y="365125"/>
            <a:ext cx="1021588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0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90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1"/>
          <p:cNvSpPr txBox="1"/>
          <p:nvPr>
            <p:ph type="title"/>
          </p:nvPr>
        </p:nvSpPr>
        <p:spPr>
          <a:xfrm>
            <a:off x="838200" y="365125"/>
            <a:ext cx="1021588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"/>
              <a:buNone/>
              <a:defRPr b="0" i="0" sz="4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81"/>
          <p:cNvSpPr txBox="1"/>
          <p:nvPr>
            <p:ph idx="1" type="body"/>
          </p:nvPr>
        </p:nvSpPr>
        <p:spPr>
          <a:xfrm>
            <a:off x="838200" y="1825625"/>
            <a:ext cx="102158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81"/>
          <p:cNvSpPr txBox="1"/>
          <p:nvPr>
            <p:ph idx="10" type="dt"/>
          </p:nvPr>
        </p:nvSpPr>
        <p:spPr>
          <a:xfrm>
            <a:off x="2458720" y="6356350"/>
            <a:ext cx="11226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8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81"/>
          <p:cNvSpPr txBox="1"/>
          <p:nvPr>
            <p:ph idx="12" type="sldNum"/>
          </p:nvPr>
        </p:nvSpPr>
        <p:spPr>
          <a:xfrm>
            <a:off x="8610600" y="6356350"/>
            <a:ext cx="244348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jpg"/><Relationship Id="rId4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ocs.google.com/spreadsheets/d/11XhJm5pGlSKCMbluMunn13Lel0xRpnbk/edit#gid=652887695" TargetMode="External"/><Relationship Id="rId4" Type="http://schemas.openxmlformats.org/officeDocument/2006/relationships/image" Target="../media/image1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36.png"/><Relationship Id="rId5" Type="http://schemas.openxmlformats.org/officeDocument/2006/relationships/image" Target="../media/image9.png"/><Relationship Id="rId6" Type="http://schemas.openxmlformats.org/officeDocument/2006/relationships/image" Target="../media/image2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docs.google.com/spreadsheets/d/11vt4ROVEiTwn5ZFaqUE7nFIy8eOC188d/edit#gid=108957305" TargetMode="External"/><Relationship Id="rId4" Type="http://schemas.openxmlformats.org/officeDocument/2006/relationships/image" Target="../media/image2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://www.psych.ucsb.edu/people/faculty/richard-mayer" TargetMode="External"/><Relationship Id="rId4" Type="http://schemas.openxmlformats.org/officeDocument/2006/relationships/image" Target="../media/image3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image" Target="../media/image33.png"/><Relationship Id="rId5" Type="http://schemas.openxmlformats.org/officeDocument/2006/relationships/hyperlink" Target="https://waterbearlearning.com/mayers-principles-multimedia-learning/" TargetMode="External"/><Relationship Id="rId6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5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hyperlink" Target="https://www.youtube.com/watch?v=YvQCBdTa-po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s://hrcak.srce.hr/34431" TargetMode="External"/><Relationship Id="rId4" Type="http://schemas.openxmlformats.org/officeDocument/2006/relationships/hyperlink" Target="https://doi.org/10.1007/s10648-022-09675-4" TargetMode="External"/><Relationship Id="rId5" Type="http://schemas.openxmlformats.org/officeDocument/2006/relationships/hyperlink" Target="https://www.academia.edu/70401803/The_Potential_of_360_Degree_Virtual_Reality_Videos_and_Real_VR_for_Education_A_Literature_Review" TargetMode="External"/><Relationship Id="rId6" Type="http://schemas.openxmlformats.org/officeDocument/2006/relationships/hyperlink" Target="https://ctl.wiley.com/principles-of-multimedia-learning/" TargetMode="Externa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5.png"/><Relationship Id="rId4" Type="http://schemas.openxmlformats.org/officeDocument/2006/relationships/image" Target="../media/image30.png"/><Relationship Id="rId5" Type="http://schemas.openxmlformats.org/officeDocument/2006/relationships/image" Target="../media/image44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edutorij.carnet.hr/e-skole/digitalni-obrazovni-sadrzaj" TargetMode="External"/><Relationship Id="rId4" Type="http://schemas.openxmlformats.org/officeDocument/2006/relationships/hyperlink" Target="https://edutorij-admin-api.carnet.hr/storage/extracted/4440837/html/11951_Hrvatski_narodni_preporod.html" TargetMode="Externa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www.youtube.com/watch?v=4H3-2smRJJY" TargetMode="External"/><Relationship Id="rId4" Type="http://schemas.openxmlformats.org/officeDocument/2006/relationships/hyperlink" Target="https://www.youtube.com/watch?v=So6JcJGdOKI" TargetMode="External"/><Relationship Id="rId5" Type="http://schemas.openxmlformats.org/officeDocument/2006/relationships/hyperlink" Target="https://www.youtube.com/watch?v=RB8cDdvj5uc" TargetMode="External"/><Relationship Id="rId6" Type="http://schemas.openxmlformats.org/officeDocument/2006/relationships/hyperlink" Target="https://www.youtube.com/watch?v=TR0JZiapxXM" TargetMode="External"/><Relationship Id="rId7" Type="http://schemas.openxmlformats.org/officeDocument/2006/relationships/hyperlink" Target="https://www.youtube.com/watch?v=CdCKgQQWNv8" TargetMode="External"/><Relationship Id="rId8" Type="http://schemas.openxmlformats.org/officeDocument/2006/relationships/image" Target="../media/image4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0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5.png"/><Relationship Id="rId4" Type="http://schemas.openxmlformats.org/officeDocument/2006/relationships/image" Target="../media/image5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38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3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jpg"/><Relationship Id="rId4" Type="http://schemas.openxmlformats.org/officeDocument/2006/relationships/image" Target="../media/image51.jpg"/><Relationship Id="rId5" Type="http://schemas.openxmlformats.org/officeDocument/2006/relationships/image" Target="../media/image58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1.gif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5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0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hyperlink" Target="https://docs.google.com/spreadsheets/d/11XhJm5pGlSKCMbluMunn13Lel0xRpnbk/edit#gid=652887695" TargetMode="External"/><Relationship Id="rId4" Type="http://schemas.openxmlformats.org/officeDocument/2006/relationships/image" Target="../media/image1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hyperlink" Target="https://docs.google.com/spreadsheets/d/11vt4ROVEiTwn5ZFaqUE7nFIy8eOC188d/edit#gid=108957305" TargetMode="External"/><Relationship Id="rId4" Type="http://schemas.openxmlformats.org/officeDocument/2006/relationships/image" Target="../media/image2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57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2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3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16"/>
          <p:cNvPicPr preferRelativeResize="0"/>
          <p:nvPr/>
        </p:nvPicPr>
        <p:blipFill rotWithShape="1">
          <a:blip r:embed="rId3">
            <a:alphaModFix/>
          </a:blip>
          <a:srcRect b="17483" l="0" r="0" t="1"/>
          <a:stretch/>
        </p:blipFill>
        <p:spPr>
          <a:xfrm>
            <a:off x="0" y="-7001"/>
            <a:ext cx="12192000" cy="53655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7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- Scenarij</a:t>
            </a:r>
            <a:endParaRPr b="1"/>
          </a:p>
        </p:txBody>
      </p:sp>
      <p:sp>
        <p:nvSpPr>
          <p:cNvPr id="157" name="Google Shape;157;p17"/>
          <p:cNvSpPr txBox="1"/>
          <p:nvPr>
            <p:ph idx="1" type="body"/>
          </p:nvPr>
        </p:nvSpPr>
        <p:spPr>
          <a:xfrm>
            <a:off x="269925" y="1260950"/>
            <a:ext cx="113244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Scenarij</a:t>
            </a: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definira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sadržaj i </a:t>
            </a:r>
            <a:r>
              <a:rPr b="1" lang="en-US" sz="2400"/>
              <a:t>strukturu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videolekcije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te razrađuje prizornu 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stranu videozapisa.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-US" sz="2400"/>
              <a:t>Scenarij </a:t>
            </a:r>
            <a:r>
              <a:rPr lang="en-US" sz="2400"/>
              <a:t>će vam pomoći da </a:t>
            </a:r>
            <a:r>
              <a:rPr b="1" lang="en-US" sz="2400"/>
              <a:t>tijek radnje bude smislen</a:t>
            </a:r>
            <a:r>
              <a:rPr lang="en-US" sz="2400"/>
              <a:t> te da </a:t>
            </a:r>
            <a:r>
              <a:rPr b="1" lang="en-US" sz="2400"/>
              <a:t>uspješno i smisleno ispričate priču.</a:t>
            </a:r>
            <a:r>
              <a:rPr b="1" lang="en-US" sz="1200">
                <a:solidFill>
                  <a:schemeClr val="dk1"/>
                </a:solidFill>
                <a:highlight>
                  <a:srgbClr val="FFFFFF"/>
                </a:highlight>
              </a:rPr>
              <a:t> </a:t>
            </a:r>
            <a:endParaRPr b="1" sz="12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b="1" sz="2300"/>
          </a:p>
          <a:p>
            <a:pPr indent="0" lvl="0" marL="19685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300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a) sadržaj videolekcije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685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300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b) podjela na segmente 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685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300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c) multimedijski elementi (i prezentacijski alati)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8" name="Google Shape;15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3080" y="2840842"/>
            <a:ext cx="2912441" cy="2919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- Scenarij</a:t>
            </a:r>
            <a:endParaRPr b="1"/>
          </a:p>
        </p:txBody>
      </p:sp>
      <p:sp>
        <p:nvSpPr>
          <p:cNvPr id="164" name="Google Shape;164;p18"/>
          <p:cNvSpPr txBox="1"/>
          <p:nvPr>
            <p:ph idx="1" type="body"/>
          </p:nvPr>
        </p:nvSpPr>
        <p:spPr>
          <a:xfrm>
            <a:off x="269925" y="1184750"/>
            <a:ext cx="10368578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76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b="1" lang="en-US" sz="2400" u="sng">
                <a:latin typeface="Open Sans"/>
                <a:ea typeface="Open Sans"/>
                <a:cs typeface="Open Sans"/>
                <a:sym typeface="Open Sans"/>
              </a:rPr>
              <a:t>a) Sadržaj videolekcije </a:t>
            </a:r>
            <a:endParaRPr b="1" sz="24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Definirati kratki opis predmetnog sadržaja, zatim detaljnije razraditi: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25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- Tekst naracije poučavatelja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 mora biti napisan upravo onako kako bi trebao biti izgovoren. 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255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ts val="2300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- Tekst radnje/aktivnosti poučavatelja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opisuje što se prikazuje/čuje u videolekciji te po potrebi pojašnjava povezivanje s multimedijskim elementima.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title"/>
          </p:nvPr>
        </p:nvSpPr>
        <p:spPr>
          <a:xfrm>
            <a:off x="267526" y="0"/>
            <a:ext cx="110889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br>
              <a:rPr b="1" i="0" lang="en-US" sz="4400" u="none" cap="none" strike="noStrike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- Scenarij</a:t>
            </a:r>
            <a:endParaRPr b="1" i="0" sz="4400" u="none" cap="none" strike="noStrike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0" name="Google Shape;170;p19"/>
          <p:cNvSpPr txBox="1"/>
          <p:nvPr>
            <p:ph idx="1" type="body"/>
          </p:nvPr>
        </p:nvSpPr>
        <p:spPr>
          <a:xfrm>
            <a:off x="0" y="891000"/>
            <a:ext cx="11492400" cy="59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-US" sz="2300" u="sng">
                <a:latin typeface="Open Sans"/>
                <a:ea typeface="Open Sans"/>
                <a:cs typeface="Open Sans"/>
                <a:sym typeface="Open Sans"/>
              </a:rPr>
              <a:t>b) podjela videolekcije na segmente:</a:t>
            </a:r>
            <a:endParaRPr sz="2300" u="sng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300"/>
              <a:buFont typeface="Open Sans"/>
              <a:buChar char="-"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uvod -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budi znatiželju za učenjem i istraživanjem, kroz elemente motivacije i druge postupke (elementi motivacije  treba biti prisutni i u ostalim segmentima videolekcije),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Open Sans"/>
              <a:buChar char="-"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razradu sadržaja -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moguće podijeliti i na više segmenata/podsegmenata, ovisno o složenosti teme.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Open Sans"/>
              <a:buChar char="-"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završetak -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zaključak, ponavljanje, sažimanje, sugestije za daljnje istraživanje i sl.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Segmente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 je potrebno posložiti na način da doprinose </a:t>
            </a: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metodičkoj cjelovitosti videolekcije, povezanosti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predmetnog sadržaja kojeg iznosi poučavatelj i multimedijskih elemenata te </a:t>
            </a: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smislenim povezivanjem ishoda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0"/>
          <p:cNvSpPr txBox="1"/>
          <p:nvPr>
            <p:ph type="title"/>
          </p:nvPr>
        </p:nvSpPr>
        <p:spPr>
          <a:xfrm>
            <a:off x="267526" y="0"/>
            <a:ext cx="11088900" cy="943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br>
              <a:rPr b="1" i="0" lang="en-US" sz="4400" u="none" cap="none" strike="noStrike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– Scenarij</a:t>
            </a:r>
            <a:endParaRPr b="1" i="0" sz="4400" u="none" cap="none" strike="noStrike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76" name="Google Shape;176;p20"/>
          <p:cNvSpPr txBox="1"/>
          <p:nvPr>
            <p:ph idx="1" type="body"/>
          </p:nvPr>
        </p:nvSpPr>
        <p:spPr>
          <a:xfrm>
            <a:off x="139326" y="338772"/>
            <a:ext cx="10725319" cy="51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4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c) </a:t>
            </a:r>
            <a:r>
              <a:rPr b="1" lang="en-US" sz="2300" u="sng">
                <a:latin typeface="Open Sans"/>
                <a:ea typeface="Open Sans"/>
                <a:cs typeface="Open Sans"/>
                <a:sym typeface="Open Sans"/>
              </a:rPr>
              <a:t>definirati multimedijske elemente</a:t>
            </a:r>
            <a:endParaRPr b="1" sz="23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Multimedijski elementi su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samostalni mediji ili kombinacija različitih samostalnih medija koji trebaju nedvosmisleno i jasno prikazivati sadržaj izlaganja poučavatelja na koji se odnose ili nadovezuju te s njime moraju biti povezani. 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   Kategorije </a:t>
            </a: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samostalnih medija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300"/>
          </a:p>
          <a:p>
            <a:pPr indent="0" lvl="0" marL="19685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</a:pP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- fotografija,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68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- ilustracija,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68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- zvučni zapis,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968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- 2D ili 3D animacija,</a:t>
            </a:r>
            <a:endParaRPr sz="2300"/>
          </a:p>
          <a:p>
            <a:pPr indent="0" lvl="0" marL="19685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- element virtualne ili proširene stvarnosti (VR i AR)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1"/>
          <p:cNvSpPr txBox="1"/>
          <p:nvPr>
            <p:ph type="title"/>
          </p:nvPr>
        </p:nvSpPr>
        <p:spPr>
          <a:xfrm>
            <a:off x="838200" y="365125"/>
            <a:ext cx="1021588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- Scenarij</a:t>
            </a:r>
            <a:endParaRPr/>
          </a:p>
        </p:txBody>
      </p:sp>
      <p:sp>
        <p:nvSpPr>
          <p:cNvPr id="182" name="Google Shape;182;p21"/>
          <p:cNvSpPr txBox="1"/>
          <p:nvPr>
            <p:ph idx="1" type="body"/>
          </p:nvPr>
        </p:nvSpPr>
        <p:spPr>
          <a:xfrm>
            <a:off x="838200" y="1825625"/>
            <a:ext cx="102158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Multimedijski elementi: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en-US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atraktivni</a:t>
            </a:r>
            <a:endParaRPr b="1" sz="2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motivirajući </a:t>
            </a:r>
            <a:endParaRPr b="1" sz="2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moderni</a:t>
            </a:r>
            <a:endParaRPr b="1" sz="2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- primjereni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- relevantni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3" name="Google Shape;18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4918" y="2412158"/>
            <a:ext cx="5404865" cy="3178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- Scenarij</a:t>
            </a:r>
            <a:endParaRPr b="1"/>
          </a:p>
        </p:txBody>
      </p:sp>
      <p:sp>
        <p:nvSpPr>
          <p:cNvPr id="189" name="Google Shape;189;p22"/>
          <p:cNvSpPr txBox="1"/>
          <p:nvPr>
            <p:ph idx="1" type="body"/>
          </p:nvPr>
        </p:nvSpPr>
        <p:spPr>
          <a:xfrm>
            <a:off x="269925" y="1413350"/>
            <a:ext cx="113460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U videolekciju moguće je integrirati i već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postojeća autorska djela i prerade </a:t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autorskih djela,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 iz književnog, znanstvenog i umjetničkog područja: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●      reprodukcije glazbenih djela (audio i videozapisi)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●      prikazi likovnih djela (fotografije, 2D, 3D prikaz)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●      odlomci književnih djela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●      isječci iz igranih filmovi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●      snimke kazališnih predstava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●      kartografska djela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●      zvučni zapis (npr. čitanje poezije)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rtl="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5679" y="2719136"/>
            <a:ext cx="4044775" cy="288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3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- Scenarij</a:t>
            </a:r>
            <a:endParaRPr b="1"/>
          </a:p>
        </p:txBody>
      </p:sp>
      <p:sp>
        <p:nvSpPr>
          <p:cNvPr id="196" name="Google Shape;196;p23"/>
          <p:cNvSpPr txBox="1"/>
          <p:nvPr>
            <p:ph idx="1" type="body"/>
          </p:nvPr>
        </p:nvSpPr>
        <p:spPr>
          <a:xfrm>
            <a:off x="269925" y="1184750"/>
            <a:ext cx="83604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Prezentacijski alati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2000"/>
              <a:buFont typeface="Open Sans"/>
              <a:buChar char="-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Zaslon s funkcijom dodira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Open Sans"/>
              <a:buChar char="-"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Osvijetljena prozirna ploča (engl. </a:t>
            </a:r>
            <a:r>
              <a:rPr i="1" lang="en-US" sz="2000">
                <a:latin typeface="Open Sans"/>
                <a:ea typeface="Open Sans"/>
                <a:cs typeface="Open Sans"/>
                <a:sym typeface="Open Sans"/>
              </a:rPr>
              <a:t>lightboard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) 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Interactive Whiteboard Display | Touch Screen TV | Pro Display" id="197" name="Google Shape;197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7574" y="2561100"/>
            <a:ext cx="5357826" cy="32868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ightboard | Instructional Technology Group" id="198" name="Google Shape;19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70982" y="2561100"/>
            <a:ext cx="5743917" cy="328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4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lang="en-US" sz="4400"/>
              <a:t>1. korak - Scenarij</a:t>
            </a:r>
            <a:endParaRPr/>
          </a:p>
        </p:txBody>
      </p:sp>
      <p:sp>
        <p:nvSpPr>
          <p:cNvPr id="204" name="Google Shape;204;p24"/>
          <p:cNvSpPr txBox="1"/>
          <p:nvPr>
            <p:ph idx="1" type="body"/>
          </p:nvPr>
        </p:nvSpPr>
        <p:spPr>
          <a:xfrm>
            <a:off x="342000" y="1040625"/>
            <a:ext cx="112404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</a:pPr>
            <a:r>
              <a:rPr lang="en-US" sz="1400" u="sng"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https://docs.google.com/spreadsheets/d/11XhJm5pGlSKCMbluMunn13Lel0xRpnbk/edit#gid=652887695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30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5" name="Google Shape;205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4275" y="1361825"/>
            <a:ext cx="9124627" cy="478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 txBox="1"/>
          <p:nvPr>
            <p:ph type="title"/>
          </p:nvPr>
        </p:nvSpPr>
        <p:spPr>
          <a:xfrm>
            <a:off x="665200" y="2337750"/>
            <a:ext cx="3968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2.korak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Knjiga</a:t>
            </a: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snimanja</a:t>
            </a:r>
            <a:r>
              <a:rPr b="1" i="1" lang="en-US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/</a:t>
            </a: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i="1" lang="en-US">
                <a:latin typeface="Open Sans"/>
                <a:ea typeface="Open Sans"/>
                <a:cs typeface="Open Sans"/>
                <a:sym typeface="Open Sans"/>
              </a:rPr>
              <a:t>Storyboard</a:t>
            </a:r>
            <a:endParaRPr b="1" i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1" name="Google Shape;211;p25"/>
          <p:cNvPicPr preferRelativeResize="0"/>
          <p:nvPr/>
        </p:nvPicPr>
        <p:blipFill rotWithShape="1">
          <a:blip r:embed="rId3">
            <a:alphaModFix/>
          </a:blip>
          <a:srcRect b="0" l="0" r="14008" t="0"/>
          <a:stretch/>
        </p:blipFill>
        <p:spPr>
          <a:xfrm>
            <a:off x="4720900" y="0"/>
            <a:ext cx="59790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6bb5ca8bf8_0_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6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7" name="Google Shape;97;g26bb5ca8bf8_0_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98" name="Google Shape;98;g26bb5ca8bf8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500" y="0"/>
            <a:ext cx="9617650" cy="57597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6bb5ca8bf8_0_0"/>
          <p:cNvSpPr/>
          <p:nvPr/>
        </p:nvSpPr>
        <p:spPr>
          <a:xfrm>
            <a:off x="1913649" y="679092"/>
            <a:ext cx="5745600" cy="3274200"/>
          </a:xfrm>
          <a:prstGeom prst="rect">
            <a:avLst/>
          </a:prstGeom>
          <a:solidFill>
            <a:srgbClr val="1F5C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Osnove izrade multimedijskog audio-vizualnog sadržaja</a:t>
            </a:r>
            <a:endParaRPr b="1" i="0" sz="5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6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2. korak - Knjiga snimanja / </a:t>
            </a:r>
            <a:r>
              <a:rPr b="1" i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Storyboard</a:t>
            </a:r>
            <a:endParaRPr b="1"/>
          </a:p>
        </p:txBody>
      </p:sp>
      <p:sp>
        <p:nvSpPr>
          <p:cNvPr id="217" name="Google Shape;217;p26"/>
          <p:cNvSpPr txBox="1"/>
          <p:nvPr>
            <p:ph idx="1" type="body"/>
          </p:nvPr>
        </p:nvSpPr>
        <p:spPr>
          <a:xfrm>
            <a:off x="269925" y="1565750"/>
            <a:ext cx="76293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5882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Knjiga snimanja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 podrazumijeva razrađen sadržaj videolekcije kroz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5882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podjelu na scene i kadrove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 prema kronološkome redoslijedu zamišljenog videozapisa.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17647"/>
              <a:buNone/>
            </a:pPr>
            <a:r>
              <a:rPr b="1" i="1" lang="en-US" sz="1800">
                <a:latin typeface="Open Sans"/>
                <a:ea typeface="Open Sans"/>
                <a:cs typeface="Open Sans"/>
                <a:sym typeface="Open Sans"/>
              </a:rPr>
              <a:t>FRAME (SLIČICA)  - </a:t>
            </a:r>
            <a:r>
              <a:rPr i="1" lang="en-US" sz="1800">
                <a:latin typeface="Open Sans"/>
                <a:ea typeface="Open Sans"/>
                <a:cs typeface="Open Sans"/>
                <a:sym typeface="Open Sans"/>
              </a:rPr>
              <a:t>osnovna jedinica video zapisa.</a:t>
            </a:r>
            <a:r>
              <a:rPr b="1" i="1" lang="en-US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i="1" lang="en-US" sz="1800">
                <a:latin typeface="Open Sans"/>
                <a:ea typeface="Open Sans"/>
                <a:cs typeface="Open Sans"/>
                <a:sym typeface="Open Sans"/>
              </a:rPr>
              <a:t>Video zapis sastoji se od niza statičnih “sličica” koje nazivamo frame-ovima. Više poveznih statičnih sličica odnosno frame-ova čine pokretnu sliku. </a:t>
            </a:r>
            <a:endParaRPr i="1" sz="2100">
              <a:highlight>
                <a:srgbClr val="F8F9FA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17647"/>
              <a:buNone/>
            </a:pPr>
            <a:r>
              <a:rPr i="1" lang="en-US" sz="1800">
                <a:latin typeface="Open Sans"/>
                <a:ea typeface="Open Sans"/>
                <a:cs typeface="Open Sans"/>
                <a:sym typeface="Open Sans"/>
              </a:rPr>
              <a:t>Video frame rate (FPS - frames per second/sličica po sekundi) - navodi broj sličica odnosno frame-ova  (zasebnih slika) koji se prikazuju u 1 sekundi. </a:t>
            </a:r>
            <a:endParaRPr b="1" i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7647"/>
              <a:buNone/>
            </a:pPr>
            <a:r>
              <a:t/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17647"/>
              <a:buNone/>
            </a:pPr>
            <a:r>
              <a:rPr b="1" i="1" lang="en-US" sz="1800">
                <a:latin typeface="Open Sans"/>
                <a:ea typeface="Open Sans"/>
                <a:cs typeface="Open Sans"/>
                <a:sym typeface="Open Sans"/>
              </a:rPr>
              <a:t>KADAR - </a:t>
            </a:r>
            <a:r>
              <a:rPr i="1" lang="en-US" sz="1800">
                <a:latin typeface="Open Sans"/>
                <a:ea typeface="Open Sans"/>
                <a:cs typeface="Open Sans"/>
                <a:sym typeface="Open Sans"/>
              </a:rPr>
              <a:t>u procesu snimanja kadar traje od početka snimanja (od trenutka kada upalimo kameru) do kraja snimanja (kada kameru ugasimo). U procesu montaže kadar traje od reza do reza (od montažnog prijelaza do sljedećeg montažnog prijelaza), što ga definira i kao osnovni element montaže. Više kadrova čini scenu.</a:t>
            </a:r>
            <a:endParaRPr i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t/>
            </a:r>
            <a:endParaRPr i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rPr b="1" i="1" lang="en-US" sz="1800">
                <a:latin typeface="Open Sans"/>
                <a:ea typeface="Open Sans"/>
                <a:cs typeface="Open Sans"/>
                <a:sym typeface="Open Sans"/>
              </a:rPr>
              <a:t>SCENA - </a:t>
            </a:r>
            <a:r>
              <a:rPr i="1" lang="en-US" sz="1800">
                <a:latin typeface="Open Sans"/>
                <a:ea typeface="Open Sans"/>
                <a:cs typeface="Open Sans"/>
                <a:sym typeface="Open Sans"/>
              </a:rPr>
              <a:t>podrazumijeva zbivanje radnje u jednom prostoru i vremenu te se sastoji od više kadrova, ali i jedan kadar moze činiti scenu.</a:t>
            </a:r>
            <a:endParaRPr i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09"/>
              <a:buFont typeface="Arial"/>
              <a:buNone/>
            </a:pPr>
            <a:r>
              <a:t/>
            </a:r>
            <a:endParaRPr i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5882"/>
              <a:buNone/>
            </a:pPr>
            <a:r>
              <a:t/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8" name="Google Shape;21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4737" y="3140593"/>
            <a:ext cx="4004049" cy="199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/>
          <p:nvPr>
            <p:ph type="title"/>
          </p:nvPr>
        </p:nvSpPr>
        <p:spPr>
          <a:xfrm>
            <a:off x="838200" y="1992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2. korak - Knjiga snimanja / </a:t>
            </a:r>
            <a:r>
              <a:rPr b="1" i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Storyboard</a:t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1"/>
          </a:p>
        </p:txBody>
      </p:sp>
      <p:pic>
        <p:nvPicPr>
          <p:cNvPr id="224" name="Google Shape;2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4174" y="1157273"/>
            <a:ext cx="3679225" cy="23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4666" y="3695850"/>
            <a:ext cx="3679227" cy="2614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04399" y="1157273"/>
            <a:ext cx="3252051" cy="2323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7"/>
          <p:cNvPicPr preferRelativeResize="0"/>
          <p:nvPr/>
        </p:nvPicPr>
        <p:blipFill rotWithShape="1">
          <a:blip r:embed="rId6">
            <a:alphaModFix/>
          </a:blip>
          <a:srcRect b="0" l="9559" r="2052" t="0"/>
          <a:stretch/>
        </p:blipFill>
        <p:spPr>
          <a:xfrm>
            <a:off x="7325033" y="3695851"/>
            <a:ext cx="3331418" cy="2614994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/>
        </p:nvSpPr>
        <p:spPr>
          <a:xfrm>
            <a:off x="-1150024" y="3251009"/>
            <a:ext cx="5068500" cy="22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 scena</a:t>
            </a:r>
            <a:endParaRPr b="1" i="0" sz="4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1" i="0" sz="44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9" name="Google Shape;229;p27"/>
          <p:cNvSpPr txBox="1"/>
          <p:nvPr/>
        </p:nvSpPr>
        <p:spPr>
          <a:xfrm>
            <a:off x="490376" y="1652540"/>
            <a:ext cx="2452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b="1" i="0" lang="en-US" sz="32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kadar 1</a:t>
            </a:r>
            <a:endParaRPr b="1" i="0" sz="32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0" name="Google Shape;230;p27"/>
          <p:cNvSpPr txBox="1"/>
          <p:nvPr/>
        </p:nvSpPr>
        <p:spPr>
          <a:xfrm>
            <a:off x="422374" y="4781920"/>
            <a:ext cx="24528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  </a:t>
            </a:r>
            <a:r>
              <a:rPr b="1" i="0" lang="en-US" sz="32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kadar 2</a:t>
            </a:r>
            <a:endParaRPr b="1" i="0" sz="32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1" i="0" sz="32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27"/>
          <p:cNvSpPr/>
          <p:nvPr/>
        </p:nvSpPr>
        <p:spPr>
          <a:xfrm>
            <a:off x="2737675" y="1157275"/>
            <a:ext cx="506100" cy="51537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8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2. korak - Knjiga snimanja / </a:t>
            </a:r>
            <a:r>
              <a:rPr b="1" i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Storyboard</a:t>
            </a:r>
            <a:endParaRPr b="1"/>
          </a:p>
        </p:txBody>
      </p:sp>
      <p:sp>
        <p:nvSpPr>
          <p:cNvPr id="237" name="Google Shape;237;p28"/>
          <p:cNvSpPr txBox="1"/>
          <p:nvPr>
            <p:ph idx="1" type="body"/>
          </p:nvPr>
        </p:nvSpPr>
        <p:spPr>
          <a:xfrm>
            <a:off x="371875" y="710625"/>
            <a:ext cx="71712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opis scena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uključujući redni broj, mjesto radnje, svjetlosne i atmosferske uvjete u postupku snimanja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opis kadrova uz skice</a:t>
            </a: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 uključujući njihov sadržaj, </a:t>
            </a:r>
            <a:r>
              <a:rPr b="1" i="1" lang="en-US" sz="2000"/>
              <a:t>parametre snimanja 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(stanje kamere, plan snimanja, kut snimanja, i dr.), </a:t>
            </a:r>
            <a:r>
              <a:rPr b="1" i="1" lang="en-US" sz="2000"/>
              <a:t>opis zvukova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 (monolog, dijalog, glazba), te </a:t>
            </a:r>
            <a:r>
              <a:rPr b="1" i="1" lang="en-US" sz="2000"/>
              <a:t>duljinu kadra</a:t>
            </a:r>
            <a:endParaRPr b="1" i="1"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opis multimedijskih elemenata uz skice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elemenata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8" name="Google Shape;23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65875" y="3700750"/>
            <a:ext cx="3887075" cy="2177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65875" y="1280400"/>
            <a:ext cx="3988075" cy="225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7475" y="66675"/>
            <a:ext cx="9043800" cy="6149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9502" y="0"/>
            <a:ext cx="503299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2. korak - Knjiga snimanja / </a:t>
            </a:r>
            <a:r>
              <a:rPr b="1" i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Storyboard</a:t>
            </a:r>
            <a:endParaRPr b="1"/>
          </a:p>
        </p:txBody>
      </p:sp>
      <p:sp>
        <p:nvSpPr>
          <p:cNvPr id="255" name="Google Shape;255;p31"/>
          <p:cNvSpPr txBox="1"/>
          <p:nvPr>
            <p:ph idx="1" type="body"/>
          </p:nvPr>
        </p:nvSpPr>
        <p:spPr>
          <a:xfrm>
            <a:off x="269925" y="1184750"/>
            <a:ext cx="11047004" cy="53045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82805"/>
              <a:buNone/>
            </a:pPr>
            <a:r>
              <a:rPr b="1" lang="en-US" sz="2350">
                <a:latin typeface="Open Sans"/>
                <a:ea typeface="Open Sans"/>
                <a:cs typeface="Open Sans"/>
                <a:sym typeface="Open Sans"/>
              </a:rPr>
              <a:t>Parametri snimanja</a:t>
            </a:r>
            <a:r>
              <a:rPr lang="en-US" sz="2350"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3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97297"/>
              <a:buNone/>
            </a:pPr>
            <a:r>
              <a:t/>
            </a:r>
            <a:endParaRPr sz="20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7F7F7F"/>
              </a:buClr>
              <a:buSzPct val="97297"/>
              <a:buNone/>
            </a:pPr>
            <a:r>
              <a:rPr b="1" lang="en-US" sz="2000" u="sng">
                <a:latin typeface="Open Sans"/>
                <a:ea typeface="Open Sans"/>
                <a:cs typeface="Open Sans"/>
                <a:sym typeface="Open Sans"/>
              </a:rPr>
              <a:t>mjesto radnje (opis)</a:t>
            </a:r>
            <a:endParaRPr b="1" sz="20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interijer - INT.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eksterijer - EKST.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7"/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97297"/>
              <a:buNone/>
            </a:pPr>
            <a:r>
              <a:rPr b="1" lang="en-US" sz="2000" u="sng">
                <a:latin typeface="Open Sans"/>
                <a:ea typeface="Open Sans"/>
                <a:cs typeface="Open Sans"/>
                <a:sym typeface="Open Sans"/>
              </a:rPr>
              <a:t>stanje kamere</a:t>
            </a:r>
            <a:endParaRPr sz="20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statična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dinamična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297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97297"/>
              <a:buNone/>
            </a:pPr>
            <a:r>
              <a:rPr b="1" lang="en-US" sz="2000" u="sng">
                <a:latin typeface="Open Sans"/>
                <a:ea typeface="Open Sans"/>
                <a:cs typeface="Open Sans"/>
                <a:sym typeface="Open Sans"/>
              </a:rPr>
              <a:t>plan snimanja (kadar)</a:t>
            </a:r>
            <a:r>
              <a:rPr lang="en-US" sz="2000" u="sng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total ili opći plan - najširi plan prostora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polutotal - nešto uži plan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srednji plan - prikaz cijelog tijela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američki plan - osoba od koljena naviše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blizi plan - osoba od prsa naviše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krupni plan - prikazuje glavu/lice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detalj plan - prikazuje jedan detalj u krupnom planu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22873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(kadar isključivo ilustrativnog sadržaja)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6" name="Google Shape;25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46225" y="1127400"/>
            <a:ext cx="4715499" cy="55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2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2. korak - Knjiga snimanja / </a:t>
            </a:r>
            <a:r>
              <a:rPr b="1" i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Storyboard</a:t>
            </a:r>
            <a:endParaRPr b="1"/>
          </a:p>
        </p:txBody>
      </p:sp>
      <p:sp>
        <p:nvSpPr>
          <p:cNvPr id="262" name="Google Shape;262;p32"/>
          <p:cNvSpPr txBox="1"/>
          <p:nvPr>
            <p:ph idx="1" type="body"/>
          </p:nvPr>
        </p:nvSpPr>
        <p:spPr>
          <a:xfrm>
            <a:off x="269925" y="1184750"/>
            <a:ext cx="8360400" cy="5058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Font typeface="Arial"/>
              <a:buNone/>
            </a:pPr>
            <a:r>
              <a:rPr b="1" lang="en-US" sz="1800" u="sng">
                <a:latin typeface="Open Sans"/>
                <a:ea typeface="Open Sans"/>
                <a:cs typeface="Open Sans"/>
                <a:sym typeface="Open Sans"/>
              </a:rPr>
              <a:t>kut snimanja (rakurs)</a:t>
            </a:r>
            <a:endParaRPr b="1" sz="18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1800"/>
              <a:t>ravnina očiju </a:t>
            </a:r>
            <a:endParaRPr sz="1800"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donji (žablji)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gornji (ptičji)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kosi (nakošen nalijevo ili nadesno)</a:t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Font typeface="Arial"/>
              <a:buNone/>
            </a:pPr>
            <a:r>
              <a:t/>
            </a:r>
            <a:endParaRPr b="1"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Font typeface="Arial"/>
              <a:buNone/>
            </a:pPr>
            <a:r>
              <a:rPr b="1" lang="en-US" sz="1800" u="sng">
                <a:latin typeface="Open Sans"/>
                <a:ea typeface="Open Sans"/>
                <a:cs typeface="Open Sans"/>
                <a:sym typeface="Open Sans"/>
              </a:rPr>
              <a:t>rasvjeta</a:t>
            </a:r>
            <a:endParaRPr b="1" sz="18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prirodno svjetlo (EKST.)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umjetna rasvjeta (INT.)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Font typeface="Arial"/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Font typeface="Arial"/>
              <a:buNone/>
            </a:pPr>
            <a:r>
              <a:rPr b="1" lang="en-US" sz="1800" u="sng">
                <a:latin typeface="Open Sans"/>
                <a:ea typeface="Open Sans"/>
                <a:cs typeface="Open Sans"/>
                <a:sym typeface="Open Sans"/>
              </a:rPr>
              <a:t>zvuk</a:t>
            </a: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monolog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dijalog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glazba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Font typeface="Arial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 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89"/>
              <a:buFont typeface="Arial"/>
              <a:buNone/>
            </a:pPr>
            <a:r>
              <a:rPr b="1" lang="en-US" sz="1800" u="sng">
                <a:latin typeface="Open Sans"/>
                <a:ea typeface="Open Sans"/>
                <a:cs typeface="Open Sans"/>
                <a:sym typeface="Open Sans"/>
              </a:rPr>
              <a:t>duljina kadra</a:t>
            </a:r>
            <a:endParaRPr sz="18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946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ovis</a:t>
            </a:r>
            <a:r>
              <a:rPr lang="en-US" sz="1800"/>
              <a:t>i</a:t>
            </a: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 o potrebama sadržaja </a:t>
            </a:r>
            <a:endParaRPr b="1" sz="23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3" name="Google Shape;263;p32"/>
          <p:cNvPicPr preferRelativeResize="0"/>
          <p:nvPr/>
        </p:nvPicPr>
        <p:blipFill rotWithShape="1">
          <a:blip r:embed="rId3">
            <a:alphaModFix/>
          </a:blip>
          <a:srcRect b="8772" l="0" r="0" t="5808"/>
          <a:stretch/>
        </p:blipFill>
        <p:spPr>
          <a:xfrm>
            <a:off x="4940625" y="1184750"/>
            <a:ext cx="6849176" cy="4883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2"/>
          <p:cNvSpPr/>
          <p:nvPr/>
        </p:nvSpPr>
        <p:spPr>
          <a:xfrm>
            <a:off x="4940625" y="1190250"/>
            <a:ext cx="2798100" cy="863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kut snimanja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32"/>
          <p:cNvSpPr/>
          <p:nvPr/>
        </p:nvSpPr>
        <p:spPr>
          <a:xfrm>
            <a:off x="9407100" y="1266450"/>
            <a:ext cx="2334300" cy="698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plan snimanja</a:t>
            </a:r>
            <a:endParaRPr b="1" i="0" sz="1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2. korak - Knjiga snimanja / </a:t>
            </a:r>
            <a:r>
              <a:rPr b="1" i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Storyboard</a:t>
            </a:r>
            <a:endParaRPr b="1"/>
          </a:p>
        </p:txBody>
      </p:sp>
      <p:sp>
        <p:nvSpPr>
          <p:cNvPr id="271" name="Google Shape;271;p33"/>
          <p:cNvSpPr txBox="1"/>
          <p:nvPr>
            <p:ph idx="1" type="body"/>
          </p:nvPr>
        </p:nvSpPr>
        <p:spPr>
          <a:xfrm>
            <a:off x="269925" y="1032350"/>
            <a:ext cx="112788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https://docs.google.com/spreadsheets/d/11vt4ROVEiTwn5ZFaqUE7nFIy8eOC188d/edit#gid=108957305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12094"/>
            <a:ext cx="12192000" cy="3833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4"/>
          <p:cNvSpPr txBox="1"/>
          <p:nvPr>
            <p:ph type="title"/>
          </p:nvPr>
        </p:nvSpPr>
        <p:spPr>
          <a:xfrm>
            <a:off x="490050" y="1635225"/>
            <a:ext cx="4835400" cy="304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Pozor…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Što je još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dobro znati…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8" name="Google Shape;278;p34"/>
          <p:cNvPicPr preferRelativeResize="0"/>
          <p:nvPr/>
        </p:nvPicPr>
        <p:blipFill rotWithShape="1">
          <a:blip r:embed="rId3">
            <a:alphaModFix/>
          </a:blip>
          <a:srcRect b="0" l="0" r="14008" t="0"/>
          <a:stretch/>
        </p:blipFill>
        <p:spPr>
          <a:xfrm>
            <a:off x="4720900" y="0"/>
            <a:ext cx="59790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5"/>
          <p:cNvSpPr txBox="1"/>
          <p:nvPr>
            <p:ph type="title"/>
          </p:nvPr>
        </p:nvSpPr>
        <p:spPr>
          <a:xfrm>
            <a:off x="447950" y="1145700"/>
            <a:ext cx="4835400" cy="427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Osnove prezentacije sadržaja i videolekcija i njihovog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dizajna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4" name="Google Shape;284;p35"/>
          <p:cNvPicPr preferRelativeResize="0"/>
          <p:nvPr/>
        </p:nvPicPr>
        <p:blipFill rotWithShape="1">
          <a:blip r:embed="rId3">
            <a:alphaModFix/>
          </a:blip>
          <a:srcRect b="0" l="0" r="14008" t="0"/>
          <a:stretch/>
        </p:blipFill>
        <p:spPr>
          <a:xfrm>
            <a:off x="4720900" y="0"/>
            <a:ext cx="59790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" name="Google Shape;105;p9"/>
          <p:cNvGraphicFramePr/>
          <p:nvPr/>
        </p:nvGraphicFramePr>
        <p:xfrm>
          <a:off x="1123061" y="23164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{76F49874-9512-4E28-98B2-754E4CF99B57}</a:tableStyleId>
              </a:tblPr>
              <a:tblGrid>
                <a:gridCol w="1702400"/>
                <a:gridCol w="7997375"/>
              </a:tblGrid>
              <a:tr h="37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accent1"/>
                          </a:solidFill>
                        </a:rPr>
                        <a:t>90 min </a:t>
                      </a:r>
                      <a:endParaRPr b="1" sz="1400" u="none" cap="none" strike="noStrike">
                        <a:solidFill>
                          <a:schemeClr val="accen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accent1"/>
                          </a:solidFill>
                        </a:rPr>
                        <a:t>OSNOVE IZRADE MULTIMEDIJSKOG AUDIO-VIZUALNOG SADRŽAJA 1. dio</a:t>
                      </a:r>
                      <a:endParaRPr b="1" sz="1400" u="none" cap="none" strike="noStrike">
                        <a:solidFill>
                          <a:schemeClr val="accen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5 min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Uvod - DOS u sklopu projekta e-Škole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20 min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Priprema…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1. korak Scenarij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i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45720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2. korak Knjiga snimanja / Storyboard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20 min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Što je još dobro znati…</a:t>
                      </a:r>
                      <a:endParaRPr b="1" i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         Osnove prezentacije sadržaja videolekcija i njihovog dizajna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b="1" i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         Poučavatelj u videolekciji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8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10 min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7916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F7F7F"/>
                        </a:buClr>
                        <a:buSzPts val="1800"/>
                        <a:buFont typeface="Calibri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Upoznavanje sa značajkama i funkcionalnostima kamere na mobitelu 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35 min 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Izrada scenarija i knjige snimanja </a:t>
                      </a:r>
                      <a:r>
                        <a:rPr b="1" i="1" lang="en-US" sz="1400" u="none" cap="none" strike="noStrike">
                          <a:solidFill>
                            <a:schemeClr val="lt1"/>
                          </a:solidFill>
                        </a:rPr>
                        <a:t>- praktični rad</a:t>
                      </a:r>
                      <a:endParaRPr b="1" i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Zadatak: snimiti video sadržaj - </a:t>
                      </a:r>
                      <a:r>
                        <a:rPr b="1" i="1" lang="en-US" sz="1400" u="none" cap="none" strike="noStrike">
                          <a:solidFill>
                            <a:schemeClr val="lt1"/>
                          </a:solidFill>
                        </a:rPr>
                        <a:t>praktični rad izvan radionice</a:t>
                      </a:r>
                      <a:endParaRPr b="1" i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accent1"/>
                          </a:solidFill>
                        </a:rPr>
                        <a:t>90 min</a:t>
                      </a:r>
                      <a:endParaRPr b="1" sz="1400" u="none" cap="none" strike="noStrike">
                        <a:solidFill>
                          <a:schemeClr val="accen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accent1"/>
                          </a:solidFill>
                        </a:rPr>
                        <a:t>OSNOVE IZRADE MULTIMEDIJSKOG AUDIO-VIZUALNOG SADRŽAJA 2. dio</a:t>
                      </a:r>
                      <a:endParaRPr b="1" sz="1400" u="none" cap="none" strike="noStrike">
                        <a:solidFill>
                          <a:schemeClr val="accen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20 min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Osnove montažnog procesa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9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45 min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Postprodukcija i montaža - </a:t>
                      </a:r>
                      <a:r>
                        <a:rPr b="1" i="1" lang="en-US" sz="1400" u="none" cap="none" strike="noStrike">
                          <a:solidFill>
                            <a:schemeClr val="lt1"/>
                          </a:solidFill>
                        </a:rPr>
                        <a:t>praktični rad </a:t>
                      </a:r>
                      <a:endParaRPr b="1" i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99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25 min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US" sz="1400" u="none" cap="none" strike="noStrike">
                          <a:solidFill>
                            <a:schemeClr val="lt1"/>
                          </a:solidFill>
                        </a:rPr>
                        <a:t>Filmska projekcija uz kokice </a:t>
                      </a:r>
                      <a:endParaRPr b="1" sz="1400" u="none" cap="none" strike="noStrike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6"/>
          <p:cNvSpPr txBox="1"/>
          <p:nvPr>
            <p:ph type="title"/>
          </p:nvPr>
        </p:nvSpPr>
        <p:spPr>
          <a:xfrm>
            <a:off x="269925" y="173375"/>
            <a:ext cx="11623500" cy="18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Smjernice za učinkovitu prezentaciju sadržaja videolekcija i njihov dizajn u skladu s načelima multimedijskog učenja</a:t>
            </a:r>
            <a:endParaRPr b="1"/>
          </a:p>
        </p:txBody>
      </p:sp>
      <p:sp>
        <p:nvSpPr>
          <p:cNvPr id="290" name="Google Shape;290;p36"/>
          <p:cNvSpPr txBox="1"/>
          <p:nvPr>
            <p:ph idx="1" type="body"/>
          </p:nvPr>
        </p:nvSpPr>
        <p:spPr>
          <a:xfrm>
            <a:off x="404775" y="2321325"/>
            <a:ext cx="7406700" cy="3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Cilj oblikovanja 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obrazovnog multimedijskog sadržaja: da učenici što bolje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shvate, zapamte i razumiju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određenu nastavnu građu.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5833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Multimedijski elementi moraju se koristiti svrhovito s ciljem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pojašnjavanja, motivacije i približavanja kompleksnih koncepata. 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5833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Kvalitetan multimedijski sadržaj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potiče aktivne kognitivne procese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dovodi do smislenog učenja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1" name="Google Shape;29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5700" y="2437425"/>
            <a:ext cx="2595175" cy="233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7"/>
          <p:cNvSpPr txBox="1"/>
          <p:nvPr>
            <p:ph type="title"/>
          </p:nvPr>
        </p:nvSpPr>
        <p:spPr>
          <a:xfrm>
            <a:off x="269925" y="173375"/>
            <a:ext cx="11623500" cy="183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Smjernice za učinkovitu prezentaciju sadržaja videolekcija i njihov dizajn u skladu s načelima multimedijskog učenja</a:t>
            </a:r>
            <a:endParaRPr b="1"/>
          </a:p>
        </p:txBody>
      </p:sp>
      <p:sp>
        <p:nvSpPr>
          <p:cNvPr id="297" name="Google Shape;297;p37"/>
          <p:cNvSpPr txBox="1"/>
          <p:nvPr>
            <p:ph idx="1" type="body"/>
          </p:nvPr>
        </p:nvSpPr>
        <p:spPr>
          <a:xfrm>
            <a:off x="404775" y="2369475"/>
            <a:ext cx="11163300" cy="38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Način na koji se prezentira cjelokupan sadržaj videolekcija i njihov cjelokupan vizualni dizajn mora imati za cilj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izbjegavanje povećanja kognitivnog 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457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opterećenja učenika. 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Pri tome se treba voditi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smjernicama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za prezentaciju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sadržaja videolekcija i njihov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vizualni dizajn 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treba biti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u skladu s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kognitivnom teorijom multimedijskog učenja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8200" y="2958698"/>
            <a:ext cx="2442700" cy="219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8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Kognitivna teorija multimedijskog učenja</a:t>
            </a:r>
            <a:endParaRPr b="1"/>
          </a:p>
        </p:txBody>
      </p:sp>
      <p:sp>
        <p:nvSpPr>
          <p:cNvPr id="304" name="Google Shape;304;p38"/>
          <p:cNvSpPr txBox="1"/>
          <p:nvPr>
            <p:ph idx="1" type="body"/>
          </p:nvPr>
        </p:nvSpPr>
        <p:spPr>
          <a:xfrm>
            <a:off x="269925" y="1184750"/>
            <a:ext cx="105156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engl. </a:t>
            </a:r>
            <a:r>
              <a:rPr b="1" i="1" lang="en-US" sz="1400">
                <a:latin typeface="Open Sans"/>
                <a:ea typeface="Open Sans"/>
                <a:cs typeface="Open Sans"/>
                <a:sym typeface="Open Sans"/>
              </a:rPr>
              <a:t>Cognitive Theory of Multimedia Learning</a:t>
            </a:r>
            <a:r>
              <a:rPr b="1" lang="en-US" sz="14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(CTML), autor teorije psiholog </a:t>
            </a:r>
            <a:r>
              <a:rPr lang="en-US" sz="1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Richard E. Mayer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en-US" sz="1400">
                <a:latin typeface="Open Sans"/>
                <a:ea typeface="Open Sans"/>
                <a:cs typeface="Open Sans"/>
                <a:sym typeface="Open Sans"/>
              </a:rPr>
              <a:t>Mayerov model kognitivne teorije multimedijskog učenja</a:t>
            </a:r>
            <a:br>
              <a:rPr b="1" lang="en-US" sz="1400"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Mayer, R. E. (2009). Multimedia learning (2nd ed). New York: Cambridge University Press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5" name="Google Shape;305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613" y="2396775"/>
            <a:ext cx="10176224" cy="33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9"/>
          <p:cNvSpPr txBox="1"/>
          <p:nvPr>
            <p:ph type="title"/>
          </p:nvPr>
        </p:nvSpPr>
        <p:spPr>
          <a:xfrm>
            <a:off x="269925" y="13850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Metodičke smjernice za multimedijske elemente</a:t>
            </a:r>
            <a:endParaRPr b="1"/>
          </a:p>
        </p:txBody>
      </p:sp>
      <p:sp>
        <p:nvSpPr>
          <p:cNvPr id="311" name="Google Shape;311;p39"/>
          <p:cNvSpPr txBox="1"/>
          <p:nvPr>
            <p:ph idx="1" type="body"/>
          </p:nvPr>
        </p:nvSpPr>
        <p:spPr>
          <a:xfrm>
            <a:off x="269925" y="1762650"/>
            <a:ext cx="7127400" cy="43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18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multimedije</a:t>
            </a:r>
            <a:endParaRPr sz="1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18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signaliziranja</a:t>
            </a:r>
            <a:endParaRPr sz="1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18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prostorne blizine </a:t>
            </a:r>
            <a:endParaRPr sz="1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18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vremenske usklađenosti</a:t>
            </a:r>
            <a:endParaRPr sz="1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18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modaliteta</a:t>
            </a:r>
            <a:endParaRPr sz="1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18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(izbjegavanja) redundancije</a:t>
            </a:r>
            <a:endParaRPr sz="1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18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koherencije</a:t>
            </a:r>
            <a:endParaRPr sz="1400"/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personalizacije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Princip (uranjanja) imerzije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4545"/>
              <a:buFont typeface="Arial"/>
              <a:buNone/>
            </a:pPr>
            <a:r>
              <a:t/>
            </a:r>
            <a:endParaRPr sz="1100"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4545"/>
              <a:buFont typeface="Arial"/>
              <a:buNone/>
            </a:pPr>
            <a:r>
              <a:t/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4545"/>
              <a:buFont typeface="Arial"/>
              <a:buNone/>
            </a:pPr>
            <a:r>
              <a:t/>
            </a:r>
            <a:endParaRPr b="1" sz="11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2" name="Google Shape;31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18275" y="4446950"/>
            <a:ext cx="3256851" cy="183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3863" y="2614950"/>
            <a:ext cx="3256874" cy="1831991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9"/>
          <p:cNvSpPr txBox="1"/>
          <p:nvPr/>
        </p:nvSpPr>
        <p:spPr>
          <a:xfrm>
            <a:off x="2164007" y="5795112"/>
            <a:ext cx="5307600" cy="4652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0" i="0" lang="en-US" sz="1100" u="sng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https://waterbearlearning.com/mayers-principles-multimedia-learning/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" name="Google Shape;315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4375" y="879550"/>
            <a:ext cx="3256816" cy="18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multimedije</a:t>
            </a:r>
            <a:endParaRPr b="1"/>
          </a:p>
        </p:txBody>
      </p:sp>
      <p:sp>
        <p:nvSpPr>
          <p:cNvPr id="321" name="Google Shape;321;p40"/>
          <p:cNvSpPr txBox="1"/>
          <p:nvPr>
            <p:ph idx="1" type="body"/>
          </p:nvPr>
        </p:nvSpPr>
        <p:spPr>
          <a:xfrm>
            <a:off x="163975" y="1492950"/>
            <a:ext cx="115485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2400">
                <a:latin typeface="Open Sans Light"/>
                <a:ea typeface="Open Sans Light"/>
                <a:cs typeface="Open Sans Light"/>
                <a:sym typeface="Open Sans Light"/>
              </a:rPr>
              <a:t>Multimedia principle</a:t>
            </a:r>
            <a:endParaRPr i="1"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Ljudi bolje uče iz teksta i slike nego samo iz teksta.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-   kada je tekst objašnjen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i slikom, učenici imaju 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mogućnost stvoriti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verbalne i vizualne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modele nastavnog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sadržaja te ih povezati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22" name="Google Shape;322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4426" y="3021700"/>
            <a:ext cx="7578049" cy="281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1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signaliziranja</a:t>
            </a:r>
            <a:endParaRPr b="1"/>
          </a:p>
        </p:txBody>
      </p:sp>
      <p:sp>
        <p:nvSpPr>
          <p:cNvPr id="328" name="Google Shape;328;p41"/>
          <p:cNvSpPr txBox="1"/>
          <p:nvPr>
            <p:ph idx="1" type="body"/>
          </p:nvPr>
        </p:nvSpPr>
        <p:spPr>
          <a:xfrm>
            <a:off x="269925" y="1473700"/>
            <a:ext cx="103521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2400">
                <a:latin typeface="Open Sans Light"/>
                <a:ea typeface="Open Sans Light"/>
                <a:cs typeface="Open Sans Light"/>
                <a:sym typeface="Open Sans Light"/>
              </a:rPr>
              <a:t>Signaling principle</a:t>
            </a:r>
            <a:endParaRPr i="1"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Ljudi bolje uče kada postoje </a:t>
            </a:r>
            <a:r>
              <a:rPr b="1" i="1" lang="en-US" sz="2400">
                <a:latin typeface="Open Sans"/>
                <a:ea typeface="Open Sans"/>
                <a:cs typeface="Open Sans"/>
                <a:sym typeface="Open Sans"/>
              </a:rPr>
              <a:t>znakovi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koji naglašavaju organizaciju važnih sadržaja.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- naglašavanja su moguća: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Open Sans Light"/>
              <a:buChar char="○"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u tekstu</a:t>
            </a:r>
            <a:endParaRPr sz="2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Open Sans Light"/>
              <a:buChar char="○"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u slikama (statičnima i dinamičnima)</a:t>
            </a:r>
            <a:endParaRPr sz="2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Open Sans Light"/>
              <a:buChar char="○"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u govoru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29" name="Google Shape;32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8975" y="2809199"/>
            <a:ext cx="4174650" cy="325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2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prostorne blizine</a:t>
            </a:r>
            <a:endParaRPr b="1"/>
          </a:p>
        </p:txBody>
      </p:sp>
      <p:sp>
        <p:nvSpPr>
          <p:cNvPr id="335" name="Google Shape;335;p42"/>
          <p:cNvSpPr txBox="1"/>
          <p:nvPr>
            <p:ph idx="1" type="body"/>
          </p:nvPr>
        </p:nvSpPr>
        <p:spPr>
          <a:xfrm>
            <a:off x="269925" y="1473700"/>
            <a:ext cx="105156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2400">
                <a:latin typeface="Open Sans Light"/>
                <a:ea typeface="Open Sans Light"/>
                <a:cs typeface="Open Sans Light"/>
                <a:sym typeface="Open Sans Light"/>
              </a:rPr>
              <a:t>Spatial Contiguity principle</a:t>
            </a:r>
            <a:endParaRPr i="1"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Ljudi bolje uče kada su odgovarajuće riječi i slike predstavljene blizu, a ne daleko jedna od druge na stranici ili zaslonu.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-   objašnjenje sadržaja u blizini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samog sadržaja na slici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6" name="Google Shape;336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84050" y="3371275"/>
            <a:ext cx="5810250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3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vremenske usklađenosti </a:t>
            </a:r>
            <a:endParaRPr b="1"/>
          </a:p>
        </p:txBody>
      </p:sp>
      <p:sp>
        <p:nvSpPr>
          <p:cNvPr id="342" name="Google Shape;342;p43"/>
          <p:cNvSpPr txBox="1"/>
          <p:nvPr>
            <p:ph idx="1" type="body"/>
          </p:nvPr>
        </p:nvSpPr>
        <p:spPr>
          <a:xfrm>
            <a:off x="443300" y="1512250"/>
            <a:ext cx="115485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2400">
                <a:latin typeface="Open Sans Light"/>
                <a:ea typeface="Open Sans Light"/>
                <a:cs typeface="Open Sans Light"/>
                <a:sym typeface="Open Sans Light"/>
              </a:rPr>
              <a:t>Temporal Contiguity principle</a:t>
            </a:r>
            <a:endParaRPr i="1"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Ljudi bolje uče kada se odgovarajuće riječi i slike prezentiraju istovremeno, a ne slijedno.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- naracija treba pratiti odvijanje prezentacije; usklađenost naracije i prikaza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43" name="Google Shape;34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0200" y="4089038"/>
            <a:ext cx="6248400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4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modaliteta </a:t>
            </a:r>
            <a:endParaRPr b="1"/>
          </a:p>
        </p:txBody>
      </p:sp>
      <p:sp>
        <p:nvSpPr>
          <p:cNvPr id="349" name="Google Shape;349;p44"/>
          <p:cNvSpPr txBox="1"/>
          <p:nvPr>
            <p:ph idx="1" type="body"/>
          </p:nvPr>
        </p:nvSpPr>
        <p:spPr>
          <a:xfrm>
            <a:off x="443300" y="1512250"/>
            <a:ext cx="103422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2400">
                <a:latin typeface="Open Sans Light"/>
                <a:ea typeface="Open Sans Light"/>
                <a:cs typeface="Open Sans Light"/>
                <a:sym typeface="Open Sans Light"/>
              </a:rPr>
              <a:t>Modality principle</a:t>
            </a:r>
            <a:endParaRPr i="1"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Ljudi bolje uče kada se prezentiraju slika i naracija (izgovoreni tekst) nego kada se prezentiraju slika i pisani tekst.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- razlog</a:t>
            </a: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: slika i pisani tekst idu kroz vizualni kanal, a slika (video/animacija) i naracija koriste vizualni i auditorni kanal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          Primjer primjene principa modaliteta (</a:t>
            </a:r>
            <a:r>
              <a:rPr lang="en-US" sz="1400" u="sng">
                <a:latin typeface="Open Sans"/>
                <a:ea typeface="Open Sans"/>
                <a:cs typeface="Open Sans"/>
                <a:sym typeface="Open Sans"/>
                <a:hlinkClick r:id="rId3"/>
              </a:rPr>
              <a:t>BBC Knowledge Explainer DNA</a:t>
            </a: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350" name="Google Shape;350;p44"/>
          <p:cNvSpPr/>
          <p:nvPr/>
        </p:nvSpPr>
        <p:spPr>
          <a:xfrm>
            <a:off x="3302246" y="4655022"/>
            <a:ext cx="605100" cy="582600"/>
          </a:xfrm>
          <a:prstGeom prst="mathPlus">
            <a:avLst>
              <a:gd fmla="val 23520" name="adj1"/>
            </a:avLst>
          </a:prstGeom>
          <a:solidFill>
            <a:srgbClr val="00F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5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(izbjagavanja) redundancije </a:t>
            </a:r>
            <a:endParaRPr b="1"/>
          </a:p>
        </p:txBody>
      </p:sp>
      <p:sp>
        <p:nvSpPr>
          <p:cNvPr id="356" name="Google Shape;356;p45"/>
          <p:cNvSpPr txBox="1"/>
          <p:nvPr>
            <p:ph idx="1" type="body"/>
          </p:nvPr>
        </p:nvSpPr>
        <p:spPr>
          <a:xfrm>
            <a:off x="443300" y="1512250"/>
            <a:ext cx="103956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5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1379"/>
              <a:buFont typeface="Arial"/>
              <a:buNone/>
            </a:pPr>
            <a:r>
              <a:rPr lang="en-US" sz="435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4350">
                <a:latin typeface="Open Sans Light"/>
                <a:ea typeface="Open Sans Light"/>
                <a:cs typeface="Open Sans Light"/>
                <a:sym typeface="Open Sans Light"/>
              </a:rPr>
              <a:t>Redundancy principle</a:t>
            </a:r>
            <a:endParaRPr i="1" sz="435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1379"/>
              <a:buFont typeface="Arial"/>
              <a:buNone/>
            </a:pPr>
            <a:r>
              <a:t/>
            </a:r>
            <a:endParaRPr i="1" sz="435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1379"/>
              <a:buFont typeface="Arial"/>
              <a:buNone/>
            </a:pPr>
            <a:r>
              <a:rPr b="1" lang="en-US" sz="4350">
                <a:latin typeface="Open Sans"/>
                <a:ea typeface="Open Sans"/>
                <a:cs typeface="Open Sans"/>
                <a:sym typeface="Open Sans"/>
              </a:rPr>
              <a:t>Ljudi bolje uče kada se prezentiraju slika i naracija (izgovoreni tekst) nego kada se prezentiraju slika, naracija i pisani tekst.</a:t>
            </a:r>
            <a:endParaRPr b="1" sz="43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1379"/>
              <a:buFont typeface="Arial"/>
              <a:buNone/>
            </a:pPr>
            <a:r>
              <a:t/>
            </a:r>
            <a:endParaRPr sz="43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615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b="1" lang="en-US" sz="4350">
                <a:latin typeface="Open Sans"/>
                <a:ea typeface="Open Sans"/>
                <a:cs typeface="Open Sans"/>
                <a:sym typeface="Open Sans"/>
              </a:rPr>
              <a:t>- razlog</a:t>
            </a:r>
            <a:r>
              <a:rPr lang="en-US" sz="4350">
                <a:latin typeface="Open Sans Light"/>
                <a:ea typeface="Open Sans Light"/>
                <a:cs typeface="Open Sans Light"/>
                <a:sym typeface="Open Sans Light"/>
              </a:rPr>
              <a:t>: slika (video/animacija) i veća količina teksta prikazani zajedno opterećuju vizualni kanal koji je ograničenog kapaciteta</a:t>
            </a:r>
            <a:endParaRPr sz="435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75000"/>
              <a:buFont typeface="Arial"/>
              <a:buNone/>
            </a:pPr>
            <a:r>
              <a:t/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55384"/>
              <a:buFont typeface="Arial"/>
              <a:buNone/>
            </a:pPr>
            <a:r>
              <a:rPr b="1" lang="en-US" sz="3250">
                <a:latin typeface="Open Sans"/>
                <a:ea typeface="Open Sans"/>
                <a:cs typeface="Open Sans"/>
                <a:sym typeface="Open Sans"/>
              </a:rPr>
              <a:t>Preporuke za video/animaciju</a:t>
            </a:r>
            <a:r>
              <a:rPr lang="en-US" sz="3250"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  <a:endParaRPr sz="325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115032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3250">
                <a:latin typeface="Open Sans Light"/>
                <a:ea typeface="Open Sans Light"/>
                <a:cs typeface="Open Sans Light"/>
                <a:sym typeface="Open Sans Light"/>
              </a:rPr>
              <a:t>- koristiti naraciju za opis procesa, ideje, sadržaja</a:t>
            </a:r>
            <a:endParaRPr sz="325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11503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3250">
                <a:latin typeface="Open Sans Light"/>
                <a:ea typeface="Open Sans Light"/>
                <a:cs typeface="Open Sans Light"/>
                <a:sym typeface="Open Sans Light"/>
              </a:rPr>
              <a:t>- omogućiti uključivanje/isključivanje titlova</a:t>
            </a:r>
            <a:endParaRPr sz="325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11503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3250">
                <a:latin typeface="Open Sans Light"/>
                <a:ea typeface="Open Sans Light"/>
                <a:cs typeface="Open Sans Light"/>
                <a:sym typeface="Open Sans Light"/>
              </a:rPr>
              <a:t>- koristiti tekst unutar videa (</a:t>
            </a:r>
            <a:r>
              <a:rPr i="1" lang="en-US" sz="3250">
                <a:latin typeface="Open Sans Light"/>
                <a:ea typeface="Open Sans Light"/>
                <a:cs typeface="Open Sans Light"/>
                <a:sym typeface="Open Sans Light"/>
              </a:rPr>
              <a:t>u oblačićima</a:t>
            </a:r>
            <a:r>
              <a:rPr lang="en-US" sz="3250">
                <a:latin typeface="Open Sans Light"/>
                <a:ea typeface="Open Sans Light"/>
                <a:cs typeface="Open Sans Light"/>
                <a:sym typeface="Open Sans Light"/>
              </a:rPr>
              <a:t>) s manjim brojem riječi i ne istovremeno s naracijom</a:t>
            </a:r>
            <a:endParaRPr sz="325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115032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3250">
                <a:latin typeface="Open Sans Light"/>
                <a:ea typeface="Open Sans Light"/>
                <a:cs typeface="Open Sans Light"/>
                <a:sym typeface="Open Sans Light"/>
              </a:rPr>
              <a:t>- izbjegavati čitanje teksta (</a:t>
            </a:r>
            <a:r>
              <a:rPr i="1" lang="en-US" sz="3250">
                <a:latin typeface="Open Sans Light"/>
                <a:ea typeface="Open Sans Light"/>
                <a:cs typeface="Open Sans Light"/>
                <a:sym typeface="Open Sans Light"/>
              </a:rPr>
              <a:t>u oblačićima</a:t>
            </a:r>
            <a:r>
              <a:rPr lang="en-US" sz="3250">
                <a:latin typeface="Open Sans Light"/>
                <a:ea typeface="Open Sans Light"/>
                <a:cs typeface="Open Sans Light"/>
                <a:sym typeface="Open Sans Light"/>
              </a:rPr>
              <a:t>) ako su tekst i slike prikazani simultano</a:t>
            </a:r>
            <a:endParaRPr sz="325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c44cc58707_0_1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6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11" name="Google Shape;111;g2c44cc58707_0_1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12" name="Google Shape;112;g2c44cc58707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500" y="0"/>
            <a:ext cx="9617650" cy="575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g2c44cc58707_0_1"/>
          <p:cNvSpPr/>
          <p:nvPr/>
        </p:nvSpPr>
        <p:spPr>
          <a:xfrm>
            <a:off x="1913649" y="679092"/>
            <a:ext cx="5745600" cy="3274200"/>
          </a:xfrm>
          <a:prstGeom prst="rect">
            <a:avLst/>
          </a:prstGeom>
          <a:solidFill>
            <a:srgbClr val="1F5C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Osnove izrade multimedijskog audio-vizualnog sadržaja</a:t>
            </a:r>
            <a:endParaRPr b="1" i="0" sz="5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g2c44cc58707_0_1"/>
          <p:cNvSpPr/>
          <p:nvPr/>
        </p:nvSpPr>
        <p:spPr>
          <a:xfrm>
            <a:off x="8271624" y="4599472"/>
            <a:ext cx="2022900" cy="953700"/>
          </a:xfrm>
          <a:prstGeom prst="rect">
            <a:avLst/>
          </a:prstGeom>
          <a:solidFill>
            <a:srgbClr val="1F5C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1. dio</a:t>
            </a:r>
            <a:endParaRPr b="1" i="0" sz="5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koherencije </a:t>
            </a:r>
            <a:endParaRPr b="1"/>
          </a:p>
        </p:txBody>
      </p:sp>
      <p:sp>
        <p:nvSpPr>
          <p:cNvPr id="362" name="Google Shape;362;p46"/>
          <p:cNvSpPr txBox="1"/>
          <p:nvPr>
            <p:ph idx="1" type="body"/>
          </p:nvPr>
        </p:nvSpPr>
        <p:spPr>
          <a:xfrm>
            <a:off x="443300" y="1512250"/>
            <a:ext cx="115485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081"/>
              <a:buFont typeface="Arial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2400">
                <a:latin typeface="Open Sans Light"/>
                <a:ea typeface="Open Sans Light"/>
                <a:cs typeface="Open Sans Light"/>
                <a:sym typeface="Open Sans Light"/>
              </a:rPr>
              <a:t>Coherence principle</a:t>
            </a:r>
            <a:endParaRPr i="1"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94594"/>
              <a:buFont typeface="Arial"/>
              <a:buNone/>
            </a:pPr>
            <a:r>
              <a:t/>
            </a:r>
            <a:endParaRPr i="1" sz="1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1081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Ljudi bolje uče kada su dodatni sadržaji isključeni umjesto uključeni.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1621"/>
              <a:buFont typeface="Arial"/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8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- razlog</a:t>
            </a: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: zanimljivi, ali manji bitni ili nerelevantni sadržaji odvlače pažnju od bitnih sadržaja te otežavaju proces mentalne organizacije sadržaja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297"/>
              <a:buNone/>
            </a:pPr>
            <a:r>
              <a:t/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297"/>
              <a:buNone/>
            </a:pPr>
            <a:r>
              <a:t/>
            </a:r>
            <a:endParaRPr b="1"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97297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Preporuke</a:t>
            </a: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29729"/>
              <a:buNone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- zanimljive sadržaje bolje je staviti u etapu psihološke pripreme i uvođenja učenika u rad (motivacija)</a:t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29729"/>
              <a:buNone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- izbjegavati animirane ikone i poveznice</a:t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29729"/>
              <a:buNone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- izbjegavati nepotrebne zvučne efekte, glazbu u pozadini </a:t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29729"/>
              <a:buNone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- video/animacija: ne stavljati pozadinsku glazbu istovremeno s naracijom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7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personalizacije </a:t>
            </a:r>
            <a:endParaRPr b="1"/>
          </a:p>
        </p:txBody>
      </p:sp>
      <p:sp>
        <p:nvSpPr>
          <p:cNvPr id="368" name="Google Shape;368;p47"/>
          <p:cNvSpPr txBox="1"/>
          <p:nvPr>
            <p:ph idx="1" type="body"/>
          </p:nvPr>
        </p:nvSpPr>
        <p:spPr>
          <a:xfrm>
            <a:off x="443300" y="1512250"/>
            <a:ext cx="115485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2400">
                <a:latin typeface="Open Sans Light"/>
                <a:ea typeface="Open Sans Light"/>
                <a:cs typeface="Open Sans Light"/>
                <a:sym typeface="Open Sans Light"/>
              </a:rPr>
              <a:t>Personalization principle</a:t>
            </a:r>
            <a:endParaRPr i="1"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i="1" sz="1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Ljudi bolje uče iz multimedijske prezentacije kada je naracija u razgovornom, a ne u formalnom stilu.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37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- razlog</a:t>
            </a: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: učenici su više uronjeni u sadržaj ako im se direktno obraća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Preporuke</a:t>
            </a: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- narator treba koristiti izravan, jasan i jednostavan način izražavanja</a:t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- razgovorni stil</a:t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- topao i relaksirajući tonalitet glasa</a:t>
            </a:r>
            <a:endParaRPr sz="1400"/>
          </a:p>
          <a:p>
            <a:pPr indent="0" lvl="0" marL="76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000">
                <a:latin typeface="Open Sans Light"/>
                <a:ea typeface="Open Sans Light"/>
                <a:cs typeface="Open Sans Light"/>
                <a:sym typeface="Open Sans Light"/>
              </a:rPr>
              <a:t>- korištenje prvog i drugog lica jednine (primijetila sam, jeste li i vi…)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    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8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Princip (uranjanja) imerzije </a:t>
            </a:r>
            <a:endParaRPr b="1"/>
          </a:p>
        </p:txBody>
      </p:sp>
      <p:sp>
        <p:nvSpPr>
          <p:cNvPr id="374" name="Google Shape;374;p48"/>
          <p:cNvSpPr txBox="1"/>
          <p:nvPr>
            <p:ph idx="1" type="body"/>
          </p:nvPr>
        </p:nvSpPr>
        <p:spPr>
          <a:xfrm>
            <a:off x="424050" y="1271450"/>
            <a:ext cx="10361400" cy="47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260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engl. </a:t>
            </a:r>
            <a:r>
              <a:rPr i="1" lang="en-US" sz="2400">
                <a:latin typeface="Open Sans Light"/>
                <a:ea typeface="Open Sans Light"/>
                <a:cs typeface="Open Sans Light"/>
                <a:sym typeface="Open Sans Light"/>
              </a:rPr>
              <a:t>Immersion principle</a:t>
            </a:r>
            <a:endParaRPr i="1"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80000"/>
              <a:buFont typeface="Arial"/>
              <a:buNone/>
            </a:pPr>
            <a:r>
              <a:t/>
            </a:r>
            <a:endParaRPr i="1" sz="10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5000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Ljudi bolje uče s imerzivnim medijima (npr. 3D video doživljen kroz VR naočale) nego s manje imerzivnim medijima (npr. ekvivalentni video s uputama prikazan na 2D ekranu), kada su imerzivne lekcije osmišljene u skladu s načelima instrukcijskog dizajna i mogućnostima medija.</a:t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9856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b="1" lang="en-US" sz="2200">
                <a:latin typeface="Open Sans"/>
                <a:ea typeface="Open Sans"/>
                <a:cs typeface="Open Sans"/>
                <a:sym typeface="Open Sans"/>
              </a:rPr>
              <a:t>- razlog</a:t>
            </a:r>
            <a:r>
              <a:rPr lang="en-US" sz="2200">
                <a:latin typeface="Open Sans Light"/>
                <a:ea typeface="Open Sans Light"/>
                <a:cs typeface="Open Sans Light"/>
                <a:sym typeface="Open Sans Light"/>
              </a:rPr>
              <a:t>: veća prisutnost može navesti učenika da uloži više kognitivnog napora u razumijevanje obrazovnog sadržaja</a:t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6255"/>
              <a:buNone/>
            </a:pPr>
            <a:r>
              <a:t/>
            </a:r>
            <a:endParaRPr sz="22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96719"/>
              <a:buFont typeface="Arial"/>
              <a:buNone/>
            </a:pPr>
            <a:r>
              <a:rPr b="1" lang="en-US" sz="1861">
                <a:latin typeface="Open Sans"/>
                <a:ea typeface="Open Sans"/>
                <a:cs typeface="Open Sans"/>
                <a:sym typeface="Open Sans"/>
              </a:rPr>
              <a:t>Kršenje principa je dopušteno u sljedećoj situaciji</a:t>
            </a:r>
            <a:r>
              <a:rPr lang="en-US" sz="1861">
                <a:latin typeface="Open Sans Light"/>
                <a:ea typeface="Open Sans Light"/>
                <a:cs typeface="Open Sans Light"/>
                <a:sym typeface="Open Sans Light"/>
              </a:rPr>
              <a:t>:</a:t>
            </a:r>
            <a:endParaRPr sz="2261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74051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53733"/>
              <a:buNone/>
            </a:pPr>
            <a:r>
              <a:rPr lang="en-US" sz="1861">
                <a:latin typeface="Open Sans Light"/>
                <a:ea typeface="Open Sans Light"/>
                <a:cs typeface="Open Sans Light"/>
                <a:sym typeface="Open Sans Light"/>
              </a:rPr>
              <a:t>- korištenje videozapisa, animacija i interaktivnih elemenata čija namjena nije pojašnjavanje obrazovnog sadržaja, nego se koriste u svrhu procjene znanja i ilustriraju postavljeno pitanje </a:t>
            </a:r>
            <a:endParaRPr sz="2261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9992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42986"/>
              <a:buNone/>
            </a:pPr>
            <a:r>
              <a:rPr lang="en-US" sz="1861">
                <a:latin typeface="Open Sans Light"/>
                <a:ea typeface="Open Sans Light"/>
                <a:cs typeface="Open Sans Light"/>
                <a:sym typeface="Open Sans Light"/>
              </a:rPr>
              <a:t>- bit će bez naracije </a:t>
            </a:r>
            <a:endParaRPr sz="2261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9992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42986"/>
              <a:buNone/>
            </a:pPr>
            <a:r>
              <a:rPr lang="en-US" sz="1861">
                <a:latin typeface="Open Sans Light"/>
                <a:ea typeface="Open Sans Light"/>
                <a:cs typeface="Open Sans Light"/>
                <a:sym typeface="Open Sans Light"/>
              </a:rPr>
              <a:t>- mogu uključivati pozadinsku glazbu </a:t>
            </a:r>
            <a:endParaRPr sz="2261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99925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42986"/>
              <a:buNone/>
            </a:pPr>
            <a:r>
              <a:rPr lang="en-US" sz="1861">
                <a:latin typeface="Open Sans Light"/>
                <a:ea typeface="Open Sans Light"/>
                <a:cs typeface="Open Sans Light"/>
                <a:sym typeface="Open Sans Light"/>
              </a:rPr>
              <a:t>- mogu uključivati zvučni efekt uz točan ili netočan odgovor</a:t>
            </a:r>
            <a:r>
              <a:rPr lang="en-US" sz="1861">
                <a:latin typeface="Open Sans"/>
                <a:ea typeface="Open Sans"/>
                <a:cs typeface="Open Sans"/>
                <a:sym typeface="Open Sans"/>
              </a:rPr>
              <a:t>    </a:t>
            </a:r>
            <a:r>
              <a:rPr lang="en-US" sz="1400">
                <a:latin typeface="Open Sans"/>
                <a:ea typeface="Open Sans"/>
                <a:cs typeface="Open Sans"/>
                <a:sym typeface="Open Sans"/>
              </a:rPr>
              <a:t>                                                      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9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Korisna literatura</a:t>
            </a:r>
            <a:endParaRPr b="1"/>
          </a:p>
        </p:txBody>
      </p:sp>
      <p:sp>
        <p:nvSpPr>
          <p:cNvPr id="380" name="Google Shape;380;p49"/>
          <p:cNvSpPr txBox="1"/>
          <p:nvPr>
            <p:ph idx="1" type="body"/>
          </p:nvPr>
        </p:nvSpPr>
        <p:spPr>
          <a:xfrm>
            <a:off x="443300" y="1256050"/>
            <a:ext cx="103956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Bouki, V., Economou, D., &amp; Angelopoulou, A. (2011). Cognitive theory of multimedia learning and learning videos design: The redundancy principle. </a:t>
            </a:r>
            <a:r>
              <a:rPr i="1" lang="en-US" sz="1800">
                <a:latin typeface="Open Sans Light"/>
                <a:ea typeface="Open Sans Light"/>
                <a:cs typeface="Open Sans Light"/>
                <a:sym typeface="Open Sans Light"/>
              </a:rPr>
              <a:t>Proceedings of the 29th ACM International Conference on Design of Communication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, 271–277. Pisa, Italy: ACM.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Mateljan, V., Širanović, Ž. Vladimir Šimović, V. (2009) Prijedlog modela za oblikovanje multimedijskih web nastavnih sadržaja prema pedagoškoj praksi u RH, </a:t>
            </a:r>
            <a:r>
              <a:rPr i="1" lang="en-US" sz="1800">
                <a:latin typeface="Open Sans Light"/>
                <a:ea typeface="Open Sans Light"/>
                <a:cs typeface="Open Sans Light"/>
                <a:sym typeface="Open Sans Light"/>
              </a:rPr>
              <a:t>Informatologia, 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vol 42, no 1, str. 38-44. </a:t>
            </a:r>
            <a:r>
              <a:rPr lang="en-US" sz="1800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3"/>
              </a:rPr>
              <a:t>Link na članak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Mayer, R. E. (2009). </a:t>
            </a:r>
            <a:r>
              <a:rPr i="1" lang="en-US" sz="1800">
                <a:latin typeface="Open Sans Light"/>
                <a:ea typeface="Open Sans Light"/>
                <a:cs typeface="Open Sans Light"/>
                <a:sym typeface="Open Sans Light"/>
              </a:rPr>
              <a:t>Multimedia learning 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(2nd ed). Cambridge ; New York: Cambridge University Press.</a:t>
            </a:r>
            <a:endParaRPr sz="16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Makransky, G., Mayer, R.E. (2022). Benefits of Taking a Virtual Field Trip in Immersive Virtual Reality: Evidence for the Immersion Principle in Multimedia Learning. </a:t>
            </a:r>
            <a:r>
              <a:rPr i="1" lang="en-US" sz="1800">
                <a:latin typeface="Open Sans Light"/>
                <a:ea typeface="Open Sans Light"/>
                <a:cs typeface="Open Sans Light"/>
                <a:sym typeface="Open Sans Light"/>
              </a:rPr>
              <a:t>Educational Psychology Review, 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vol. 34, str. 1771–1798. </a:t>
            </a:r>
            <a:r>
              <a:rPr lang="en-US" sz="1800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4"/>
              </a:rPr>
              <a:t>https://doi.org/10.1007/s10648-022-09675-4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16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Pirker, J., Dengel, A. (2021). The Potential of 360-Degree Virtual Reality Videos and Real VR for Education - A Literature Review, </a:t>
            </a:r>
            <a:r>
              <a:rPr i="1" lang="en-US" sz="1800">
                <a:latin typeface="Open Sans Light"/>
                <a:ea typeface="Open Sans Light"/>
                <a:cs typeface="Open Sans Light"/>
                <a:sym typeface="Open Sans Light"/>
              </a:rPr>
              <a:t>IEEE Computer Graphics and Applications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, doi: 10.1109/MCG.2021.3067999. </a:t>
            </a:r>
            <a:r>
              <a:rPr lang="en-US" sz="1800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5"/>
              </a:rPr>
              <a:t>Link na članak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.</a:t>
            </a:r>
            <a:endParaRPr sz="16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Wiley University Services (bez dat.). Principles of Multimedia Learning, </a:t>
            </a:r>
            <a:r>
              <a:rPr lang="en-US" sz="1800" u="sng">
                <a:solidFill>
                  <a:schemeClr val="hlink"/>
                </a:solidFill>
                <a:latin typeface="Open Sans Light"/>
                <a:ea typeface="Open Sans Light"/>
                <a:cs typeface="Open Sans Light"/>
                <a:sym typeface="Open Sans Light"/>
                <a:hlinkClick r:id="rId6"/>
              </a:rPr>
              <a:t>https://ctl.wiley.com/principles-of-multimedia-learning/</a:t>
            </a:r>
            <a:r>
              <a:rPr lang="en-US" sz="18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50"/>
          <p:cNvSpPr txBox="1"/>
          <p:nvPr>
            <p:ph type="title"/>
          </p:nvPr>
        </p:nvSpPr>
        <p:spPr>
          <a:xfrm>
            <a:off x="409425" y="2036400"/>
            <a:ext cx="4835400" cy="214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Poučavatelj u videolekciji…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6" name="Google Shape;386;p50"/>
          <p:cNvPicPr preferRelativeResize="0"/>
          <p:nvPr/>
        </p:nvPicPr>
        <p:blipFill rotWithShape="1">
          <a:blip r:embed="rId3">
            <a:alphaModFix/>
          </a:blip>
          <a:srcRect b="0" l="0" r="14008" t="0"/>
          <a:stretch/>
        </p:blipFill>
        <p:spPr>
          <a:xfrm>
            <a:off x="4797100" y="0"/>
            <a:ext cx="59790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1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Uloga poučavatelja u videolekciji</a:t>
            </a:r>
            <a:endParaRPr b="1"/>
          </a:p>
        </p:txBody>
      </p:sp>
      <p:sp>
        <p:nvSpPr>
          <p:cNvPr id="392" name="Google Shape;392;p51"/>
          <p:cNvSpPr txBox="1"/>
          <p:nvPr>
            <p:ph idx="1" type="body"/>
          </p:nvPr>
        </p:nvSpPr>
        <p:spPr>
          <a:xfrm>
            <a:off x="781175" y="1261575"/>
            <a:ext cx="91413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Prisutnost poučavatelja u videolekciji privlači učenike.. 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Uloga poučavatelja</a:t>
            </a: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 u videolekciji je da, dodatno,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uz pomoć različitih vrsta multimedijskih elemenata</a:t>
            </a: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pojasni i približi</a:t>
            </a: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 studentima kompleksne koncepte, pa tako poučavatelj: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- potiče i održava motivaciju studenata za sadržaj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- omogućuje studentima potpunije razumijevanje sadržaja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- osigurava djelotvornije usvajanje novih pojmova i sadržaja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76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r>
              <a:rPr lang="en-US" sz="2400">
                <a:latin typeface="Open Sans Light"/>
                <a:ea typeface="Open Sans Light"/>
                <a:cs typeface="Open Sans Light"/>
                <a:sym typeface="Open Sans Light"/>
              </a:rPr>
              <a:t>- pruža podršku u razvijanju strategija učenja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id="393" name="Google Shape;39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22275" y="4492200"/>
            <a:ext cx="2949100" cy="199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2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Uloga poučavatelja u videolekciji</a:t>
            </a:r>
            <a:endParaRPr b="1"/>
          </a:p>
        </p:txBody>
      </p:sp>
      <p:sp>
        <p:nvSpPr>
          <p:cNvPr id="399" name="Google Shape;399;p52"/>
          <p:cNvSpPr txBox="1"/>
          <p:nvPr>
            <p:ph idx="1" type="body"/>
          </p:nvPr>
        </p:nvSpPr>
        <p:spPr>
          <a:xfrm>
            <a:off x="395125" y="1242550"/>
            <a:ext cx="105156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Poučavatelj </a:t>
            </a:r>
            <a:r>
              <a:rPr b="1" lang="en-US" sz="2200">
                <a:latin typeface="Open Sans"/>
                <a:ea typeface="Open Sans"/>
                <a:cs typeface="Open Sans"/>
                <a:sym typeface="Open Sans"/>
              </a:rPr>
              <a:t>najavljuje i uvodi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studente u pojedini </a:t>
            </a:r>
            <a:r>
              <a:rPr b="1" lang="en-US" sz="2200">
                <a:latin typeface="Open Sans"/>
                <a:ea typeface="Open Sans"/>
                <a:cs typeface="Open Sans"/>
                <a:sym typeface="Open Sans"/>
              </a:rPr>
              <a:t>multimedijski element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, a po završetku pojedinog multimedijskog elementa se na njega </a:t>
            </a:r>
            <a:r>
              <a:rPr b="1" lang="en-US" sz="2200">
                <a:latin typeface="Open Sans"/>
                <a:ea typeface="Open Sans"/>
                <a:cs typeface="Open Sans"/>
                <a:sym typeface="Open Sans"/>
              </a:rPr>
              <a:t>po potrebi dodatno osvrće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Pri tome poučavatelj treba </a:t>
            </a:r>
            <a:r>
              <a:rPr b="1" lang="en-US" sz="2200">
                <a:latin typeface="Open Sans"/>
                <a:ea typeface="Open Sans"/>
                <a:cs typeface="Open Sans"/>
                <a:sym typeface="Open Sans"/>
              </a:rPr>
              <a:t>biti “svoj”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i </a:t>
            </a:r>
            <a:r>
              <a:rPr b="1" lang="en-US" sz="2200">
                <a:latin typeface="Open Sans"/>
                <a:ea typeface="Open Sans"/>
                <a:cs typeface="Open Sans"/>
                <a:sym typeface="Open Sans"/>
              </a:rPr>
              <a:t>„učiniti to osobnim“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. Osobniji dojam može biti privlačniji i od visoko produciranih profesionalnih snimaka. </a:t>
            </a:r>
            <a:endParaRPr sz="1800"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Poučavatelj treba </a:t>
            </a:r>
            <a:r>
              <a:rPr b="1" lang="en-US" sz="2200">
                <a:latin typeface="Open Sans"/>
                <a:ea typeface="Open Sans"/>
                <a:cs typeface="Open Sans"/>
                <a:sym typeface="Open Sans"/>
              </a:rPr>
              <a:t>govoriti razgovornim stilom s entuzijazmom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, radije nego formalnim stilom, odbaciti strah od pogrešaka i percepciju da treba izbjegavati humor i spontanost.</a:t>
            </a:r>
            <a:endParaRPr sz="2400"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pic>
        <p:nvPicPr>
          <p:cNvPr descr="A person holding a clipboard&#10;&#10;Description automatically generated" id="400" name="Google Shape;40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98448" y="4165700"/>
            <a:ext cx="2995112" cy="1999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3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>
                <a:latin typeface="Open Sans Light"/>
                <a:ea typeface="Open Sans Light"/>
                <a:cs typeface="Open Sans Light"/>
                <a:sym typeface="Open Sans Light"/>
              </a:rPr>
              <a:t>“Nastup” poučavatelja</a:t>
            </a:r>
            <a:endParaRPr b="1"/>
          </a:p>
        </p:txBody>
      </p:sp>
      <p:sp>
        <p:nvSpPr>
          <p:cNvPr id="406" name="Google Shape;406;p53"/>
          <p:cNvSpPr txBox="1"/>
          <p:nvPr>
            <p:ph idx="1" type="body"/>
          </p:nvPr>
        </p:nvSpPr>
        <p:spPr>
          <a:xfrm>
            <a:off x="424025" y="1232900"/>
            <a:ext cx="10361400" cy="48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990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40"/>
              <a:buNone/>
            </a:pPr>
            <a:r>
              <a:rPr lang="en-US" sz="2040">
                <a:latin typeface="Open Sans"/>
                <a:ea typeface="Open Sans"/>
                <a:cs typeface="Open Sans"/>
                <a:sym typeface="Open Sans"/>
              </a:rPr>
              <a:t>- poučavatelj ne bi trebao ostavljati dojam da čita tekst ispred kamere već da poučava u učionici </a:t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t/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90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40"/>
              <a:buNone/>
            </a:pPr>
            <a:r>
              <a:rPr lang="en-US" sz="2040">
                <a:latin typeface="Open Sans"/>
                <a:ea typeface="Open Sans"/>
                <a:cs typeface="Open Sans"/>
                <a:sym typeface="Open Sans"/>
              </a:rPr>
              <a:t>- ima iskustvo poučavanja, izrazito dobro poznaje predmetni sadržaj i siguran je u predmetni sadržaj koji iznosi, organiziran je i jasno se izražava</a:t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t/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3663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25"/>
              <a:buNone/>
            </a:pPr>
            <a:r>
              <a:rPr lang="en-US" sz="2040">
                <a:latin typeface="Open Sans"/>
                <a:ea typeface="Open Sans"/>
                <a:cs typeface="Open Sans"/>
                <a:sym typeface="Open Sans"/>
              </a:rPr>
              <a:t>- obraća se učenicima kao da s njima razgovara u relativno neformalnom i ležernom okružju - </a:t>
            </a:r>
            <a:r>
              <a:rPr lang="en-US" sz="2125">
                <a:latin typeface="Open Sans"/>
                <a:ea typeface="Open Sans"/>
                <a:cs typeface="Open Sans"/>
                <a:sym typeface="Open Sans"/>
              </a:rPr>
              <a:t>obraća im se s ležernošću, </a:t>
            </a:r>
            <a:r>
              <a:rPr lang="en-US" sz="2040">
                <a:latin typeface="Open Sans"/>
                <a:ea typeface="Open Sans"/>
                <a:cs typeface="Open Sans"/>
                <a:sym typeface="Open Sans"/>
              </a:rPr>
              <a:t>entuzijazmom i adekvatnom brzinom</a:t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t/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90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40"/>
              <a:buNone/>
            </a:pPr>
            <a:r>
              <a:rPr lang="en-US" sz="2040">
                <a:latin typeface="Open Sans"/>
                <a:ea typeface="Open Sans"/>
                <a:cs typeface="Open Sans"/>
                <a:sym typeface="Open Sans"/>
              </a:rPr>
              <a:t>- u poučavanje unosi emocije, živahnost i energiju, koristi prikladne geste i govor tijela → nije statičan dok priča i „nastupa“</a:t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t/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90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40"/>
              <a:buNone/>
            </a:pPr>
            <a:r>
              <a:rPr lang="en-US" sz="2040">
                <a:latin typeface="Open Sans"/>
                <a:ea typeface="Open Sans"/>
                <a:cs typeface="Open Sans"/>
                <a:sym typeface="Open Sans"/>
              </a:rPr>
              <a:t>- izravno uključuje studente u interakciju, izravno im se obraća u 2. licu množine</a:t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None/>
            </a:pPr>
            <a:r>
              <a:t/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9906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40"/>
              <a:buNone/>
            </a:pPr>
            <a:r>
              <a:rPr lang="en-US" sz="2040">
                <a:latin typeface="Open Sans"/>
                <a:ea typeface="Open Sans"/>
                <a:cs typeface="Open Sans"/>
                <a:sym typeface="Open Sans"/>
              </a:rPr>
              <a:t>- osobnom interpretacijom sadržaja i autentičnošću pozitivno djeluje na motivaciju učenikai angažira ih, motivira ih na aktivno sudjelovanje, učenje i praćenje sadržaja</a:t>
            </a:r>
            <a:endParaRPr sz="204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4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>
                <a:latin typeface="Open Sans Light"/>
                <a:ea typeface="Open Sans Light"/>
                <a:cs typeface="Open Sans Light"/>
                <a:sym typeface="Open Sans Light"/>
              </a:rPr>
              <a:t>“Nastup” poučavatelja</a:t>
            </a:r>
            <a:endParaRPr b="1"/>
          </a:p>
        </p:txBody>
      </p:sp>
      <p:sp>
        <p:nvSpPr>
          <p:cNvPr id="412" name="Google Shape;412;p54"/>
          <p:cNvSpPr txBox="1"/>
          <p:nvPr>
            <p:ph idx="1" type="body"/>
          </p:nvPr>
        </p:nvSpPr>
        <p:spPr>
          <a:xfrm>
            <a:off x="395125" y="1213650"/>
            <a:ext cx="11548500" cy="46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- uz </a:t>
            </a: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pomoć multimedijskih elemenata 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pojašnjava i približava složene koncepte – mentorska uloga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- uvodi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 učenike </a:t>
            </a: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u pojedini multimedijski element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- koristi </a:t>
            </a: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suvremene prezentacijske alate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 (npr. zaslon s funkcijom dodira, osvijetljenu prozirnu ploču)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- koristi 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svoju </a:t>
            </a: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“pozadinu” 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tijekom “nastupa” (npr. demonstira pomoću “pozadine”, pokazuje na “nešto” u pozadini kao u učionici pred učenicima)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descr="Lightboard | Instructional Technology Group" id="413" name="Google Shape;41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43767" y="4498137"/>
            <a:ext cx="2887220" cy="16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60527" y="4442648"/>
            <a:ext cx="3031275" cy="1707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up her fingers&#10;&#10;Description automatically generated" id="415" name="Google Shape;41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87063" y="4442638"/>
            <a:ext cx="2561438" cy="17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>
                <a:latin typeface="Open Sans Light"/>
                <a:ea typeface="Open Sans Light"/>
                <a:cs typeface="Open Sans Light"/>
                <a:sym typeface="Open Sans Light"/>
              </a:rPr>
              <a:t>Na primjer:</a:t>
            </a:r>
            <a:endParaRPr b="1"/>
          </a:p>
        </p:txBody>
      </p:sp>
      <p:sp>
        <p:nvSpPr>
          <p:cNvPr id="421" name="Google Shape;421;p55"/>
          <p:cNvSpPr txBox="1"/>
          <p:nvPr>
            <p:ph idx="1" type="body"/>
          </p:nvPr>
        </p:nvSpPr>
        <p:spPr>
          <a:xfrm>
            <a:off x="443325" y="1275775"/>
            <a:ext cx="103422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- gestikulacija i mimika lica – biti opušten, pokazati emocije, slobodno se nasmijati, pokazati čuđenje, razmišljanje, zamišljanje…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- pokazivati na „prikaze“ u “pozadini”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- naglašavati pojedine riječi, mijenjati tempo govora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- pokreti ruku/tijela dok se govori - pokreti koji su prikladni, smisleni i povezani s onim o čemu se govori (npr. </a:t>
            </a: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prvi razlog… / drugi razlog…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- pokazati rukom nabrajanje)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- osobna interpretacija i autentičnost (npr. </a:t>
            </a: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ja bih to ovako…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- izravno se obraćati učenicima u neformalnom ležernom okružju (npr. </a:t>
            </a: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e sada ne idite nikuda… / a ovdje postaje najzanimljivije…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- prvo ćemo proći kroz opći pregled…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– pokret rukama, </a:t>
            </a: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a zatim ćemo prijeći na detalje kako se lekcija nastavlja…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– pokret rukom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- oni su kombinacija…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– pokazati rukom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- zar ne…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– pokret rukom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- dijelove rečenice možete premjestiti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– pokret rukom 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88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8107"/>
              <a:buNone/>
            </a:pPr>
            <a:r>
              <a:rPr i="1" lang="en-US" sz="2200">
                <a:latin typeface="Open Sans"/>
                <a:ea typeface="Open Sans"/>
                <a:cs typeface="Open Sans"/>
                <a:sym typeface="Open Sans"/>
              </a:rPr>
              <a:t>- možda postoji razlika…, razmislite…/sada zamislite da…</a:t>
            </a:r>
            <a:r>
              <a:rPr lang="en-US" sz="2200">
                <a:latin typeface="Open Sans"/>
                <a:ea typeface="Open Sans"/>
                <a:cs typeface="Open Sans"/>
                <a:sym typeface="Open Sans"/>
              </a:rPr>
              <a:t> – izraz lica, pokret rukom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Uvod - DOS u sklopu programa e-Škole</a:t>
            </a:r>
            <a:endParaRPr b="1"/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422325" y="1184750"/>
            <a:ext cx="11404200" cy="54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U sklopu II. faze programa e-Škole izrađen je </a:t>
            </a: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51 DOS u formi interaktivnih videolekcija za osnovne škole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(5.-8. razred)</a:t>
            </a:r>
            <a:r>
              <a:rPr b="1" lang="en-US" sz="2300">
                <a:latin typeface="Open Sans"/>
                <a:ea typeface="Open Sans"/>
                <a:cs typeface="Open Sans"/>
                <a:sym typeface="Open Sans"/>
              </a:rPr>
              <a:t> i opće gimnazije 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(1.-4. razred), objavljeni na </a:t>
            </a:r>
            <a:r>
              <a:rPr b="1" lang="en-US" sz="2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Edutoriju</a:t>
            </a:r>
            <a:r>
              <a:rPr lang="en-US" sz="2300"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3079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b="1" lang="en-US" sz="2550">
                <a:latin typeface="Open Sans"/>
                <a:ea typeface="Open Sans"/>
                <a:cs typeface="Open Sans"/>
                <a:sym typeface="Open Sans"/>
              </a:rPr>
              <a:t>- 43 predmetna DOS-a</a:t>
            </a:r>
            <a:endParaRPr b="1" sz="25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307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b="1" lang="en-US" sz="2550">
                <a:latin typeface="Open Sans"/>
                <a:ea typeface="Open Sans"/>
                <a:cs typeface="Open Sans"/>
                <a:sym typeface="Open Sans"/>
              </a:rPr>
              <a:t>- 8 interdisciplinarnih</a:t>
            </a:r>
            <a:r>
              <a:rPr lang="en-US" sz="255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en-US" sz="2550">
                <a:latin typeface="Open Sans"/>
                <a:ea typeface="Open Sans"/>
                <a:cs typeface="Open Sans"/>
                <a:sym typeface="Open Sans"/>
              </a:rPr>
              <a:t>DOS-ova</a:t>
            </a:r>
            <a:endParaRPr b="1" sz="25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22241"/>
              <a:buNone/>
            </a:pPr>
            <a:r>
              <a:t/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3137"/>
              <a:buFont typeface="Arial"/>
              <a:buNone/>
            </a:pPr>
            <a:r>
              <a:rPr lang="en-US" sz="2550">
                <a:latin typeface="Open Sans"/>
                <a:ea typeface="Open Sans"/>
                <a:cs typeface="Open Sans"/>
                <a:sym typeface="Open Sans"/>
              </a:rPr>
              <a:t>Ukupno </a:t>
            </a:r>
            <a:r>
              <a:rPr b="1" lang="en-US" sz="2550">
                <a:latin typeface="Open Sans"/>
                <a:ea typeface="Open Sans"/>
                <a:cs typeface="Open Sans"/>
                <a:sym typeface="Open Sans"/>
              </a:rPr>
              <a:t>1.352 interaktivne videolekcije (IVL)</a:t>
            </a:r>
            <a:endParaRPr b="1" sz="255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7893"/>
              <a:buFont typeface="Arial"/>
              <a:buNone/>
            </a:pPr>
            <a:r>
              <a:t/>
            </a:r>
            <a:endParaRPr b="1" sz="19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en-US" sz="2300" u="sng">
                <a:latin typeface="Open Sans"/>
                <a:ea typeface="Open Sans"/>
                <a:cs typeface="Open Sans"/>
                <a:sym typeface="Open Sans"/>
              </a:rPr>
              <a:t>Opći zahtjevi za IVL:</a:t>
            </a:r>
            <a:endParaRPr sz="2300" u="sng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6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Razrada - Elaborat 1 - Elaborat 2 - Knjiga snimanja - IVL  =&gt; recenzijski postupak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IVL vodi poučavatelj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scenografija i kostimografija uz rekvizite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trajanje 15 min/IVL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podjela IVL na segmente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interaktivni elementi (kvizovi, didaktičke igre, križaljke, simulacije, unos teksta, interaktivni video)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multimedijski elementi (fotografije, ilustracije, 3D modeli, VR, itd.)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video intervjui s predmetnim stručnjacima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specifični sadržaji (isječci iz kazališnih predstava i igranih filmova, audio zapisi, itd.)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korištenje prezentacijskih alata 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4986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- vrednovanja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rPr i="1" lang="en-US" sz="1500">
                <a:latin typeface="Open Sans"/>
                <a:ea typeface="Open Sans"/>
                <a:cs typeface="Open Sans"/>
                <a:sym typeface="Open Sans"/>
              </a:rPr>
              <a:t>IVL primjer:</a:t>
            </a:r>
            <a:r>
              <a:rPr lang="en-US" sz="15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5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https://edutorij-admin-api.carnet.hr/storage/extracted/4440837/html/11951_Hrvatski_narodni_preporod.html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6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3600">
                <a:latin typeface="Open Sans Light"/>
                <a:ea typeface="Open Sans Light"/>
                <a:cs typeface="Open Sans Light"/>
                <a:sym typeface="Open Sans Light"/>
              </a:rPr>
              <a:t>Primjeri iz videolekcija: </a:t>
            </a:r>
            <a:endParaRPr b="1"/>
          </a:p>
        </p:txBody>
      </p:sp>
      <p:sp>
        <p:nvSpPr>
          <p:cNvPr id="427" name="Google Shape;427;p56"/>
          <p:cNvSpPr txBox="1"/>
          <p:nvPr>
            <p:ph idx="1" type="body"/>
          </p:nvPr>
        </p:nvSpPr>
        <p:spPr>
          <a:xfrm>
            <a:off x="443300" y="1512250"/>
            <a:ext cx="11548500" cy="45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VIDEOLEKCIJA 1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https://www.youtube.com/watch?v=4H3-2smRJJY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VIDEOLEKCIJA 2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https://www.youtube.com/watch?v=So6JcJGdOKI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VIDEOLEKCIJA 3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5"/>
              </a:rPr>
              <a:t>https://www.youtube.com/watch?v=RB8cDdvj5uc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VIDEOLEKCIJA 4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6"/>
              </a:rPr>
              <a:t>https://www.youtube.com/watch?v=TR0JZiapxXM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latin typeface="Open Sans"/>
                <a:ea typeface="Open Sans"/>
                <a:cs typeface="Open Sans"/>
                <a:sym typeface="Open Sans"/>
              </a:rPr>
              <a:t>VIDEOLEKCIJA 5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https://www.youtube.com/watch?v=CdCKgQQWNv8</a:t>
            </a:r>
            <a:endParaRPr sz="2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28" name="Google Shape;428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43275" y="748725"/>
            <a:ext cx="3782850" cy="4994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7"/>
          <p:cNvSpPr txBox="1"/>
          <p:nvPr>
            <p:ph type="title"/>
          </p:nvPr>
        </p:nvSpPr>
        <p:spPr>
          <a:xfrm>
            <a:off x="227500" y="1377325"/>
            <a:ext cx="5292300" cy="44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t/>
            </a:r>
            <a:endParaRPr b="1" sz="4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Calibri"/>
              <a:buNone/>
            </a:pPr>
            <a:r>
              <a:rPr b="1" lang="en-US" sz="4200">
                <a:latin typeface="Open Sans"/>
                <a:ea typeface="Open Sans"/>
                <a:cs typeface="Open Sans"/>
                <a:sym typeface="Open Sans"/>
              </a:rPr>
              <a:t>Upoznavanje sa značajkama i funkcionalnostima kamere na mobitelu</a:t>
            </a: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t/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34" name="Google Shape;434;p57"/>
          <p:cNvPicPr preferRelativeResize="0"/>
          <p:nvPr/>
        </p:nvPicPr>
        <p:blipFill rotWithShape="1">
          <a:blip r:embed="rId3">
            <a:alphaModFix/>
          </a:blip>
          <a:srcRect b="0" l="0" r="25439" t="0"/>
          <a:stretch/>
        </p:blipFill>
        <p:spPr>
          <a:xfrm>
            <a:off x="5573125" y="0"/>
            <a:ext cx="51843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8"/>
          <p:cNvSpPr txBox="1"/>
          <p:nvPr>
            <p:ph type="title"/>
          </p:nvPr>
        </p:nvSpPr>
        <p:spPr>
          <a:xfrm>
            <a:off x="508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Produkcija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58"/>
          <p:cNvSpPr txBox="1"/>
          <p:nvPr>
            <p:ph idx="1" type="body"/>
          </p:nvPr>
        </p:nvSpPr>
        <p:spPr>
          <a:xfrm>
            <a:off x="508000" y="1162950"/>
            <a:ext cx="10845900" cy="4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/>
              <a:t>EKSPOZICIJA </a:t>
            </a:r>
            <a:r>
              <a:rPr lang="en-US" sz="2400"/>
              <a:t>– količina svjetla koja pada na senzor</a:t>
            </a:r>
            <a:endParaRPr sz="2400"/>
          </a:p>
        </p:txBody>
      </p:sp>
      <p:pic>
        <p:nvPicPr>
          <p:cNvPr id="441" name="Google Shape;441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550" y="1711675"/>
            <a:ext cx="9375775" cy="4440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9"/>
          <p:cNvSpPr txBox="1"/>
          <p:nvPr>
            <p:ph type="title"/>
          </p:nvPr>
        </p:nvSpPr>
        <p:spPr>
          <a:xfrm>
            <a:off x="508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None/>
            </a:pPr>
            <a:r>
              <a:rPr b="0" lang="en-US">
                <a:latin typeface="Open Sans"/>
                <a:ea typeface="Open Sans"/>
                <a:cs typeface="Open Sans"/>
                <a:sym typeface="Open Sans"/>
              </a:rPr>
              <a:t>Produkcija</a:t>
            </a:r>
            <a:endParaRPr/>
          </a:p>
        </p:txBody>
      </p:sp>
      <p:sp>
        <p:nvSpPr>
          <p:cNvPr id="447" name="Google Shape;447;p59"/>
          <p:cNvSpPr txBox="1"/>
          <p:nvPr>
            <p:ph idx="1" type="body"/>
          </p:nvPr>
        </p:nvSpPr>
        <p:spPr>
          <a:xfrm>
            <a:off x="508000" y="1162950"/>
            <a:ext cx="10845900" cy="4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/>
              <a:t>BRZINA ZATVARAČA/SHUTTER SPEED </a:t>
            </a:r>
            <a:r>
              <a:rPr lang="en-US" sz="2400"/>
              <a:t>– duljina vremena u kojem je senzor izložen svjetlu</a:t>
            </a:r>
            <a:endParaRPr sz="2400"/>
          </a:p>
        </p:txBody>
      </p:sp>
      <p:pic>
        <p:nvPicPr>
          <p:cNvPr id="448" name="Google Shape;448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6226" y="2009775"/>
            <a:ext cx="4619551" cy="407625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019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0"/>
          <p:cNvSpPr txBox="1"/>
          <p:nvPr>
            <p:ph type="title"/>
          </p:nvPr>
        </p:nvSpPr>
        <p:spPr>
          <a:xfrm>
            <a:off x="508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Produkcija</a:t>
            </a:r>
            <a:endParaRPr b="1"/>
          </a:p>
        </p:txBody>
      </p:sp>
      <p:sp>
        <p:nvSpPr>
          <p:cNvPr id="454" name="Google Shape;454;p60"/>
          <p:cNvSpPr txBox="1"/>
          <p:nvPr>
            <p:ph idx="1" type="body"/>
          </p:nvPr>
        </p:nvSpPr>
        <p:spPr>
          <a:xfrm>
            <a:off x="508000" y="1162950"/>
            <a:ext cx="10845900" cy="4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/>
              <a:t>BLENDA/IRIS </a:t>
            </a:r>
            <a:r>
              <a:rPr lang="en-US" sz="2400"/>
              <a:t>– mehanizam putem kojeg se regulira količina svjetlosti koja pada na senzor aparata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/>
              <a:t>DUBINSKA OŠTRINA</a:t>
            </a:r>
            <a:r>
              <a:rPr lang="en-US" sz="2400"/>
              <a:t> - pri manjem otvoru blende dubinska oštrina je veća, a pri većem otvoru je manja</a:t>
            </a:r>
            <a:endParaRPr sz="2400"/>
          </a:p>
        </p:txBody>
      </p:sp>
      <p:pic>
        <p:nvPicPr>
          <p:cNvPr id="455" name="Google Shape;455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" y="2892426"/>
            <a:ext cx="5023701" cy="313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8450" y="2892425"/>
            <a:ext cx="7334309" cy="313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1"/>
          <p:cNvSpPr txBox="1"/>
          <p:nvPr>
            <p:ph type="title"/>
          </p:nvPr>
        </p:nvSpPr>
        <p:spPr>
          <a:xfrm>
            <a:off x="508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None/>
            </a:pPr>
            <a:r>
              <a:rPr b="0" lang="en-US">
                <a:latin typeface="Open Sans"/>
                <a:ea typeface="Open Sans"/>
                <a:cs typeface="Open Sans"/>
                <a:sym typeface="Open Sans"/>
              </a:rPr>
              <a:t>Produkcija</a:t>
            </a:r>
            <a:endParaRPr/>
          </a:p>
        </p:txBody>
      </p:sp>
      <p:sp>
        <p:nvSpPr>
          <p:cNvPr id="462" name="Google Shape;462;p61"/>
          <p:cNvSpPr txBox="1"/>
          <p:nvPr>
            <p:ph idx="1" type="body"/>
          </p:nvPr>
        </p:nvSpPr>
        <p:spPr>
          <a:xfrm>
            <a:off x="508000" y="1162950"/>
            <a:ext cx="11420100" cy="4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/>
              <a:t>ISO </a:t>
            </a:r>
            <a:r>
              <a:rPr lang="en-US" sz="2400"/>
              <a:t>– mjera osjetljivosti senzora slike - što je manji broj manje je “zrno” i obratno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/>
          </a:p>
        </p:txBody>
      </p:sp>
      <p:pic>
        <p:nvPicPr>
          <p:cNvPr id="463" name="Google Shape;46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520" y="2051025"/>
            <a:ext cx="5089174" cy="396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77200" y="2051025"/>
            <a:ext cx="5951012" cy="396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470" name="Google Shape;470;p6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471" name="Google Shape;471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-247650"/>
            <a:ext cx="12192000" cy="735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63"/>
          <p:cNvSpPr txBox="1"/>
          <p:nvPr>
            <p:ph type="title"/>
          </p:nvPr>
        </p:nvSpPr>
        <p:spPr>
          <a:xfrm>
            <a:off x="508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Produkcija</a:t>
            </a:r>
            <a:endParaRPr b="1"/>
          </a:p>
        </p:txBody>
      </p:sp>
      <p:sp>
        <p:nvSpPr>
          <p:cNvPr id="477" name="Google Shape;477;p63"/>
          <p:cNvSpPr txBox="1"/>
          <p:nvPr>
            <p:ph idx="1" type="body"/>
          </p:nvPr>
        </p:nvSpPr>
        <p:spPr>
          <a:xfrm>
            <a:off x="508000" y="1162950"/>
            <a:ext cx="10845900" cy="4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/>
              <a:t>BALANS BIJELE/WB </a:t>
            </a:r>
            <a:r>
              <a:rPr lang="en-US" sz="2400"/>
              <a:t>– koristi se za podešavanje prikaza bijele boje, ljudsko oko se prirodno prilagodi i uvijek prepozna bijelu - kameru moramo mi usmjeriti</a:t>
            </a:r>
            <a:endParaRPr sz="2400"/>
          </a:p>
        </p:txBody>
      </p:sp>
      <p:pic>
        <p:nvPicPr>
          <p:cNvPr id="478" name="Google Shape;47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476500"/>
            <a:ext cx="12192000" cy="2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4"/>
          <p:cNvSpPr txBox="1"/>
          <p:nvPr>
            <p:ph type="title"/>
          </p:nvPr>
        </p:nvSpPr>
        <p:spPr>
          <a:xfrm>
            <a:off x="508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/>
              <a:t>Produkcija</a:t>
            </a:r>
            <a:endParaRPr/>
          </a:p>
        </p:txBody>
      </p:sp>
      <p:sp>
        <p:nvSpPr>
          <p:cNvPr id="484" name="Google Shape;484;p64"/>
          <p:cNvSpPr txBox="1"/>
          <p:nvPr>
            <p:ph idx="1" type="body"/>
          </p:nvPr>
        </p:nvSpPr>
        <p:spPr>
          <a:xfrm>
            <a:off x="508000" y="1162950"/>
            <a:ext cx="10845900" cy="4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400">
              <a:solidFill>
                <a:srgbClr val="7F7F7F"/>
              </a:solidFill>
            </a:endParaRPr>
          </a:p>
        </p:txBody>
      </p:sp>
      <p:pic>
        <p:nvPicPr>
          <p:cNvPr id="485" name="Google Shape;485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-250037"/>
            <a:ext cx="12192000" cy="735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5"/>
          <p:cNvSpPr txBox="1"/>
          <p:nvPr>
            <p:ph type="title"/>
          </p:nvPr>
        </p:nvSpPr>
        <p:spPr>
          <a:xfrm>
            <a:off x="508000" y="603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/>
              <a:t>Produkcija</a:t>
            </a:r>
            <a:endParaRPr/>
          </a:p>
        </p:txBody>
      </p:sp>
      <p:sp>
        <p:nvSpPr>
          <p:cNvPr id="491" name="Google Shape;491;p65"/>
          <p:cNvSpPr txBox="1"/>
          <p:nvPr>
            <p:ph idx="1" type="body"/>
          </p:nvPr>
        </p:nvSpPr>
        <p:spPr>
          <a:xfrm>
            <a:off x="508000" y="1162950"/>
            <a:ext cx="10845900" cy="4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>
                <a:solidFill>
                  <a:srgbClr val="7F7F7F"/>
                </a:solidFill>
              </a:rPr>
              <a:t>KUTOVI SNIMANJA </a:t>
            </a:r>
            <a:r>
              <a:rPr lang="en-US" sz="2400">
                <a:solidFill>
                  <a:srgbClr val="7F7F7F"/>
                </a:solidFill>
              </a:rPr>
              <a:t>- rakursi: gornji, donji</a:t>
            </a:r>
            <a:br>
              <a:rPr lang="en-US" sz="2400">
                <a:solidFill>
                  <a:srgbClr val="7F7F7F"/>
                </a:solidFill>
              </a:rPr>
            </a:br>
            <a:r>
              <a:rPr lang="en-US" sz="2400">
                <a:solidFill>
                  <a:srgbClr val="7F7F7F"/>
                </a:solidFill>
              </a:rPr>
              <a:t>						  -</a:t>
            </a:r>
            <a:r>
              <a:rPr lang="en-US" sz="2500">
                <a:solidFill>
                  <a:srgbClr val="7F7F7F"/>
                </a:solidFill>
              </a:rPr>
              <a:t> </a:t>
            </a:r>
            <a:r>
              <a:rPr lang="en-US" sz="2400">
                <a:solidFill>
                  <a:srgbClr val="7F7F7F"/>
                </a:solidFill>
              </a:rPr>
              <a:t>razina pogleda, kosi(dutch)</a:t>
            </a:r>
            <a:br>
              <a:rPr lang="en-US" sz="2400">
                <a:solidFill>
                  <a:srgbClr val="7F7F7F"/>
                </a:solidFill>
              </a:rPr>
            </a:br>
            <a:r>
              <a:rPr lang="en-US" sz="2400">
                <a:solidFill>
                  <a:srgbClr val="7F7F7F"/>
                </a:solidFill>
              </a:rPr>
              <a:t>                                     </a:t>
            </a:r>
            <a:endParaRPr sz="2400">
              <a:solidFill>
                <a:srgbClr val="7F7F7F"/>
              </a:solidFill>
            </a:endParaRPr>
          </a:p>
        </p:txBody>
      </p:sp>
      <p:pic>
        <p:nvPicPr>
          <p:cNvPr id="492" name="Google Shape;492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9575"/>
            <a:ext cx="12192000" cy="5738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2"/>
          <p:cNvSpPr txBox="1"/>
          <p:nvPr>
            <p:ph type="title"/>
          </p:nvPr>
        </p:nvSpPr>
        <p:spPr>
          <a:xfrm>
            <a:off x="752800" y="2182475"/>
            <a:ext cx="3968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Priprema…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6" name="Google Shape;126;p12"/>
          <p:cNvPicPr preferRelativeResize="0"/>
          <p:nvPr/>
        </p:nvPicPr>
        <p:blipFill rotWithShape="1">
          <a:blip r:embed="rId3">
            <a:alphaModFix/>
          </a:blip>
          <a:srcRect b="0" l="0" r="14008" t="0"/>
          <a:stretch/>
        </p:blipFill>
        <p:spPr>
          <a:xfrm>
            <a:off x="4720900" y="0"/>
            <a:ext cx="59790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66"/>
          <p:cNvSpPr txBox="1"/>
          <p:nvPr>
            <p:ph type="title"/>
          </p:nvPr>
        </p:nvSpPr>
        <p:spPr>
          <a:xfrm>
            <a:off x="381000" y="60325"/>
            <a:ext cx="10642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Produkcija</a:t>
            </a:r>
            <a:endParaRPr b="1"/>
          </a:p>
        </p:txBody>
      </p:sp>
      <p:sp>
        <p:nvSpPr>
          <p:cNvPr id="498" name="Google Shape;498;p66"/>
          <p:cNvSpPr txBox="1"/>
          <p:nvPr>
            <p:ph idx="1" type="body"/>
          </p:nvPr>
        </p:nvSpPr>
        <p:spPr>
          <a:xfrm>
            <a:off x="381000" y="1086750"/>
            <a:ext cx="11512500" cy="45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/>
              <a:t>STANJA KAMERE</a:t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/>
              <a:t>statična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/>
              <a:t>dinamična - panorama(švenk), vožnja(napred, natrag, kranska, kružna, brišuća panorama…)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lang="en-US" sz="2400"/>
              <a:t>  </a:t>
            </a:r>
            <a:endParaRPr sz="2400"/>
          </a:p>
        </p:txBody>
      </p:sp>
      <p:pic>
        <p:nvPicPr>
          <p:cNvPr id="499" name="Google Shape;499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2" y="2825750"/>
            <a:ext cx="3077725" cy="336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58725" y="2825750"/>
            <a:ext cx="3365152" cy="336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23875" y="2825750"/>
            <a:ext cx="5069862" cy="336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6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07" name="Google Shape;507;p6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08" name="Google Shape;508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2050" y="-82300"/>
            <a:ext cx="12224050" cy="704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68"/>
          <p:cNvSpPr txBox="1"/>
          <p:nvPr>
            <p:ph type="title"/>
          </p:nvPr>
        </p:nvSpPr>
        <p:spPr>
          <a:xfrm>
            <a:off x="381000" y="60325"/>
            <a:ext cx="106425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Open Sans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Produkcija</a:t>
            </a:r>
            <a:endParaRPr b="1"/>
          </a:p>
        </p:txBody>
      </p:sp>
      <p:sp>
        <p:nvSpPr>
          <p:cNvPr id="514" name="Google Shape;514;p68"/>
          <p:cNvSpPr txBox="1"/>
          <p:nvPr>
            <p:ph idx="1" type="body"/>
          </p:nvPr>
        </p:nvSpPr>
        <p:spPr>
          <a:xfrm>
            <a:off x="525150" y="1287150"/>
            <a:ext cx="11368500" cy="43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r>
              <a:rPr b="1" lang="en-US" sz="2400"/>
              <a:t>KOMPOZICIJA</a:t>
            </a:r>
            <a:endParaRPr sz="2400"/>
          </a:p>
        </p:txBody>
      </p:sp>
      <p:pic>
        <p:nvPicPr>
          <p:cNvPr id="515" name="Google Shape;515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4543" y="0"/>
            <a:ext cx="734746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4125" y="855550"/>
            <a:ext cx="714375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0"/>
          <p:cNvSpPr txBox="1"/>
          <p:nvPr>
            <p:ph type="title"/>
          </p:nvPr>
        </p:nvSpPr>
        <p:spPr>
          <a:xfrm>
            <a:off x="262475" y="840675"/>
            <a:ext cx="4835400" cy="498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 sz="4200">
                <a:latin typeface="Open Sans"/>
                <a:ea typeface="Open Sans"/>
                <a:cs typeface="Open Sans"/>
                <a:sym typeface="Open Sans"/>
              </a:rPr>
              <a:t>Sad…</a:t>
            </a:r>
            <a:br>
              <a:rPr b="1" lang="en-US" sz="4200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US" sz="4200">
                <a:latin typeface="Open Sans"/>
                <a:ea typeface="Open Sans"/>
                <a:cs typeface="Open Sans"/>
                <a:sym typeface="Open Sans"/>
              </a:rPr>
              <a:t>praktični dio</a:t>
            </a:r>
            <a:endParaRPr b="1" sz="4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t/>
            </a:r>
            <a:endParaRPr b="1" sz="42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 sz="4200">
                <a:latin typeface="Open Sans"/>
                <a:ea typeface="Open Sans"/>
                <a:cs typeface="Open Sans"/>
                <a:sym typeface="Open Sans"/>
              </a:rPr>
              <a:t>Izrada scenarija i knjige snimanja</a:t>
            </a:r>
            <a:endParaRPr b="1" sz="42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26" name="Google Shape;526;p70"/>
          <p:cNvPicPr preferRelativeResize="0"/>
          <p:nvPr/>
        </p:nvPicPr>
        <p:blipFill rotWithShape="1">
          <a:blip r:embed="rId3">
            <a:alphaModFix/>
          </a:blip>
          <a:srcRect b="0" l="0" r="18166" t="0"/>
          <a:stretch/>
        </p:blipFill>
        <p:spPr>
          <a:xfrm>
            <a:off x="5101900" y="0"/>
            <a:ext cx="5690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71"/>
          <p:cNvSpPr txBox="1"/>
          <p:nvPr>
            <p:ph type="title"/>
          </p:nvPr>
        </p:nvSpPr>
        <p:spPr>
          <a:xfrm>
            <a:off x="269925" y="0"/>
            <a:ext cx="11108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300">
                <a:latin typeface="Open Sans Light"/>
                <a:ea typeface="Open Sans Light"/>
                <a:cs typeface="Open Sans Light"/>
                <a:sym typeface="Open Sans Light"/>
              </a:rPr>
              <a:t>Zadatak: Izrada scenarija i knjige snimanja</a:t>
            </a:r>
            <a:endParaRPr b="1" sz="4300"/>
          </a:p>
        </p:txBody>
      </p:sp>
      <p:sp>
        <p:nvSpPr>
          <p:cNvPr id="532" name="Google Shape;532;p71"/>
          <p:cNvSpPr txBox="1"/>
          <p:nvPr>
            <p:ph idx="1" type="body"/>
          </p:nvPr>
        </p:nvSpPr>
        <p:spPr>
          <a:xfrm>
            <a:off x="375850" y="1205175"/>
            <a:ext cx="11816100" cy="51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1104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- trajanje videolakcije: min.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3 minute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04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- cilj videolekcije: popularizacija i dodatna motivacija za predmetni sadržaj, na temu: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    “Jeste li znali…?”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04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400" u="sng">
                <a:latin typeface="Open Sans"/>
                <a:ea typeface="Open Sans"/>
                <a:cs typeface="Open Sans"/>
                <a:sym typeface="Open Sans"/>
              </a:rPr>
              <a:t>- obavezni dijelovi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: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04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1.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multimedijski elementi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: najmanje 2 (npr. ilustracija, slika, video, itd.)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04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2. korištenje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glazbene podloge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(u barem jednom dijelu videolekcije)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04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3. korištenje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grafika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(npr. naslov, logotip, tipografija, itd.)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04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4. minimalno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3 kadra </a:t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b="1"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1049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2400" u="sng">
                <a:latin typeface="Open Sans"/>
                <a:ea typeface="Open Sans"/>
                <a:cs typeface="Open Sans"/>
                <a:sym typeface="Open Sans"/>
              </a:rPr>
              <a:t>opcionalno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-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koristiti minimalno 2 različite lokacije snimanja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75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75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5000"/>
              <a:buNone/>
            </a:pPr>
            <a:r>
              <a:t/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2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Zadatak: Izrada scenarija</a:t>
            </a:r>
            <a:endParaRPr b="1"/>
          </a:p>
        </p:txBody>
      </p:sp>
      <p:sp>
        <p:nvSpPr>
          <p:cNvPr id="538" name="Google Shape;538;p72"/>
          <p:cNvSpPr txBox="1"/>
          <p:nvPr>
            <p:ph idx="1" type="body"/>
          </p:nvPr>
        </p:nvSpPr>
        <p:spPr>
          <a:xfrm>
            <a:off x="342000" y="1040625"/>
            <a:ext cx="112404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</a:pPr>
            <a:r>
              <a:rPr lang="en-US" sz="1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https://docs.google.com/spreadsheets/d/11XhJm5pGlSKCMbluMunn13Lel0xRpnbk/edit#gid=652887695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rtl="0" algn="just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30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39" name="Google Shape;539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4275" y="1361825"/>
            <a:ext cx="9124627" cy="478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73"/>
          <p:cNvSpPr txBox="1"/>
          <p:nvPr>
            <p:ph type="title"/>
          </p:nvPr>
        </p:nvSpPr>
        <p:spPr>
          <a:xfrm>
            <a:off x="269925" y="0"/>
            <a:ext cx="11751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Zadatak : Izrada Knjige snimanja / </a:t>
            </a:r>
            <a:r>
              <a:rPr b="1" i="1" lang="en-US" sz="4400">
                <a:latin typeface="Open Sans Light"/>
                <a:ea typeface="Open Sans Light"/>
                <a:cs typeface="Open Sans Light"/>
                <a:sym typeface="Open Sans Light"/>
              </a:rPr>
              <a:t>Storyboarda</a:t>
            </a:r>
            <a:endParaRPr b="1"/>
          </a:p>
        </p:txBody>
      </p:sp>
      <p:sp>
        <p:nvSpPr>
          <p:cNvPr id="545" name="Google Shape;545;p73"/>
          <p:cNvSpPr txBox="1"/>
          <p:nvPr>
            <p:ph idx="1" type="body"/>
          </p:nvPr>
        </p:nvSpPr>
        <p:spPr>
          <a:xfrm>
            <a:off x="269925" y="1032350"/>
            <a:ext cx="11278800" cy="48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https://docs.google.com/spreadsheets/d/11vt4ROVEiTwn5ZFaqUE7nFIy8eOC188d/edit#gid=108957305</a:t>
            </a:r>
            <a:endParaRPr sz="14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46" name="Google Shape;546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512094"/>
            <a:ext cx="12192000" cy="38338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2c44cc58707_0_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60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552" name="Google Shape;552;g2c44cc58707_0_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553" name="Google Shape;553;g2c44cc58707_0_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7500" y="0"/>
            <a:ext cx="9617650" cy="5759749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g2c44cc58707_0_9"/>
          <p:cNvSpPr/>
          <p:nvPr/>
        </p:nvSpPr>
        <p:spPr>
          <a:xfrm>
            <a:off x="1913649" y="679092"/>
            <a:ext cx="5745600" cy="3274200"/>
          </a:xfrm>
          <a:prstGeom prst="rect">
            <a:avLst/>
          </a:prstGeom>
          <a:solidFill>
            <a:srgbClr val="1F5C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1" i="0" lang="en-US" sz="5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Osnove izrade multimedijskog audio-vizualnog sadržaja</a:t>
            </a:r>
            <a:endParaRPr b="1" i="0" sz="5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5" name="Google Shape;555;g2c44cc58707_0_9"/>
          <p:cNvSpPr/>
          <p:nvPr/>
        </p:nvSpPr>
        <p:spPr>
          <a:xfrm>
            <a:off x="8271624" y="4599472"/>
            <a:ext cx="2022900" cy="953700"/>
          </a:xfrm>
          <a:prstGeom prst="rect">
            <a:avLst/>
          </a:prstGeom>
          <a:solidFill>
            <a:srgbClr val="1F5C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2. dio</a:t>
            </a:r>
            <a:endParaRPr b="1" i="0" sz="5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75"/>
          <p:cNvSpPr txBox="1"/>
          <p:nvPr>
            <p:ph type="title"/>
          </p:nvPr>
        </p:nvSpPr>
        <p:spPr>
          <a:xfrm>
            <a:off x="235425" y="1377325"/>
            <a:ext cx="4835400" cy="44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Sada postprodukcija i montaža…</a:t>
            </a:r>
            <a:endParaRPr b="1"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61" name="Google Shape;561;p75"/>
          <p:cNvPicPr preferRelativeResize="0"/>
          <p:nvPr/>
        </p:nvPicPr>
        <p:blipFill rotWithShape="1">
          <a:blip r:embed="rId3">
            <a:alphaModFix/>
          </a:blip>
          <a:srcRect b="0" l="0" r="16715" t="0"/>
          <a:stretch/>
        </p:blipFill>
        <p:spPr>
          <a:xfrm>
            <a:off x="4949500" y="0"/>
            <a:ext cx="5790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 txBox="1"/>
          <p:nvPr>
            <p:ph type="title"/>
          </p:nvPr>
        </p:nvSpPr>
        <p:spPr>
          <a:xfrm>
            <a:off x="807550" y="2169550"/>
            <a:ext cx="39681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1. korak  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Scenarij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2" name="Google Shape;132;p13"/>
          <p:cNvPicPr preferRelativeResize="0"/>
          <p:nvPr/>
        </p:nvPicPr>
        <p:blipFill rotWithShape="1">
          <a:blip r:embed="rId3">
            <a:alphaModFix/>
          </a:blip>
          <a:srcRect b="0" l="0" r="14008" t="0"/>
          <a:stretch/>
        </p:blipFill>
        <p:spPr>
          <a:xfrm>
            <a:off x="4720900" y="0"/>
            <a:ext cx="597907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7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Postprodukcija</a:t>
            </a:r>
            <a:endParaRPr b="1"/>
          </a:p>
        </p:txBody>
      </p:sp>
      <p:sp>
        <p:nvSpPr>
          <p:cNvPr id="567" name="Google Shape;567;p7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-US" sz="2400"/>
              <a:t>MONTAŽA </a:t>
            </a:r>
            <a:r>
              <a:rPr lang="en-US" sz="2400"/>
              <a:t>- umijeće pripovijedanja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/>
              <a:t>			   - nevidljiva umjetnost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8" name="Google Shape;56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4725" y="2835275"/>
            <a:ext cx="5779349" cy="31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7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Postprodukcija</a:t>
            </a:r>
            <a:endParaRPr b="1"/>
          </a:p>
        </p:txBody>
      </p:sp>
      <p:sp>
        <p:nvSpPr>
          <p:cNvPr id="574" name="Google Shape;574;p7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-US" sz="2400"/>
              <a:t>KULJEŠOVLJEV EFEKT/POKUS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400"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75" name="Google Shape;575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5337" y="2268875"/>
            <a:ext cx="5210601" cy="3907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Postprodukcija</a:t>
            </a:r>
            <a:endParaRPr b="1"/>
          </a:p>
        </p:txBody>
      </p:sp>
      <p:sp>
        <p:nvSpPr>
          <p:cNvPr id="581" name="Google Shape;581;p7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b="1" lang="en-US" sz="2400"/>
              <a:t>TIJEK MONTAŽE</a:t>
            </a:r>
            <a:endParaRPr b="1"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2400"/>
              <a:t>Kreiranje projekta na računalu</a:t>
            </a:r>
            <a:br>
              <a:rPr lang="en-US" sz="2400"/>
            </a:br>
            <a:r>
              <a:rPr lang="en-US" sz="2400"/>
              <a:t>Učitavanje snimljenih materijala u računalo(import)</a:t>
            </a:r>
            <a:br>
              <a:rPr lang="en-US" sz="2400"/>
            </a:br>
            <a:r>
              <a:rPr lang="en-US" sz="2400"/>
              <a:t>Pregledavanje i rezanje (grubi šnit) video materijala</a:t>
            </a:r>
            <a:br>
              <a:rPr lang="en-US" sz="2400"/>
            </a:br>
            <a:r>
              <a:rPr lang="en-US" sz="2400"/>
              <a:t>Precizno rezanje (fini šnit) video materijala</a:t>
            </a:r>
            <a:br>
              <a:rPr lang="en-US" sz="2400"/>
            </a:br>
            <a:r>
              <a:rPr lang="en-US" sz="2400"/>
              <a:t>Dodavanje tranzicija</a:t>
            </a:r>
            <a:br>
              <a:rPr lang="en-US" sz="2400"/>
            </a:br>
            <a:r>
              <a:rPr lang="en-US" sz="2400"/>
              <a:t>Dodavanje efekata</a:t>
            </a:r>
            <a:br>
              <a:rPr lang="en-US" sz="2400"/>
            </a:br>
            <a:r>
              <a:rPr lang="en-US" sz="2400"/>
              <a:t>Dodavanje grafičkih elemenata te izrada titlova</a:t>
            </a:r>
            <a:br>
              <a:rPr lang="en-US" sz="2400"/>
            </a:br>
            <a:r>
              <a:rPr lang="en-US" sz="2400"/>
              <a:t>Dodavanje glazbe i uređivanje zvučnih zapisa</a:t>
            </a:r>
            <a:br>
              <a:rPr lang="en-US" sz="2400"/>
            </a:br>
            <a:r>
              <a:rPr lang="en-US" sz="2400"/>
              <a:t>Exportiranje gotovog video uratka  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sz="2400"/>
          </a:p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5454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79"/>
          <p:cNvSpPr txBox="1"/>
          <p:nvPr>
            <p:ph type="title"/>
          </p:nvPr>
        </p:nvSpPr>
        <p:spPr>
          <a:xfrm>
            <a:off x="616425" y="1377325"/>
            <a:ext cx="4835400" cy="448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I za kraj…</a:t>
            </a:r>
            <a:br>
              <a:rPr b="1" lang="en-US"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-US">
                <a:latin typeface="Open Sans"/>
                <a:ea typeface="Open Sans"/>
                <a:cs typeface="Open Sans"/>
                <a:sym typeface="Open Sans"/>
              </a:rPr>
              <a:t>filmska projekcija uz kokice</a:t>
            </a:r>
            <a:endParaRPr b="1" i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99CD"/>
              </a:buClr>
              <a:buSzPts val="4800"/>
              <a:buFont typeface="Arial"/>
              <a:buNone/>
            </a:pPr>
            <a:r>
              <a:t/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87" name="Google Shape;587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2655" y="863825"/>
            <a:ext cx="6674018" cy="4488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0"/>
          <p:cNvSpPr txBox="1"/>
          <p:nvPr/>
        </p:nvSpPr>
        <p:spPr>
          <a:xfrm>
            <a:off x="3803427" y="3168280"/>
            <a:ext cx="48687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702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Hvala na pažnji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"/>
          <p:cNvSpPr txBox="1"/>
          <p:nvPr>
            <p:ph type="title"/>
          </p:nvPr>
        </p:nvSpPr>
        <p:spPr>
          <a:xfrm>
            <a:off x="269925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60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- Scenarij</a:t>
            </a:r>
            <a:endParaRPr b="1"/>
          </a:p>
        </p:txBody>
      </p:sp>
      <p:sp>
        <p:nvSpPr>
          <p:cNvPr id="138" name="Google Shape;138;p14"/>
          <p:cNvSpPr txBox="1"/>
          <p:nvPr>
            <p:ph idx="1" type="body"/>
          </p:nvPr>
        </p:nvSpPr>
        <p:spPr>
          <a:xfrm>
            <a:off x="433246" y="1150379"/>
            <a:ext cx="11115900" cy="565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Videolekcija</a:t>
            </a:r>
            <a:r>
              <a:rPr b="1" lang="en-US" sz="20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0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en-US" sz="2400"/>
              <a:t>snimljeni audio-vizualni sadržaj s ugrađenim multimedijskim  elementima, izrađen metodički cjelovito i smisleno.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Koji su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ciljevi 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vaše videolekcije? 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Što želite da vaši učenici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postignu/nauče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?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Open Sans"/>
              <a:buChar char="-"/>
            </a:pP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Koji su </a:t>
            </a:r>
            <a:r>
              <a:rPr b="1" lang="en-US" sz="2400">
                <a:latin typeface="Open Sans"/>
                <a:ea typeface="Open Sans"/>
                <a:cs typeface="Open Sans"/>
                <a:sym typeface="Open Sans"/>
              </a:rPr>
              <a:t>ishodi</a:t>
            </a:r>
            <a:r>
              <a:rPr lang="en-US" sz="2400">
                <a:latin typeface="Open Sans"/>
                <a:ea typeface="Open Sans"/>
                <a:cs typeface="Open Sans"/>
                <a:sym typeface="Open Sans"/>
              </a:rPr>
              <a:t> učenja?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Open Sans"/>
              <a:buNone/>
            </a:pPr>
            <a:r>
              <a:t/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Ključ za izradu učinkovitih obrazovnih videolekcija je započeti s </a:t>
            </a:r>
            <a:r>
              <a:rPr b="1" lang="en-US" sz="2600">
                <a:latin typeface="Open Sans"/>
                <a:ea typeface="Open Sans"/>
                <a:cs typeface="Open Sans"/>
                <a:sym typeface="Open Sans"/>
              </a:rPr>
              <a:t>jasnim namjerama poučavanja</a:t>
            </a: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 i slijediti </a:t>
            </a:r>
            <a:r>
              <a:rPr b="1" lang="en-US" sz="2600">
                <a:latin typeface="Open Sans"/>
                <a:ea typeface="Open Sans"/>
                <a:cs typeface="Open Sans"/>
                <a:sym typeface="Open Sans"/>
              </a:rPr>
              <a:t>načela dizajna u skladu s multimedijskim učenjem</a:t>
            </a:r>
            <a:r>
              <a:rPr lang="en-US" sz="2600"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26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7F7F7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/>
          </a:p>
        </p:txBody>
      </p:sp>
      <p:pic>
        <p:nvPicPr>
          <p:cNvPr descr="Key | Bandipedia | Fandom" id="139" name="Google Shape;1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3046426">
            <a:off x="8409502" y="2218473"/>
            <a:ext cx="2685294" cy="2839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"/>
          <p:cNvSpPr txBox="1"/>
          <p:nvPr>
            <p:ph type="title"/>
          </p:nvPr>
        </p:nvSpPr>
        <p:spPr>
          <a:xfrm>
            <a:off x="838200" y="365125"/>
            <a:ext cx="1021588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Open Sans Light"/>
              <a:buNone/>
            </a:pPr>
            <a:r>
              <a:rPr b="1" lang="en-US" sz="4400">
                <a:latin typeface="Open Sans Light"/>
                <a:ea typeface="Open Sans Light"/>
                <a:cs typeface="Open Sans Light"/>
                <a:sym typeface="Open Sans Light"/>
              </a:rPr>
              <a:t>1. korak - Scenarij</a:t>
            </a:r>
            <a:endParaRPr/>
          </a:p>
        </p:txBody>
      </p:sp>
      <p:sp>
        <p:nvSpPr>
          <p:cNvPr id="145" name="Google Shape;145;p15"/>
          <p:cNvSpPr txBox="1"/>
          <p:nvPr>
            <p:ph idx="1" type="body"/>
          </p:nvPr>
        </p:nvSpPr>
        <p:spPr>
          <a:xfrm>
            <a:off x="838200" y="1825625"/>
            <a:ext cx="1021588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800">
                <a:latin typeface="Open Sans"/>
                <a:ea typeface="Open Sans"/>
                <a:cs typeface="Open Sans"/>
                <a:sym typeface="Open Sans"/>
              </a:rPr>
              <a:t>Koraci:</a:t>
            </a:r>
            <a:endParaRPr/>
          </a:p>
          <a:p>
            <a:pPr indent="0" lvl="0" marL="1016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- ideja</a:t>
            </a:r>
            <a:endParaRPr b="1" sz="28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- scenarij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- knjiga snimanja/</a:t>
            </a:r>
            <a:r>
              <a:rPr b="1" i="1" lang="en-US" sz="2800">
                <a:latin typeface="Open Sans"/>
                <a:ea typeface="Open Sans"/>
                <a:cs typeface="Open Sans"/>
                <a:sym typeface="Open Sans"/>
              </a:rPr>
              <a:t>storyboard</a:t>
            </a: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/>
          </a:p>
          <a:p>
            <a:pPr indent="0" lvl="0" marL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- produkcija (snimanje)</a:t>
            </a:r>
            <a:endParaRPr/>
          </a:p>
          <a:p>
            <a:pPr indent="0" lvl="0" marL="10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b="1" lang="en-US" sz="2800">
                <a:latin typeface="Open Sans"/>
                <a:ea typeface="Open Sans"/>
                <a:cs typeface="Open Sans"/>
                <a:sym typeface="Open Sans"/>
              </a:rPr>
              <a:t>- montaža i postprodukcija</a:t>
            </a:r>
            <a:endParaRPr sz="2800">
              <a:latin typeface="Open Sans"/>
              <a:ea typeface="Open Sans"/>
              <a:cs typeface="Open Sans"/>
              <a:sym typeface="Open Sans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6" name="Google Shape;14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72708" y="1473719"/>
            <a:ext cx="4296697" cy="3910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2024-03-14T10:04:04Z</dcterms:created>
  <dc:creator>Nino Cosic</dc:creator>
</cp:coreProperties>
</file>