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3" r:id="rId5"/>
    <p:sldId id="285" r:id="rId6"/>
    <p:sldId id="260" r:id="rId7"/>
    <p:sldId id="261" r:id="rId8"/>
    <p:sldId id="262" r:id="rId9"/>
    <p:sldId id="280" r:id="rId10"/>
    <p:sldId id="279" r:id="rId11"/>
    <p:sldId id="286" r:id="rId12"/>
    <p:sldId id="264" r:id="rId13"/>
    <p:sldId id="277" r:id="rId14"/>
    <p:sldId id="267" r:id="rId15"/>
    <p:sldId id="259" r:id="rId1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B1B7DD6-E05B-168E-97AD-0C694FC0CB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6A5AC39-A76A-056B-8AE7-799263843C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D845123-51E6-88A8-E87B-C174B7341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8EEF2-B33E-475D-9A5F-6A545B6ADCF0}" type="datetimeFigureOut">
              <a:rPr lang="hr-HR" smtClean="0"/>
              <a:t>1.4.2024.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3506ED6-3776-1417-06AE-EAA1048CD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6DA9BFA-F891-B1D1-2C70-67C3041A6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34CD-33B5-4630-9946-03E70A8C769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41655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0C20391-3C16-75AF-1BCF-446944A18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486DD91A-1CF5-C42E-6EB5-9252DB288D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0643C3D-1E95-69DA-3A7D-3A3C13497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8EEF2-B33E-475D-9A5F-6A545B6ADCF0}" type="datetimeFigureOut">
              <a:rPr lang="hr-HR" smtClean="0"/>
              <a:t>1.4.2024.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269CFE1-31FA-A2CA-2AC3-3D174A976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A80DA22-41B6-0C02-4964-4B36C2780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34CD-33B5-4630-9946-03E70A8C769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918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5EBB07D5-440F-38C4-1F35-09B52EF33F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5D842BE5-B773-0E8B-0645-0B3EA7C1EC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8F03771-7567-3766-8C81-A9CAEF9D5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8EEF2-B33E-475D-9A5F-6A545B6ADCF0}" type="datetimeFigureOut">
              <a:rPr lang="hr-HR" smtClean="0"/>
              <a:t>1.4.2024.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88C237D-A2C4-2B13-5148-0AD218524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B278991-0CEF-0003-B34C-BAF0D2F3C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34CD-33B5-4630-9946-03E70A8C769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43121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BBD7445-69E2-BA15-2C6C-3F49F67DB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F0DA87E-C624-10EE-EC62-EB056C326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1C27311-34AE-C295-B9DC-26F51AD9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8EEF2-B33E-475D-9A5F-6A545B6ADCF0}" type="datetimeFigureOut">
              <a:rPr lang="hr-HR" smtClean="0"/>
              <a:t>1.4.2024.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1FD1B38-5BA6-9493-34A3-F82117FBA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D318900-57BE-5B91-07EF-4B8388B3E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34CD-33B5-4630-9946-03E70A8C769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19308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6066193-0C3F-E601-B4CE-EAED33163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E05A7E4F-7139-F67D-C83E-B46C2FCA2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AC2BA61-F3E4-B273-FA06-3BA292E62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8EEF2-B33E-475D-9A5F-6A545B6ADCF0}" type="datetimeFigureOut">
              <a:rPr lang="hr-HR" smtClean="0"/>
              <a:t>1.4.2024.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5BB8118-21C7-C1DD-A6D5-445865CDC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C0E2786-074E-4248-1138-24A2A2E50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34CD-33B5-4630-9946-03E70A8C769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05144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2B1DBA7-3E33-0671-708C-17AF04384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DC68D2E-A8FE-F23A-BF7F-0952EC9AF2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CB0E16D-F840-30DD-AA78-E57594DFB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C31005C-43E6-8E61-0FB1-EBF1BC2B9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8EEF2-B33E-475D-9A5F-6A545B6ADCF0}" type="datetimeFigureOut">
              <a:rPr lang="hr-HR" smtClean="0"/>
              <a:t>1.4.2024.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381D122E-5375-BC0A-3802-849193FC7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82B1B01-7AB3-53E9-09C6-CEFAA73F2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34CD-33B5-4630-9946-03E70A8C769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07263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9531842-194B-5871-26F6-A95814BBC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B1A11D1-CF36-DC75-C4F1-ECF8B02A34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06D3D4FA-F992-FCFD-EADB-DA612105F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E5A3CE81-1D9A-9D20-3986-FD56D940DD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79C08CA3-D53A-77D3-72F3-3A30F3E52D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60F999CB-CCDC-7720-7C76-21586F97E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8EEF2-B33E-475D-9A5F-6A545B6ADCF0}" type="datetimeFigureOut">
              <a:rPr lang="hr-HR" smtClean="0"/>
              <a:t>1.4.2024.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815289AE-FE9E-AD3F-7C26-070A429E0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A9F5B313-9908-BE32-DD44-7B2578CB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34CD-33B5-4630-9946-03E70A8C769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31485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CA0760-8C29-F4E7-4EA1-BF75330B2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20908A98-5DCC-47C0-2313-CB4AB5BB1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8EEF2-B33E-475D-9A5F-6A545B6ADCF0}" type="datetimeFigureOut">
              <a:rPr lang="hr-HR" smtClean="0"/>
              <a:t>1.4.2024.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BB48CE80-9A53-79FE-34D5-F2774107F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E723D5F3-1D8F-65F9-E4DE-7A815F671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34CD-33B5-4630-9946-03E70A8C769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38937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70C45491-CCF0-94B0-AF98-08C033DD0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8EEF2-B33E-475D-9A5F-6A545B6ADCF0}" type="datetimeFigureOut">
              <a:rPr lang="hr-HR" smtClean="0"/>
              <a:t>1.4.2024.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A182B119-94A2-C117-46CC-0A6F28EFF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9CFB328-6901-82BC-DCA9-55A4DDA8E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34CD-33B5-4630-9946-03E70A8C769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9564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57AF0EC-2A0F-E256-333E-2174140D5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CB2D1B8-69A4-FF05-4D1E-C5EF01523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17879FC-381B-3654-B1E4-485DA7CF6A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B7316FD-DE6A-FDA3-A4CB-476563BF1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8EEF2-B33E-475D-9A5F-6A545B6ADCF0}" type="datetimeFigureOut">
              <a:rPr lang="hr-HR" smtClean="0"/>
              <a:t>1.4.2024.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C29E81F-D220-D3E3-6D3F-436AA206B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B2E7EF8-112B-E025-4698-E0592EFB5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34CD-33B5-4630-9946-03E70A8C769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8916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0CDD730-D881-2690-ABEF-F0786C62C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1A9B9BD0-C977-F034-9CB0-48E78B53CE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D63D8E0-78E8-BBAD-7ADD-165035EEA6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76226B74-1C5B-44A0-391A-8047076E1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8EEF2-B33E-475D-9A5F-6A545B6ADCF0}" type="datetimeFigureOut">
              <a:rPr lang="hr-HR" smtClean="0"/>
              <a:t>1.4.2024.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2C1DB37B-02F9-BB9C-CC0B-411CF6995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C540DAD-5FBE-18A9-1367-95D621745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34CD-33B5-4630-9946-03E70A8C769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45508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18D79FCB-275A-04D4-D791-CEA27701F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A762D23-A3E0-9EE2-0681-2D2376EEB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5D45781-F4B9-B7BA-B5B7-C4F40625AF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8EEF2-B33E-475D-9A5F-6A545B6ADCF0}" type="datetimeFigureOut">
              <a:rPr lang="hr-HR" smtClean="0"/>
              <a:t>1.4.2024.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BE0CA22-4598-0FAB-D5CF-23286A3691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D97A968-13F9-38FD-FE1A-DFFCDA148D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334CD-33B5-4630-9946-03E70A8C769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73583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dutorij.e-skole.hr/share/proxy/alfresco-noauth/edutorij/api/proxy-guest/4874fe79-8302-4ea2-b516-4657ea249026/content/uploads/kemija-7/m01/j02/F0066933-Student_working_in_chemistry_lab.jpg?v=20180727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://www.os-vnazor-cepin.skole.hr/?news_id=1595#mod_new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://www.os-vnazor-cepin.skole.hr/?news_id=1679#mod_news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8EFC41B-8E15-6E2B-CB54-E9355119C7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Ružička asistent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CF98C6D-6478-C73D-686F-28DC5EE983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/>
              <a:t>Monika Pavić, prof. biologije i kemije, učitelj savjetnik</a:t>
            </a:r>
          </a:p>
          <a:p>
            <a:r>
              <a:rPr lang="hr-HR" dirty="0"/>
              <a:t>Hrvoje Pavić, mag. </a:t>
            </a:r>
            <a:r>
              <a:rPr lang="hr-HR" dirty="0" err="1"/>
              <a:t>educ</a:t>
            </a:r>
            <a:r>
              <a:rPr lang="hr-HR" dirty="0"/>
              <a:t>. </a:t>
            </a:r>
            <a:r>
              <a:rPr lang="hr-HR" dirty="0" err="1"/>
              <a:t>hist</a:t>
            </a:r>
            <a:r>
              <a:rPr lang="hr-HR" dirty="0"/>
              <a:t>.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croat</a:t>
            </a:r>
            <a:r>
              <a:rPr lang="hr-HR" dirty="0"/>
              <a:t>., učitelj mentor</a:t>
            </a:r>
          </a:p>
          <a:p>
            <a:r>
              <a:rPr lang="hr-HR" dirty="0"/>
              <a:t>Kristina </a:t>
            </a:r>
            <a:r>
              <a:rPr lang="hr-HR" dirty="0" err="1"/>
              <a:t>Rajlić</a:t>
            </a:r>
            <a:r>
              <a:rPr lang="hr-HR" dirty="0"/>
              <a:t>, prof. biologije i kemije</a:t>
            </a:r>
          </a:p>
        </p:txBody>
      </p:sp>
    </p:spTree>
    <p:extLst>
      <p:ext uri="{BB962C8B-B14F-4D97-AF65-F5344CB8AC3E}">
        <p14:creationId xmlns:p14="http://schemas.microsoft.com/office/powerpoint/2010/main" val="4161177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10FE60F9-C100-4758-862C-66F78AC318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35" t="9021" r="-290" b="3351"/>
          <a:stretch/>
        </p:blipFill>
        <p:spPr>
          <a:xfrm>
            <a:off x="1143941" y="1046033"/>
            <a:ext cx="9889748" cy="4881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4864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6AF42-B27F-4D3F-A81E-99F9C2CB0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40180"/>
            <a:ext cx="10909640" cy="1065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5400" b="1" dirty="0" err="1">
                <a:latin typeface="Bookman Old Style"/>
              </a:rPr>
              <a:t>Organizacija</a:t>
            </a:r>
            <a:r>
              <a:rPr lang="en-US" sz="5400" b="1" dirty="0">
                <a:latin typeface="Bookman Old Style"/>
              </a:rPr>
              <a:t> </a:t>
            </a:r>
            <a:r>
              <a:rPr lang="en-US" sz="5400" b="1" dirty="0" err="1">
                <a:latin typeface="Bookman Old Style"/>
              </a:rPr>
              <a:t>rada</a:t>
            </a:r>
            <a:r>
              <a:rPr lang="en-US" sz="5400" b="1" dirty="0">
                <a:latin typeface="Bookman Old Style"/>
              </a:rPr>
              <a:t> u online </a:t>
            </a:r>
            <a:r>
              <a:rPr lang="en-US" sz="5400" b="1" dirty="0" err="1">
                <a:latin typeface="Bookman Old Style"/>
              </a:rPr>
              <a:t>nastavi</a:t>
            </a:r>
            <a:r>
              <a:rPr lang="en-US" sz="5400" b="1" dirty="0">
                <a:latin typeface="Bookman Old Style"/>
              </a:rPr>
              <a:t>-"novo </a:t>
            </a:r>
            <a:r>
              <a:rPr lang="en-US" sz="5400" b="1" dirty="0" err="1">
                <a:latin typeface="Bookman Old Style"/>
              </a:rPr>
              <a:t>normalno</a:t>
            </a:r>
            <a:r>
              <a:rPr lang="en-US" sz="5400" b="1" dirty="0">
                <a:latin typeface="Bookman Old Style"/>
              </a:rPr>
              <a:t>"</a:t>
            </a:r>
            <a:endParaRPr lang="en-US" sz="5400" b="1" dirty="0" err="1">
              <a:latin typeface="Bookman Old Style"/>
              <a:cs typeface="Calibri Light"/>
            </a:endParaRPr>
          </a:p>
        </p:txBody>
      </p:sp>
      <p:pic>
        <p:nvPicPr>
          <p:cNvPr id="7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10FCA88-5C18-4F98-B9CA-D3EDD22A6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69" y="2025720"/>
            <a:ext cx="5454713" cy="3062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6549B19-3EDF-4421-8AB8-F6F2DF698F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43397" y="2025722"/>
            <a:ext cx="5627240" cy="3163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6B09198-3254-4AFE-A2E0-BA56E0202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9248" y="3880400"/>
            <a:ext cx="4922750" cy="2804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8809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25733-30E0-4627-9FD2-0D8C2D072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061" y="472958"/>
            <a:ext cx="6894576" cy="1179231"/>
          </a:xfrm>
        </p:spPr>
        <p:txBody>
          <a:bodyPr anchor="b">
            <a:normAutofit/>
          </a:bodyPr>
          <a:lstStyle/>
          <a:p>
            <a:r>
              <a:rPr lang="en-US" sz="5400" b="1">
                <a:latin typeface="Bookman Old Style"/>
                <a:cs typeface="Calibri Light"/>
              </a:rPr>
              <a:t>7 razred-kemija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855BE-E311-4BF3-8933-E82734E10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en-US" sz="2200">
              <a:cs typeface="Calibri"/>
            </a:endParaRPr>
          </a:p>
          <a:p>
            <a:endParaRPr lang="en-US" sz="2200">
              <a:cs typeface="Calibri"/>
            </a:endParaRPr>
          </a:p>
        </p:txBody>
      </p:sp>
      <p:pic>
        <p:nvPicPr>
          <p:cNvPr id="5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B06F4D8-4340-47A8-A661-1A3FE2F2C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" y="2611697"/>
            <a:ext cx="5725121" cy="3206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25E8ECD-A933-4AF7-8FC4-53710546E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567" y="2612702"/>
            <a:ext cx="5651720" cy="3182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2597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25EF8-0C9A-4DBE-AAFF-F34F4E738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184031"/>
            <a:ext cx="10909640" cy="20443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 algn="ctr"/>
            <a:r>
              <a:rPr lang="en-US" sz="5400" b="1" dirty="0" err="1">
                <a:latin typeface="Bookman Old Style"/>
              </a:rPr>
              <a:t>Smjese</a:t>
            </a:r>
            <a:r>
              <a:rPr lang="en-US" sz="5400" b="1" dirty="0">
                <a:latin typeface="Bookman Old Style"/>
              </a:rPr>
              <a:t> </a:t>
            </a:r>
            <a:r>
              <a:rPr lang="en-US" sz="5400" b="1" dirty="0" err="1">
                <a:latin typeface="Bookman Old Style"/>
              </a:rPr>
              <a:t>tvari</a:t>
            </a:r>
            <a:br>
              <a:rPr lang="en-US" sz="5400" b="1" dirty="0">
                <a:latin typeface="Bookman Old Style"/>
              </a:rPr>
            </a:br>
            <a:r>
              <a:rPr lang="en-US" sz="5400" b="1" dirty="0" err="1">
                <a:latin typeface="Bookman Old Style"/>
              </a:rPr>
              <a:t>Otopine-vrste</a:t>
            </a:r>
            <a:r>
              <a:rPr lang="en-US" sz="5400" b="1" dirty="0">
                <a:latin typeface="Bookman Old Style"/>
              </a:rPr>
              <a:t> </a:t>
            </a:r>
            <a:r>
              <a:rPr lang="en-US" sz="5400" b="1" dirty="0" err="1">
                <a:latin typeface="Bookman Old Style"/>
              </a:rPr>
              <a:t>otopin</a:t>
            </a:r>
            <a:r>
              <a:rPr lang="en-US" sz="5600" b="1" dirty="0" err="1">
                <a:latin typeface="Bookman Old Style"/>
              </a:rPr>
              <a:t>a</a:t>
            </a:r>
            <a:endParaRPr lang="en-US" sz="5600" b="1" dirty="0" err="1">
              <a:latin typeface="Bookman Old Style"/>
              <a:cs typeface="Calibri Light"/>
            </a:endParaRPr>
          </a:p>
          <a:p>
            <a:pPr algn="ctr"/>
            <a:endParaRPr lang="en-US" sz="5600"/>
          </a:p>
        </p:txBody>
      </p:sp>
      <p:pic>
        <p:nvPicPr>
          <p:cNvPr id="5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9BFC916-FAAB-4776-8C04-CB8D1D03E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2866454"/>
            <a:ext cx="5614416" cy="3158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78AC589-A74D-4E57-8716-AF92BA155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96" y="2866454"/>
            <a:ext cx="5614416" cy="3158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6221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C083C-0435-466A-95A4-1D358EDE6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 b="1">
                <a:latin typeface="Bookman Old Style"/>
                <a:cs typeface="Calibri Light"/>
              </a:rPr>
              <a:t>Pokusi u online nastavi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4A2C6-41F0-4D8A-BD8D-5D6C735A8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401" y="2850397"/>
            <a:ext cx="6722048" cy="388643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3200" b="1" dirty="0" err="1">
                <a:cs typeface="Calibri"/>
              </a:rPr>
              <a:t>Cjeline</a:t>
            </a:r>
            <a:r>
              <a:rPr lang="en-US" sz="3200" b="1" dirty="0">
                <a:cs typeface="Calibri"/>
              </a:rPr>
              <a:t> </a:t>
            </a:r>
            <a:r>
              <a:rPr lang="en-US" sz="3200" b="1" dirty="0" err="1">
                <a:cs typeface="Calibri"/>
              </a:rPr>
              <a:t>i</a:t>
            </a:r>
            <a:r>
              <a:rPr lang="en-US" sz="3200" b="1" dirty="0">
                <a:cs typeface="Calibri"/>
              </a:rPr>
              <a:t> </a:t>
            </a:r>
            <a:r>
              <a:rPr lang="en-US" sz="3200" b="1" dirty="0" err="1">
                <a:cs typeface="Calibri"/>
              </a:rPr>
              <a:t>ponavljanje</a:t>
            </a:r>
          </a:p>
          <a:p>
            <a:r>
              <a:rPr lang="en-US" sz="3200" b="1" dirty="0" err="1">
                <a:cs typeface="Calibri"/>
              </a:rPr>
              <a:t>Pridržavanje</a:t>
            </a:r>
            <a:r>
              <a:rPr lang="en-US" sz="3200" b="1" dirty="0">
                <a:cs typeface="Calibri"/>
              </a:rPr>
              <a:t> </a:t>
            </a:r>
            <a:r>
              <a:rPr lang="en-US" sz="3200" b="1" dirty="0" err="1">
                <a:cs typeface="Calibri"/>
              </a:rPr>
              <a:t>mjera</a:t>
            </a:r>
            <a:r>
              <a:rPr lang="en-US" sz="3200" b="1" dirty="0">
                <a:cs typeface="Calibri"/>
              </a:rPr>
              <a:t> </a:t>
            </a:r>
            <a:r>
              <a:rPr lang="en-US" sz="3200" b="1" dirty="0" err="1">
                <a:cs typeface="Calibri"/>
              </a:rPr>
              <a:t>opreza</a:t>
            </a:r>
            <a:endParaRPr lang="hr-HR" sz="3200" b="1" dirty="0">
              <a:cs typeface="Calibri"/>
            </a:endParaRPr>
          </a:p>
          <a:p>
            <a:pPr marL="0" indent="0">
              <a:buNone/>
            </a:pPr>
            <a:r>
              <a:rPr lang="hr-HR" sz="3200" b="1" dirty="0">
                <a:cs typeface="Calibri"/>
              </a:rPr>
              <a:t>  </a:t>
            </a:r>
            <a:r>
              <a:rPr lang="en-US" sz="3200" b="1" dirty="0">
                <a:cs typeface="Calibri"/>
              </a:rPr>
              <a:t> </a:t>
            </a:r>
            <a:r>
              <a:rPr lang="en-US" sz="3200" b="1" dirty="0" err="1">
                <a:cs typeface="Calibri"/>
              </a:rPr>
              <a:t>pri</a:t>
            </a:r>
            <a:r>
              <a:rPr lang="en-US" sz="3200" b="1" dirty="0">
                <a:cs typeface="Calibri"/>
              </a:rPr>
              <a:t> </a:t>
            </a:r>
            <a:r>
              <a:rPr lang="en-US" sz="3200" b="1" dirty="0" err="1">
                <a:cs typeface="Calibri"/>
              </a:rPr>
              <a:t>izvođenju</a:t>
            </a:r>
            <a:r>
              <a:rPr lang="en-US" sz="3200" b="1" dirty="0">
                <a:cs typeface="Calibri"/>
              </a:rPr>
              <a:t> </a:t>
            </a:r>
            <a:r>
              <a:rPr lang="en-US" sz="3200" b="1" dirty="0" err="1">
                <a:cs typeface="Calibri"/>
              </a:rPr>
              <a:t>pokusa</a:t>
            </a:r>
            <a:endParaRPr lang="en-US" sz="3200" b="1" dirty="0">
              <a:cs typeface="Calibri"/>
            </a:endParaRPr>
          </a:p>
          <a:p>
            <a:r>
              <a:rPr lang="en-US" sz="3200" b="1" dirty="0" err="1">
                <a:cs typeface="Calibri"/>
              </a:rPr>
              <a:t>Jasne</a:t>
            </a:r>
            <a:r>
              <a:rPr lang="en-US" sz="3200" b="1" dirty="0">
                <a:cs typeface="Calibri"/>
              </a:rPr>
              <a:t> </a:t>
            </a:r>
            <a:r>
              <a:rPr lang="en-US" sz="3200" b="1" dirty="0" err="1">
                <a:cs typeface="Calibri"/>
              </a:rPr>
              <a:t>upute</a:t>
            </a:r>
            <a:endParaRPr lang="en-US" sz="3200" b="1" dirty="0">
              <a:cs typeface="Calibri"/>
            </a:endParaRPr>
          </a:p>
          <a:p>
            <a:r>
              <a:rPr lang="en-US" sz="3200" b="1" dirty="0" err="1">
                <a:cs typeface="Calibri"/>
              </a:rPr>
              <a:t>Pridržavanje</a:t>
            </a:r>
            <a:r>
              <a:rPr lang="en-US" sz="3200" b="1" dirty="0">
                <a:cs typeface="Calibri"/>
              </a:rPr>
              <a:t> </a:t>
            </a:r>
            <a:r>
              <a:rPr lang="en-US" sz="3200" b="1" dirty="0" err="1">
                <a:cs typeface="Calibri"/>
              </a:rPr>
              <a:t>uputa</a:t>
            </a:r>
            <a:r>
              <a:rPr lang="en-US" sz="3200" b="1" dirty="0">
                <a:cs typeface="Calibri"/>
              </a:rPr>
              <a:t> za rad</a:t>
            </a:r>
          </a:p>
          <a:p>
            <a:r>
              <a:rPr lang="en-US" sz="3200" b="1" dirty="0">
                <a:cs typeface="Calibri"/>
              </a:rPr>
              <a:t>Pokus </a:t>
            </a:r>
            <a:r>
              <a:rPr lang="en-US" sz="3200" b="1" dirty="0" err="1">
                <a:cs typeface="Calibri"/>
              </a:rPr>
              <a:t>jednostavan</a:t>
            </a:r>
            <a:endParaRPr lang="en-US" sz="3200" b="1" dirty="0">
              <a:cs typeface="Calibri"/>
            </a:endParaRPr>
          </a:p>
          <a:p>
            <a:r>
              <a:rPr lang="en-US" sz="3200" b="1" dirty="0" err="1">
                <a:cs typeface="Calibri"/>
              </a:rPr>
              <a:t>Snimati</a:t>
            </a:r>
            <a:r>
              <a:rPr lang="en-US" sz="3200" b="1" dirty="0">
                <a:cs typeface="Calibri"/>
              </a:rPr>
              <a:t> </a:t>
            </a:r>
            <a:r>
              <a:rPr lang="en-US" sz="3200" b="1" dirty="0" err="1">
                <a:cs typeface="Calibri"/>
              </a:rPr>
              <a:t>promjene</a:t>
            </a:r>
            <a:endParaRPr lang="en-US" sz="3200" b="1" dirty="0">
              <a:cs typeface="Calibri"/>
            </a:endParaRPr>
          </a:p>
        </p:txBody>
      </p:sp>
      <p:pic>
        <p:nvPicPr>
          <p:cNvPr id="4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802EE0B-F20C-4C6A-AFA8-3549408F7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4972" y="987056"/>
            <a:ext cx="4790593" cy="2689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3E459A59-3F67-46C8-A9A8-B799AD643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5706" y="3791646"/>
            <a:ext cx="4727705" cy="2650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Upute za rad s kemikalijama">
            <a:extLst>
              <a:ext uri="{FF2B5EF4-FFF2-40B4-BE49-F238E27FC236}">
                <a16:creationId xmlns:a16="http://schemas.microsoft.com/office/drawing/2014/main" id="{1A34CA62-2D72-4675-B251-D2721AD0B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809" y="4537370"/>
            <a:ext cx="1693333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850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E5B62E1-6E12-DEED-45A9-F11213145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F2FF6E9-A078-B093-82D5-DDD89F5840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81560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EBCC9E3-F72B-E1DE-8F79-C15BDD8AF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Osijek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4DE8AD00-F961-46C0-6AE5-BE4D874B70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092" y="1863332"/>
            <a:ext cx="3045936" cy="435133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628351D-7485-458D-BEF5-4035BEC1D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2303" y="1863333"/>
            <a:ext cx="3045936" cy="435133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094D31B-64CC-7FD3-8BB7-D42DC9A4C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983" y="101809"/>
            <a:ext cx="4044034" cy="303049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1084F743-8A32-4750-3B98-15E101884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489" y="3725694"/>
            <a:ext cx="4642930" cy="260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68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43E83C4-0107-8F3E-93E7-93F2FBF13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Lavoslav Ružička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4FC7D10-4CA6-9AE1-50C3-B79274167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Vukovar, 13. rujna 1887. - </a:t>
            </a:r>
            <a:r>
              <a:rPr lang="hr-HR" dirty="0" err="1"/>
              <a:t>Mammern</a:t>
            </a:r>
            <a:r>
              <a:rPr lang="hr-HR" b="0" i="0" dirty="0">
                <a:solidFill>
                  <a:srgbClr val="212529"/>
                </a:solidFill>
                <a:effectLst/>
                <a:latin typeface="A Plantin"/>
              </a:rPr>
              <a:t>, </a:t>
            </a:r>
            <a:r>
              <a:rPr lang="hr-HR" dirty="0"/>
              <a:t>26. rujna. 1976</a:t>
            </a:r>
            <a:r>
              <a:rPr lang="hr-HR" dirty="0">
                <a:solidFill>
                  <a:srgbClr val="212529"/>
                </a:solidFill>
                <a:latin typeface="A Plantin"/>
              </a:rPr>
              <a:t>.</a:t>
            </a:r>
          </a:p>
          <a:p>
            <a:r>
              <a:rPr lang="hr-HR" dirty="0">
                <a:solidFill>
                  <a:srgbClr val="212529"/>
                </a:solidFill>
                <a:latin typeface="A Plantin"/>
              </a:rPr>
              <a:t>Osnovna škola i gimnazija – Osijek</a:t>
            </a:r>
          </a:p>
          <a:p>
            <a:r>
              <a:rPr lang="hr-HR" dirty="0">
                <a:solidFill>
                  <a:srgbClr val="212529"/>
                </a:solidFill>
                <a:latin typeface="A Plantin"/>
              </a:rPr>
              <a:t>Farmaceutska industrija i industrija mirisa</a:t>
            </a:r>
          </a:p>
          <a:p>
            <a:r>
              <a:rPr lang="hr-HR" dirty="0">
                <a:solidFill>
                  <a:srgbClr val="212529"/>
                </a:solidFill>
                <a:latin typeface="A Plantin"/>
              </a:rPr>
              <a:t>1939. – Nobelova nagrada</a:t>
            </a:r>
          </a:p>
          <a:p>
            <a:r>
              <a:rPr lang="hr-HR" dirty="0">
                <a:solidFill>
                  <a:srgbClr val="212529"/>
                </a:solidFill>
                <a:latin typeface="A Plantin"/>
              </a:rPr>
              <a:t>Zašto Ružička?</a:t>
            </a:r>
          </a:p>
          <a:p>
            <a:endParaRPr lang="hr-HR" dirty="0">
              <a:solidFill>
                <a:srgbClr val="212529"/>
              </a:solidFill>
              <a:latin typeface="A Plantin"/>
            </a:endParaRPr>
          </a:p>
          <a:p>
            <a:r>
              <a:rPr lang="hr-HR" i="1" dirty="0">
                <a:solidFill>
                  <a:srgbClr val="212529"/>
                </a:solidFill>
                <a:latin typeface="A Plantin"/>
              </a:rPr>
              <a:t>Jedan od njih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48173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60D9D-6A73-4396-A0EE-3CB6E0E7C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3989" y="401070"/>
            <a:ext cx="7703222" cy="196998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5400" b="1" dirty="0" err="1">
                <a:latin typeface="Bookman Old Style"/>
                <a:cs typeface="Calibri Light"/>
              </a:rPr>
              <a:t>Učenje</a:t>
            </a:r>
            <a:r>
              <a:rPr lang="en-US" sz="5400" b="1" dirty="0">
                <a:latin typeface="Bookman Old Style"/>
                <a:cs typeface="Calibri Light"/>
              </a:rPr>
              <a:t> </a:t>
            </a:r>
            <a:r>
              <a:rPr lang="en-US" sz="5400" b="1" dirty="0" err="1">
                <a:latin typeface="Bookman Old Style"/>
                <a:cs typeface="Calibri Light"/>
              </a:rPr>
              <a:t>kao</a:t>
            </a:r>
            <a:r>
              <a:rPr lang="en-US" sz="5400" b="1" dirty="0">
                <a:latin typeface="Bookman Old Style"/>
                <a:cs typeface="Calibri Light"/>
              </a:rPr>
              <a:t> </a:t>
            </a:r>
            <a:br>
              <a:rPr lang="en-US" sz="5400" b="1" dirty="0">
                <a:latin typeface="Bookman Old Style"/>
                <a:cs typeface="Calibri Light"/>
              </a:rPr>
            </a:br>
            <a:r>
              <a:rPr lang="en-US" sz="5400" b="1" dirty="0" err="1">
                <a:latin typeface="Bookman Old Style"/>
                <a:cs typeface="Calibri Light"/>
              </a:rPr>
              <a:t>dio</a:t>
            </a:r>
            <a:r>
              <a:rPr lang="en-US" sz="5400" b="1" dirty="0">
                <a:latin typeface="Bookman Old Style"/>
                <a:cs typeface="Calibri Light"/>
              </a:rPr>
              <a:t> </a:t>
            </a:r>
            <a:r>
              <a:rPr lang="en-US" sz="5400" b="1" dirty="0" err="1">
                <a:latin typeface="Bookman Old Style"/>
                <a:cs typeface="Calibri Light"/>
              </a:rPr>
              <a:t>istraživačkog</a:t>
            </a:r>
            <a:r>
              <a:rPr lang="en-US" sz="5400" b="1" dirty="0">
                <a:latin typeface="Bookman Old Style"/>
                <a:cs typeface="Calibri Light"/>
              </a:rPr>
              <a:t> </a:t>
            </a:r>
            <a:r>
              <a:rPr lang="en-US" sz="5400" b="1" dirty="0" err="1">
                <a:latin typeface="Bookman Old Style"/>
                <a:cs typeface="Calibri Light"/>
              </a:rPr>
              <a:t>pristupa</a:t>
            </a:r>
            <a:endParaRPr lang="en-US" sz="5400" b="1" dirty="0" err="1">
              <a:latin typeface="Bookman Old Style"/>
            </a:endParaRPr>
          </a:p>
        </p:txBody>
      </p:sp>
      <p:pic>
        <p:nvPicPr>
          <p:cNvPr id="4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049714FE-69C1-4887-8030-846E1445F0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709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FB2E3-5390-43A6-ACDC-80511D841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0253" y="2519718"/>
            <a:ext cx="6438015" cy="424586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dirty="0" err="1">
                <a:cs typeface="Calibri"/>
              </a:rPr>
              <a:t>Cilj</a:t>
            </a:r>
            <a:r>
              <a:rPr lang="en-US" sz="3600" dirty="0">
                <a:cs typeface="Calibri"/>
              </a:rPr>
              <a:t> je </a:t>
            </a:r>
            <a:r>
              <a:rPr lang="en-US" sz="3600" dirty="0" err="1">
                <a:cs typeface="Calibri"/>
              </a:rPr>
              <a:t>osvijestiti</a:t>
            </a:r>
            <a:r>
              <a:rPr lang="en-US" sz="3600" dirty="0">
                <a:cs typeface="Calibri"/>
              </a:rPr>
              <a:t> </a:t>
            </a:r>
            <a:r>
              <a:rPr lang="en-US" sz="3600" dirty="0" err="1">
                <a:cs typeface="Calibri"/>
              </a:rPr>
              <a:t>važnost</a:t>
            </a:r>
            <a:r>
              <a:rPr lang="en-US" sz="3600" dirty="0">
                <a:cs typeface="Calibri"/>
              </a:rPr>
              <a:t> </a:t>
            </a:r>
            <a:r>
              <a:rPr lang="en-US" sz="3600" dirty="0" err="1">
                <a:cs typeface="Calibri"/>
              </a:rPr>
              <a:t>opažanja</a:t>
            </a:r>
            <a:r>
              <a:rPr lang="en-US" sz="3600" dirty="0">
                <a:cs typeface="Calibri"/>
              </a:rPr>
              <a:t> </a:t>
            </a:r>
            <a:r>
              <a:rPr lang="en-US" sz="3600" dirty="0" err="1">
                <a:cs typeface="Calibri"/>
              </a:rPr>
              <a:t>tijekom</a:t>
            </a:r>
            <a:r>
              <a:rPr lang="en-US" sz="3600" dirty="0">
                <a:cs typeface="Calibri"/>
              </a:rPr>
              <a:t> </a:t>
            </a:r>
            <a:r>
              <a:rPr lang="en-US" sz="3600" dirty="0" err="1">
                <a:cs typeface="Calibri"/>
              </a:rPr>
              <a:t>pokusa</a:t>
            </a:r>
            <a:r>
              <a:rPr lang="en-US" sz="3600" dirty="0">
                <a:cs typeface="Calibri"/>
              </a:rPr>
              <a:t> </a:t>
            </a:r>
            <a:r>
              <a:rPr lang="en-US" sz="3600" dirty="0" err="1">
                <a:cs typeface="Calibri"/>
              </a:rPr>
              <a:t>te</a:t>
            </a:r>
            <a:r>
              <a:rPr lang="en-US" sz="3600" dirty="0">
                <a:cs typeface="Calibri"/>
              </a:rPr>
              <a:t> </a:t>
            </a:r>
            <a:r>
              <a:rPr lang="en-US" sz="3600" dirty="0" err="1">
                <a:cs typeface="Calibri"/>
              </a:rPr>
              <a:t>izvođenje</a:t>
            </a:r>
            <a:r>
              <a:rPr lang="en-US" sz="3600" dirty="0">
                <a:cs typeface="Calibri"/>
              </a:rPr>
              <a:t> </a:t>
            </a:r>
            <a:r>
              <a:rPr lang="en-US" sz="3600" dirty="0" err="1">
                <a:cs typeface="Calibri"/>
              </a:rPr>
              <a:t>zaključka</a:t>
            </a:r>
            <a:r>
              <a:rPr lang="en-US" sz="3600" dirty="0">
                <a:cs typeface="Calibri"/>
              </a:rPr>
              <a:t> </a:t>
            </a:r>
            <a:r>
              <a:rPr lang="en-US" sz="3600" dirty="0" err="1">
                <a:cs typeface="Calibri"/>
              </a:rPr>
              <a:t>na</a:t>
            </a:r>
            <a:r>
              <a:rPr lang="en-US" sz="3600" dirty="0">
                <a:cs typeface="Calibri"/>
              </a:rPr>
              <a:t> </a:t>
            </a:r>
            <a:r>
              <a:rPr lang="en-US" sz="3600" dirty="0" err="1">
                <a:cs typeface="Calibri"/>
              </a:rPr>
              <a:t>temelju</a:t>
            </a:r>
            <a:r>
              <a:rPr lang="en-US" sz="3600" dirty="0">
                <a:cs typeface="Calibri"/>
              </a:rPr>
              <a:t> </a:t>
            </a:r>
            <a:r>
              <a:rPr lang="en-US" sz="3600" dirty="0" err="1">
                <a:cs typeface="Calibri"/>
              </a:rPr>
              <a:t>opažanja</a:t>
            </a:r>
            <a:endParaRPr lang="hr-HR" sz="3600" dirty="0">
              <a:cs typeface="Calibri"/>
            </a:endParaRPr>
          </a:p>
          <a:p>
            <a:r>
              <a:rPr lang="hr-HR" sz="3600" b="1" dirty="0">
                <a:cs typeface="Calibri"/>
              </a:rPr>
              <a:t>Kako pokus koji se radi u učionici odraditi u online okruženju</a:t>
            </a:r>
            <a:endParaRPr lang="en-US" sz="3600" b="1" dirty="0">
              <a:cs typeface="Calibri"/>
            </a:endParaRPr>
          </a:p>
          <a:p>
            <a:pPr marL="0" indent="0">
              <a:buNone/>
            </a:pPr>
            <a:r>
              <a:rPr lang="en-US" sz="1000" dirty="0" err="1">
                <a:ea typeface="+mn-lt"/>
                <a:cs typeface="+mn-lt"/>
              </a:rPr>
              <a:t>Slika</a:t>
            </a:r>
            <a:r>
              <a:rPr lang="en-US" sz="1000" dirty="0">
                <a:ea typeface="+mn-lt"/>
                <a:cs typeface="+mn-lt"/>
              </a:rPr>
              <a:t> </a:t>
            </a:r>
            <a:r>
              <a:rPr lang="en-US" sz="1000" dirty="0" err="1">
                <a:ea typeface="+mn-lt"/>
                <a:cs typeface="+mn-lt"/>
              </a:rPr>
              <a:t>preuzeta</a:t>
            </a:r>
            <a:r>
              <a:rPr lang="en-US" sz="1000" dirty="0">
                <a:ea typeface="+mn-lt"/>
                <a:cs typeface="+mn-lt"/>
              </a:rPr>
              <a:t> s </a:t>
            </a:r>
            <a:r>
              <a:rPr lang="en-US" sz="1000" dirty="0" err="1">
                <a:ea typeface="+mn-lt"/>
                <a:cs typeface="+mn-lt"/>
              </a:rPr>
              <a:t>Edutorija</a:t>
            </a:r>
            <a:r>
              <a:rPr lang="en-US" sz="1000" dirty="0">
                <a:ea typeface="+mn-lt"/>
                <a:cs typeface="+mn-lt"/>
              </a:rPr>
              <a:t>- </a:t>
            </a:r>
            <a:r>
              <a:rPr lang="en-US" sz="1000" dirty="0">
                <a:ea typeface="+mn-lt"/>
                <a:cs typeface="+mn-lt"/>
                <a:hlinkClick r:id="rId3"/>
              </a:rPr>
              <a:t>https://edutorij.e-skole.hr/share/proxy/alfresco-noauth/edutorij/api/proxy-guest/4874fe79-8302-4ea2-b516-4657ea249026/content/uploads/kemija-7/m01/j02/F0066933-Student_working_in_chemistry_lab.jpg?v=20180727</a:t>
            </a:r>
            <a:r>
              <a:rPr lang="en-US" sz="1000" dirty="0">
                <a:ea typeface="+mn-lt"/>
                <a:cs typeface="+mn-lt"/>
              </a:rPr>
              <a:t> </a:t>
            </a:r>
            <a:endParaRPr lang="en-US" sz="1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6123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F30BBC07-505C-4585-B3B1-6CF977CC4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4034" y="738996"/>
            <a:ext cx="2314575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9" descr="A picture containing person, indoor, preparing, dish&#10;&#10;Description automatically generated">
            <a:extLst>
              <a:ext uri="{FF2B5EF4-FFF2-40B4-BE49-F238E27FC236}">
                <a16:creationId xmlns:a16="http://schemas.microsoft.com/office/drawing/2014/main" id="{D577CD39-E03D-4A98-A541-52C94CBD4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5694" y="1817299"/>
            <a:ext cx="2314575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586200-70A5-4CEF-95B7-763EF068D898}"/>
              </a:ext>
            </a:extLst>
          </p:cNvPr>
          <p:cNvSpPr txBox="1"/>
          <p:nvPr/>
        </p:nvSpPr>
        <p:spPr>
          <a:xfrm>
            <a:off x="6850452" y="5944678"/>
            <a:ext cx="494293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hlinkClick r:id="rId4"/>
              </a:rPr>
              <a:t>http://www.os-vnazor-cepin.skole.hr/?news_id=1679#mod_news</a:t>
            </a:r>
            <a:r>
              <a:rPr lang="en-US" dirty="0"/>
              <a:t> </a:t>
            </a:r>
            <a:endParaRPr lang="en-US"/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3A16FF79-C5BC-4743-96AB-7B3F9EEC02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456" y="558381"/>
            <a:ext cx="3965275" cy="2233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2" descr="A group of people playing a board game&#10;&#10;Description automatically generated">
            <a:extLst>
              <a:ext uri="{FF2B5EF4-FFF2-40B4-BE49-F238E27FC236}">
                <a16:creationId xmlns:a16="http://schemas.microsoft.com/office/drawing/2014/main" id="{5C04292A-0C85-435E-B27A-3516E8BDF8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675" r="1069" b="4304"/>
          <a:stretch/>
        </p:blipFill>
        <p:spPr>
          <a:xfrm>
            <a:off x="3562558" y="2618307"/>
            <a:ext cx="2659632" cy="3652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1F65EA-2FF1-43D8-95B3-665EF074F5DA}"/>
              </a:ext>
            </a:extLst>
          </p:cNvPr>
          <p:cNvSpPr txBox="1"/>
          <p:nvPr/>
        </p:nvSpPr>
        <p:spPr>
          <a:xfrm>
            <a:off x="494761" y="2795138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hlinkClick r:id="rId7"/>
              </a:rPr>
              <a:t>http://www.os-vnazor-cepin.skole.hr/?news_id=1595#mod_news</a:t>
            </a:r>
            <a:r>
              <a:rPr lang="en-US" dirty="0"/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04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Prilagoditi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b="1" dirty="0"/>
              <a:t>Pojednostaviti  sadržaja uz povezivanje s potrebama svakodnevnog života učenika i mogućnostima njihove primjene,</a:t>
            </a:r>
          </a:p>
          <a:p>
            <a:r>
              <a:rPr lang="hr-HR" b="1" dirty="0"/>
              <a:t>-poticati učenike i njihove vršnjake na pozitivnu  interakciju provođenjem zajedničkih aktivnosti,</a:t>
            </a:r>
          </a:p>
          <a:p>
            <a:r>
              <a:rPr lang="hr-HR" b="1" dirty="0"/>
              <a:t>-omogućiti vrijeme za </a:t>
            </a:r>
            <a:r>
              <a:rPr lang="hr-HR" b="1" dirty="0" err="1"/>
              <a:t>rad,vježbanje</a:t>
            </a:r>
            <a:r>
              <a:rPr lang="hr-HR" b="1" dirty="0"/>
              <a:t> i ponavljanje bitnih dijelova sadržaja uz češću provjeru njihovoga razumijevanja</a:t>
            </a:r>
          </a:p>
          <a:p>
            <a:r>
              <a:rPr lang="hr-HR" b="1" dirty="0"/>
              <a:t>Koristiti IKT tehnologiju,</a:t>
            </a:r>
          </a:p>
          <a:p>
            <a:r>
              <a:rPr lang="hr-HR" b="1" dirty="0" err="1"/>
              <a:t>Pozitvno</a:t>
            </a:r>
            <a:r>
              <a:rPr lang="hr-HR" b="1" dirty="0"/>
              <a:t> radno ozračje</a:t>
            </a:r>
          </a:p>
        </p:txBody>
      </p:sp>
    </p:spTree>
    <p:extLst>
      <p:ext uri="{BB962C8B-B14F-4D97-AF65-F5344CB8AC3E}">
        <p14:creationId xmlns:p14="http://schemas.microsoft.com/office/powerpoint/2010/main" val="2528031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hr-HR" sz="2800" b="1" dirty="0"/>
              <a:t>Shvatiti potrebu i važnost učenja kemije, radi stjecanja pravilnih životnih navika.</a:t>
            </a:r>
          </a:p>
          <a:p>
            <a:pPr lvl="1"/>
            <a:r>
              <a:rPr lang="hr-HR" sz="2800" b="1" dirty="0"/>
              <a:t>Naučiti značenje znakova upozorenja i opasnosti i shvatiti nužnost uvažavanja i poštivanja znakova pri rukovanju s kemikalijama. </a:t>
            </a:r>
          </a:p>
          <a:p>
            <a:pPr lvl="1"/>
            <a:r>
              <a:rPr lang="hr-HR" sz="2800" b="1" dirty="0"/>
              <a:t>Znati uočiti i prepoznati štetne i opasne tvari u     kućanstvu.</a:t>
            </a:r>
          </a:p>
          <a:p>
            <a:pPr lvl="1"/>
            <a:r>
              <a:rPr lang="hr-HR" sz="2800" b="1" dirty="0"/>
              <a:t>Znati opisati što, kako i gdje rade kemičari. </a:t>
            </a:r>
          </a:p>
          <a:p>
            <a:pPr lvl="1"/>
            <a:r>
              <a:rPr lang="hr-HR" sz="2800" b="1" dirty="0"/>
              <a:t>Naučiti  što je i zašto izvodimo pokus i usvojiti osnovna znanja vezana za izvođenje jednostavnih  pokusa</a:t>
            </a:r>
            <a:r>
              <a:rPr lang="hr-HR" dirty="0"/>
              <a:t>.</a:t>
            </a:r>
          </a:p>
          <a:p>
            <a:pPr lvl="1"/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3144848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Pokus 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hr-HR" sz="3200" b="1" dirty="0"/>
              <a:t>Naučiti  što je i zašto izvodimo pokus i usvojiti osnovna znanja vezana za izvođenje jednostavnih  pokusa.</a:t>
            </a:r>
          </a:p>
          <a:p>
            <a:pPr lvl="1"/>
            <a:r>
              <a:rPr lang="hr-HR" sz="3200" b="1" dirty="0"/>
              <a:t>Naučiti razlikovati osnovni kemijski pribor i posuđe. </a:t>
            </a:r>
          </a:p>
          <a:p>
            <a:pPr lvl="1"/>
            <a:r>
              <a:rPr lang="hr-HR" sz="3200" b="1" dirty="0"/>
              <a:t>Naučiti jednostavnim riječima   ili crtežom, bez dubljeg razumijevanja i oblikovanje zaključka opisati pokus.</a:t>
            </a:r>
          </a:p>
        </p:txBody>
      </p:sp>
    </p:spTree>
    <p:extLst>
      <p:ext uri="{BB962C8B-B14F-4D97-AF65-F5344CB8AC3E}">
        <p14:creationId xmlns:p14="http://schemas.microsoft.com/office/powerpoint/2010/main" val="209093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85860-FFF5-45B7-B3A9-CA6A63D8F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Bookman Old Style"/>
                <a:cs typeface="Calibri Light"/>
              </a:rPr>
              <a:t>Office365</a:t>
            </a:r>
            <a:endParaRPr lang="en-US" sz="5400" b="1" dirty="0">
              <a:latin typeface="Bookman Old Style"/>
            </a:endParaRPr>
          </a:p>
        </p:txBody>
      </p:sp>
      <p:pic>
        <p:nvPicPr>
          <p:cNvPr id="4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0BEBAD8-E079-4ADC-8678-E955A46601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03" t="9434" r="8737" b="4612"/>
          <a:stretch/>
        </p:blipFill>
        <p:spPr>
          <a:xfrm>
            <a:off x="1667793" y="1884716"/>
            <a:ext cx="8566823" cy="4859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16640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398</Words>
  <Application>Microsoft Office PowerPoint</Application>
  <PresentationFormat>Široki zaslon</PresentationFormat>
  <Paragraphs>46</Paragraphs>
  <Slides>15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15</vt:i4>
      </vt:variant>
    </vt:vector>
  </HeadingPairs>
  <TitlesOfParts>
    <vt:vector size="21" baseType="lpstr">
      <vt:lpstr>A Plantin</vt:lpstr>
      <vt:lpstr>Arial</vt:lpstr>
      <vt:lpstr>Bookman Old Style</vt:lpstr>
      <vt:lpstr>Calibri</vt:lpstr>
      <vt:lpstr>Calibri Light</vt:lpstr>
      <vt:lpstr>Tema sustava Office</vt:lpstr>
      <vt:lpstr>Ružička asistent</vt:lpstr>
      <vt:lpstr>Osijek</vt:lpstr>
      <vt:lpstr>Lavoslav Ružička</vt:lpstr>
      <vt:lpstr>Učenje kao  dio istraživačkog pristupa</vt:lpstr>
      <vt:lpstr>PowerPoint prezentacija</vt:lpstr>
      <vt:lpstr>Prilagoditi</vt:lpstr>
      <vt:lpstr>PowerPoint prezentacija</vt:lpstr>
      <vt:lpstr>Pokus </vt:lpstr>
      <vt:lpstr>Office365</vt:lpstr>
      <vt:lpstr>PowerPoint prezentacija</vt:lpstr>
      <vt:lpstr>Organizacija rada u online nastavi-"novo normalno"</vt:lpstr>
      <vt:lpstr>7 razred-kemija </vt:lpstr>
      <vt:lpstr>Smjese tvari Otopine-vrste otopina </vt:lpstr>
      <vt:lpstr>Pokusi u online nastavi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Ružička asistent</dc:title>
  <dc:creator>Hrvoje Pavić</dc:creator>
  <cp:lastModifiedBy>Hrvoje Pavić</cp:lastModifiedBy>
  <cp:revision>1</cp:revision>
  <dcterms:created xsi:type="dcterms:W3CDTF">2024-04-01T06:42:07Z</dcterms:created>
  <dcterms:modified xsi:type="dcterms:W3CDTF">2024-04-01T07:01:58Z</dcterms:modified>
</cp:coreProperties>
</file>