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1" r:id="rId6"/>
    <p:sldId id="263" r:id="rId7"/>
    <p:sldId id="265" r:id="rId8"/>
    <p:sldId id="267" r:id="rId9"/>
    <p:sldId id="270" r:id="rId10"/>
    <p:sldId id="271" r:id="rId11"/>
    <p:sldId id="272" r:id="rId12"/>
    <p:sldId id="275" r:id="rId13"/>
    <p:sldId id="269" r:id="rId14"/>
    <p:sldId id="273" r:id="rId15"/>
    <p:sldId id="260" r:id="rId16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DBDEA0-7185-04D7-32A1-A81E5C0D0EC7}" name="Ivana Jelačić" initials="IJ" userId="S::ijelacic@carnet.hr::42f7930e-f4ea-4dec-957c-0c033a290e05" providerId="AD"/>
  <p188:author id="{4D5D94CE-DB04-E9F4-8835-1D3B2A82CB7B}" name="Marina Dimić Vugec" initials="MV" userId="S::mdvugec@carnet.hr::f865540c-1c7d-4685-a6c2-ec7ed0aafaf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BEF6C-8886-4685-83B1-0C9AAA8E6D84}" v="36" dt="2024-03-28T12:57:58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Jelačić" userId="42f7930e-f4ea-4dec-957c-0c033a290e05" providerId="ADAL" clId="{932BEF6C-8886-4685-83B1-0C9AAA8E6D84}"/>
    <pc:docChg chg="custSel modSld">
      <pc:chgData name="Ivana Jelačić" userId="42f7930e-f4ea-4dec-957c-0c033a290e05" providerId="ADAL" clId="{932BEF6C-8886-4685-83B1-0C9AAA8E6D84}" dt="2024-03-28T13:00:05.976" v="183" actId="1076"/>
      <pc:docMkLst>
        <pc:docMk/>
      </pc:docMkLst>
      <pc:sldChg chg="modSp mod delCm">
        <pc:chgData name="Ivana Jelačić" userId="42f7930e-f4ea-4dec-957c-0c033a290e05" providerId="ADAL" clId="{932BEF6C-8886-4685-83B1-0C9AAA8E6D84}" dt="2024-03-28T13:00:05.976" v="183" actId="1076"/>
        <pc:sldMkLst>
          <pc:docMk/>
          <pc:sldMk cId="3710132012" sldId="261"/>
        </pc:sldMkLst>
        <pc:spChg chg="mod">
          <ac:chgData name="Ivana Jelačić" userId="42f7930e-f4ea-4dec-957c-0c033a290e05" providerId="ADAL" clId="{932BEF6C-8886-4685-83B1-0C9AAA8E6D84}" dt="2024-03-28T13:00:05.976" v="183" actId="1076"/>
          <ac:spMkLst>
            <pc:docMk/>
            <pc:sldMk cId="3710132012" sldId="261"/>
            <ac:spMk id="3" creationId="{382F4188-F9C4-DCB5-546C-1D482B519BC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vana Jelačić" userId="42f7930e-f4ea-4dec-957c-0c033a290e05" providerId="ADAL" clId="{932BEF6C-8886-4685-83B1-0C9AAA8E6D84}" dt="2024-03-28T12:18:08.560" v="0"/>
              <pc2:cmMkLst xmlns:pc2="http://schemas.microsoft.com/office/powerpoint/2019/9/main/command">
                <pc:docMk/>
                <pc:sldMk cId="3710132012" sldId="261"/>
                <pc2:cmMk id="{4D16C95D-9094-4498-B0A3-2724CF528B2B}"/>
              </pc2:cmMkLst>
            </pc226:cmChg>
            <pc226:cmChg xmlns:pc226="http://schemas.microsoft.com/office/powerpoint/2022/06/main/command" chg="del">
              <pc226:chgData name="Ivana Jelačić" userId="42f7930e-f4ea-4dec-957c-0c033a290e05" providerId="ADAL" clId="{932BEF6C-8886-4685-83B1-0C9AAA8E6D84}" dt="2024-03-28T12:18:11.081" v="1"/>
              <pc2:cmMkLst xmlns:pc2="http://schemas.microsoft.com/office/powerpoint/2019/9/main/command">
                <pc:docMk/>
                <pc:sldMk cId="3710132012" sldId="261"/>
                <pc2:cmMk id="{B4A39EFF-A2ED-47AD-BB4B-4150540DC25B}"/>
              </pc2:cmMkLst>
            </pc226:cmChg>
          </p:ext>
        </pc:extLst>
      </pc:sldChg>
      <pc:sldChg chg="modSp mod delCm modCm">
        <pc:chgData name="Ivana Jelačić" userId="42f7930e-f4ea-4dec-957c-0c033a290e05" providerId="ADAL" clId="{932BEF6C-8886-4685-83B1-0C9AAA8E6D84}" dt="2024-03-28T12:53:12.011" v="7" actId="6549"/>
        <pc:sldMkLst>
          <pc:docMk/>
          <pc:sldMk cId="2133351845" sldId="265"/>
        </pc:sldMkLst>
        <pc:spChg chg="mod">
          <ac:chgData name="Ivana Jelačić" userId="42f7930e-f4ea-4dec-957c-0c033a290e05" providerId="ADAL" clId="{932BEF6C-8886-4685-83B1-0C9AAA8E6D84}" dt="2024-03-28T12:53:12.011" v="7" actId="6549"/>
          <ac:spMkLst>
            <pc:docMk/>
            <pc:sldMk cId="2133351845" sldId="265"/>
            <ac:spMk id="3" creationId="{DF7807D8-C76D-DEE9-8F9A-F93BADDAFC7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vana Jelačić" userId="42f7930e-f4ea-4dec-957c-0c033a290e05" providerId="ADAL" clId="{932BEF6C-8886-4685-83B1-0C9AAA8E6D84}" dt="2024-03-28T12:18:26.895" v="4"/>
              <pc2:cmMkLst xmlns:pc2="http://schemas.microsoft.com/office/powerpoint/2019/9/main/command">
                <pc:docMk/>
                <pc:sldMk cId="2133351845" sldId="265"/>
                <pc2:cmMk id="{117B1C42-7D97-4BF4-A295-6C684E7B411A}"/>
              </pc2:cmMkLst>
            </pc226:cmChg>
            <pc226:cmChg xmlns:pc226="http://schemas.microsoft.com/office/powerpoint/2022/06/main/command" chg="del mod modRxn">
              <pc226:chgData name="Ivana Jelačić" userId="42f7930e-f4ea-4dec-957c-0c033a290e05" providerId="ADAL" clId="{932BEF6C-8886-4685-83B1-0C9AAA8E6D84}" dt="2024-03-28T12:18:24.377" v="3"/>
              <pc2:cmMkLst xmlns:pc2="http://schemas.microsoft.com/office/powerpoint/2019/9/main/command">
                <pc:docMk/>
                <pc:sldMk cId="2133351845" sldId="265"/>
                <pc2:cmMk id="{6967136A-8828-4B73-AF22-C36DED22519C}"/>
              </pc2:cmMkLst>
            </pc226:cmChg>
          </p:ext>
        </pc:extLst>
      </pc:sldChg>
      <pc:sldChg chg="modSp mod">
        <pc:chgData name="Ivana Jelačić" userId="42f7930e-f4ea-4dec-957c-0c033a290e05" providerId="ADAL" clId="{932BEF6C-8886-4685-83B1-0C9AAA8E6D84}" dt="2024-03-28T12:58:45.412" v="50" actId="20577"/>
        <pc:sldMkLst>
          <pc:docMk/>
          <pc:sldMk cId="3319773936" sldId="269"/>
        </pc:sldMkLst>
        <pc:spChg chg="mod">
          <ac:chgData name="Ivana Jelačić" userId="42f7930e-f4ea-4dec-957c-0c033a290e05" providerId="ADAL" clId="{932BEF6C-8886-4685-83B1-0C9AAA8E6D84}" dt="2024-03-28T12:58:45.412" v="50" actId="20577"/>
          <ac:spMkLst>
            <pc:docMk/>
            <pc:sldMk cId="3319773936" sldId="269"/>
            <ac:spMk id="2" creationId="{49F3C629-C34B-2A3C-0ED5-30E248B21019}"/>
          </ac:spMkLst>
        </pc:spChg>
      </pc:sldChg>
      <pc:sldChg chg="modSp delCm">
        <pc:chgData name="Ivana Jelačić" userId="42f7930e-f4ea-4dec-957c-0c033a290e05" providerId="ADAL" clId="{932BEF6C-8886-4685-83B1-0C9AAA8E6D84}" dt="2024-03-28T12:57:58.872" v="42" actId="20577"/>
        <pc:sldMkLst>
          <pc:docMk/>
          <pc:sldMk cId="3592744979" sldId="275"/>
        </pc:sldMkLst>
        <pc:graphicFrameChg chg="mod">
          <ac:chgData name="Ivana Jelačić" userId="42f7930e-f4ea-4dec-957c-0c033a290e05" providerId="ADAL" clId="{932BEF6C-8886-4685-83B1-0C9AAA8E6D84}" dt="2024-03-28T12:57:58.872" v="42" actId="20577"/>
          <ac:graphicFrameMkLst>
            <pc:docMk/>
            <pc:sldMk cId="3592744979" sldId="275"/>
            <ac:graphicFrameMk id="7" creationId="{E3EDDCA6-B066-FD08-F74E-AE8873A7A165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vana Jelačić" userId="42f7930e-f4ea-4dec-957c-0c033a290e05" providerId="ADAL" clId="{932BEF6C-8886-4685-83B1-0C9AAA8E6D84}" dt="2024-03-28T12:18:39.098" v="5"/>
              <pc2:cmMkLst xmlns:pc2="http://schemas.microsoft.com/office/powerpoint/2019/9/main/command">
                <pc:docMk/>
                <pc:sldMk cId="3592744979" sldId="275"/>
                <pc2:cmMk id="{A7126156-FB8A-4400-A4A1-B839B0C33043}"/>
              </pc2:cmMkLst>
            </pc226:cmChg>
          </p:ext>
        </pc:ext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6B8A9-411D-4A37-BB73-A9E66C3309B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D8D8FA-47C0-4050-92AA-B8E4AEEAFC71}">
      <dgm:prSet/>
      <dgm:spPr/>
      <dgm:t>
        <a:bodyPr/>
        <a:lstStyle/>
        <a:p>
          <a:r>
            <a:rPr lang="hr-HR"/>
            <a:t>prikazati zahtjeve najpriznatije međunarodne norme za sustave upravljanja informacijskom sigurnošću</a:t>
          </a:r>
          <a:r>
            <a:rPr lang="en-US"/>
            <a:t> </a:t>
          </a:r>
        </a:p>
      </dgm:t>
    </dgm:pt>
    <dgm:pt modelId="{771DDDE5-DC72-44C3-A2C7-BD5612D8B305}" type="parTrans" cxnId="{183185D8-0A15-45FC-973F-D8C662D5015B}">
      <dgm:prSet/>
      <dgm:spPr/>
      <dgm:t>
        <a:bodyPr/>
        <a:lstStyle/>
        <a:p>
          <a:endParaRPr lang="en-US"/>
        </a:p>
      </dgm:t>
    </dgm:pt>
    <dgm:pt modelId="{BF2F6C64-9916-405E-B000-AFAA95D46BDE}" type="sibTrans" cxnId="{183185D8-0A15-45FC-973F-D8C662D5015B}">
      <dgm:prSet/>
      <dgm:spPr/>
      <dgm:t>
        <a:bodyPr/>
        <a:lstStyle/>
        <a:p>
          <a:endParaRPr lang="en-US"/>
        </a:p>
      </dgm:t>
    </dgm:pt>
    <dgm:pt modelId="{6E11557E-1017-448F-99ED-A7334E16BA2F}">
      <dgm:prSet/>
      <dgm:spPr/>
      <dgm:t>
        <a:bodyPr/>
        <a:lstStyle/>
        <a:p>
          <a:r>
            <a:rPr lang="hr-HR"/>
            <a:t>osvrnuti </a:t>
          </a:r>
          <a:r>
            <a:rPr lang="en-US"/>
            <a:t>se </a:t>
          </a:r>
          <a:r>
            <a:rPr lang="hr-HR"/>
            <a:t>na ključna područja informacijske sigurnosti koja su važna za škole</a:t>
          </a:r>
          <a:endParaRPr lang="en-US"/>
        </a:p>
      </dgm:t>
    </dgm:pt>
    <dgm:pt modelId="{2E148EE2-6AA1-4E53-9765-381A0AD2E254}" type="parTrans" cxnId="{8A0E7815-48AF-47AC-8E57-3E9B86C13379}">
      <dgm:prSet/>
      <dgm:spPr/>
      <dgm:t>
        <a:bodyPr/>
        <a:lstStyle/>
        <a:p>
          <a:endParaRPr lang="en-US"/>
        </a:p>
      </dgm:t>
    </dgm:pt>
    <dgm:pt modelId="{B476357D-D79D-4765-A575-141B6C93E4FC}" type="sibTrans" cxnId="{8A0E7815-48AF-47AC-8E57-3E9B86C13379}">
      <dgm:prSet/>
      <dgm:spPr/>
      <dgm:t>
        <a:bodyPr/>
        <a:lstStyle/>
        <a:p>
          <a:endParaRPr lang="en-US"/>
        </a:p>
      </dgm:t>
    </dgm:pt>
    <dgm:pt modelId="{71BE50CB-1E9B-497A-B7B3-5D6B87BAB3CC}">
      <dgm:prSet/>
      <dgm:spPr/>
      <dgm:t>
        <a:bodyPr/>
        <a:lstStyle/>
        <a:p>
          <a:r>
            <a:rPr lang="hr-HR"/>
            <a:t>povezati </a:t>
          </a:r>
          <a:r>
            <a:rPr lang="en-US" err="1"/>
            <a:t>ključna</a:t>
          </a:r>
          <a:r>
            <a:rPr lang="en-US"/>
            <a:t> </a:t>
          </a:r>
          <a:r>
            <a:rPr lang="en-US" err="1"/>
            <a:t>područja</a:t>
          </a:r>
          <a:r>
            <a:rPr lang="en-US"/>
            <a:t> </a:t>
          </a:r>
          <a:r>
            <a:rPr lang="hr-HR"/>
            <a:t>s incidentima</a:t>
          </a:r>
          <a:endParaRPr lang="en-US"/>
        </a:p>
      </dgm:t>
    </dgm:pt>
    <dgm:pt modelId="{41954127-119E-4822-B125-D064585CACBA}" type="parTrans" cxnId="{78FB4817-3815-4587-80AA-A8130E60D6C1}">
      <dgm:prSet/>
      <dgm:spPr/>
      <dgm:t>
        <a:bodyPr/>
        <a:lstStyle/>
        <a:p>
          <a:endParaRPr lang="en-US"/>
        </a:p>
      </dgm:t>
    </dgm:pt>
    <dgm:pt modelId="{AAD90455-5848-4B58-9695-729FD6BA062B}" type="sibTrans" cxnId="{78FB4817-3815-4587-80AA-A8130E60D6C1}">
      <dgm:prSet/>
      <dgm:spPr/>
      <dgm:t>
        <a:bodyPr/>
        <a:lstStyle/>
        <a:p>
          <a:endParaRPr lang="en-US"/>
        </a:p>
      </dgm:t>
    </dgm:pt>
    <dgm:pt modelId="{191B460A-4725-44B4-B5FD-0DB5449DDE36}" type="pres">
      <dgm:prSet presAssocID="{D796B8A9-411D-4A37-BB73-A9E66C3309B7}" presName="outerComposite" presStyleCnt="0">
        <dgm:presLayoutVars>
          <dgm:chMax val="5"/>
          <dgm:dir/>
          <dgm:resizeHandles val="exact"/>
        </dgm:presLayoutVars>
      </dgm:prSet>
      <dgm:spPr/>
    </dgm:pt>
    <dgm:pt modelId="{842B1F5E-47F7-45BC-B5D3-E598BF812095}" type="pres">
      <dgm:prSet presAssocID="{D796B8A9-411D-4A37-BB73-A9E66C3309B7}" presName="dummyMaxCanvas" presStyleCnt="0">
        <dgm:presLayoutVars/>
      </dgm:prSet>
      <dgm:spPr/>
    </dgm:pt>
    <dgm:pt modelId="{C342D493-B084-47E4-ACD3-06890825AD76}" type="pres">
      <dgm:prSet presAssocID="{D796B8A9-411D-4A37-BB73-A9E66C3309B7}" presName="ThreeNodes_1" presStyleLbl="node1" presStyleIdx="0" presStyleCnt="3">
        <dgm:presLayoutVars>
          <dgm:bulletEnabled val="1"/>
        </dgm:presLayoutVars>
      </dgm:prSet>
      <dgm:spPr/>
    </dgm:pt>
    <dgm:pt modelId="{FF816C18-31EC-451E-A843-7A7780A234C1}" type="pres">
      <dgm:prSet presAssocID="{D796B8A9-411D-4A37-BB73-A9E66C3309B7}" presName="ThreeNodes_2" presStyleLbl="node1" presStyleIdx="1" presStyleCnt="3">
        <dgm:presLayoutVars>
          <dgm:bulletEnabled val="1"/>
        </dgm:presLayoutVars>
      </dgm:prSet>
      <dgm:spPr/>
    </dgm:pt>
    <dgm:pt modelId="{1A8B5BED-162F-452C-B89E-3895EC489DB3}" type="pres">
      <dgm:prSet presAssocID="{D796B8A9-411D-4A37-BB73-A9E66C3309B7}" presName="ThreeNodes_3" presStyleLbl="node1" presStyleIdx="2" presStyleCnt="3">
        <dgm:presLayoutVars>
          <dgm:bulletEnabled val="1"/>
        </dgm:presLayoutVars>
      </dgm:prSet>
      <dgm:spPr/>
    </dgm:pt>
    <dgm:pt modelId="{84FDF7DD-C851-48BC-978C-2FD8F248C14F}" type="pres">
      <dgm:prSet presAssocID="{D796B8A9-411D-4A37-BB73-A9E66C3309B7}" presName="ThreeConn_1-2" presStyleLbl="fgAccFollowNode1" presStyleIdx="0" presStyleCnt="2">
        <dgm:presLayoutVars>
          <dgm:bulletEnabled val="1"/>
        </dgm:presLayoutVars>
      </dgm:prSet>
      <dgm:spPr/>
    </dgm:pt>
    <dgm:pt modelId="{011EA2CA-13CB-4A89-986B-6B8AA94C0E19}" type="pres">
      <dgm:prSet presAssocID="{D796B8A9-411D-4A37-BB73-A9E66C3309B7}" presName="ThreeConn_2-3" presStyleLbl="fgAccFollowNode1" presStyleIdx="1" presStyleCnt="2">
        <dgm:presLayoutVars>
          <dgm:bulletEnabled val="1"/>
        </dgm:presLayoutVars>
      </dgm:prSet>
      <dgm:spPr/>
    </dgm:pt>
    <dgm:pt modelId="{F97C6F12-ABAD-4D1E-8E92-B3F696D85166}" type="pres">
      <dgm:prSet presAssocID="{D796B8A9-411D-4A37-BB73-A9E66C3309B7}" presName="ThreeNodes_1_text" presStyleLbl="node1" presStyleIdx="2" presStyleCnt="3">
        <dgm:presLayoutVars>
          <dgm:bulletEnabled val="1"/>
        </dgm:presLayoutVars>
      </dgm:prSet>
      <dgm:spPr/>
    </dgm:pt>
    <dgm:pt modelId="{EB7EB735-13F0-4359-A117-81E09DE89C92}" type="pres">
      <dgm:prSet presAssocID="{D796B8A9-411D-4A37-BB73-A9E66C3309B7}" presName="ThreeNodes_2_text" presStyleLbl="node1" presStyleIdx="2" presStyleCnt="3">
        <dgm:presLayoutVars>
          <dgm:bulletEnabled val="1"/>
        </dgm:presLayoutVars>
      </dgm:prSet>
      <dgm:spPr/>
    </dgm:pt>
    <dgm:pt modelId="{F13BDAD7-CC4C-46F6-BC23-86B76C497D18}" type="pres">
      <dgm:prSet presAssocID="{D796B8A9-411D-4A37-BB73-A9E66C3309B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A0E7815-48AF-47AC-8E57-3E9B86C13379}" srcId="{D796B8A9-411D-4A37-BB73-A9E66C3309B7}" destId="{6E11557E-1017-448F-99ED-A7334E16BA2F}" srcOrd="1" destOrd="0" parTransId="{2E148EE2-6AA1-4E53-9765-381A0AD2E254}" sibTransId="{B476357D-D79D-4765-A575-141B6C93E4FC}"/>
    <dgm:cxn modelId="{78FB4817-3815-4587-80AA-A8130E60D6C1}" srcId="{D796B8A9-411D-4A37-BB73-A9E66C3309B7}" destId="{71BE50CB-1E9B-497A-B7B3-5D6B87BAB3CC}" srcOrd="2" destOrd="0" parTransId="{41954127-119E-4822-B125-D064585CACBA}" sibTransId="{AAD90455-5848-4B58-9695-729FD6BA062B}"/>
    <dgm:cxn modelId="{E4185628-9077-4184-8512-E057163198B2}" type="presOf" srcId="{D796B8A9-411D-4A37-BB73-A9E66C3309B7}" destId="{191B460A-4725-44B4-B5FD-0DB5449DDE36}" srcOrd="0" destOrd="0" presId="urn:microsoft.com/office/officeart/2005/8/layout/vProcess5"/>
    <dgm:cxn modelId="{7431105F-9E7F-4DED-8E2E-52463ABD9DD5}" type="presOf" srcId="{56D8D8FA-47C0-4050-92AA-B8E4AEEAFC71}" destId="{C342D493-B084-47E4-ACD3-06890825AD76}" srcOrd="0" destOrd="0" presId="urn:microsoft.com/office/officeart/2005/8/layout/vProcess5"/>
    <dgm:cxn modelId="{9491814D-0972-4F98-B87D-15F86444EC88}" type="presOf" srcId="{6E11557E-1017-448F-99ED-A7334E16BA2F}" destId="{EB7EB735-13F0-4359-A117-81E09DE89C92}" srcOrd="1" destOrd="0" presId="urn:microsoft.com/office/officeart/2005/8/layout/vProcess5"/>
    <dgm:cxn modelId="{768A767D-1603-400A-9A8C-83EDDC0679D5}" type="presOf" srcId="{71BE50CB-1E9B-497A-B7B3-5D6B87BAB3CC}" destId="{1A8B5BED-162F-452C-B89E-3895EC489DB3}" srcOrd="0" destOrd="0" presId="urn:microsoft.com/office/officeart/2005/8/layout/vProcess5"/>
    <dgm:cxn modelId="{5E717685-916D-456E-865D-67264A1BBF5A}" type="presOf" srcId="{BF2F6C64-9916-405E-B000-AFAA95D46BDE}" destId="{84FDF7DD-C851-48BC-978C-2FD8F248C14F}" srcOrd="0" destOrd="0" presId="urn:microsoft.com/office/officeart/2005/8/layout/vProcess5"/>
    <dgm:cxn modelId="{61F11A8E-EA8B-4B28-A02E-5CB3B4506D44}" type="presOf" srcId="{6E11557E-1017-448F-99ED-A7334E16BA2F}" destId="{FF816C18-31EC-451E-A843-7A7780A234C1}" srcOrd="0" destOrd="0" presId="urn:microsoft.com/office/officeart/2005/8/layout/vProcess5"/>
    <dgm:cxn modelId="{C6E66EA6-76C0-4750-BED3-E16D49CC4F5C}" type="presOf" srcId="{56D8D8FA-47C0-4050-92AA-B8E4AEEAFC71}" destId="{F97C6F12-ABAD-4D1E-8E92-B3F696D85166}" srcOrd="1" destOrd="0" presId="urn:microsoft.com/office/officeart/2005/8/layout/vProcess5"/>
    <dgm:cxn modelId="{183185D8-0A15-45FC-973F-D8C662D5015B}" srcId="{D796B8A9-411D-4A37-BB73-A9E66C3309B7}" destId="{56D8D8FA-47C0-4050-92AA-B8E4AEEAFC71}" srcOrd="0" destOrd="0" parTransId="{771DDDE5-DC72-44C3-A2C7-BD5612D8B305}" sibTransId="{BF2F6C64-9916-405E-B000-AFAA95D46BDE}"/>
    <dgm:cxn modelId="{13A77CF3-FF9F-4305-BDA2-861CECF42970}" type="presOf" srcId="{71BE50CB-1E9B-497A-B7B3-5D6B87BAB3CC}" destId="{F13BDAD7-CC4C-46F6-BC23-86B76C497D18}" srcOrd="1" destOrd="0" presId="urn:microsoft.com/office/officeart/2005/8/layout/vProcess5"/>
    <dgm:cxn modelId="{2E7F13FE-FD61-4716-9E8E-41F8A02496FB}" type="presOf" srcId="{B476357D-D79D-4765-A575-141B6C93E4FC}" destId="{011EA2CA-13CB-4A89-986B-6B8AA94C0E19}" srcOrd="0" destOrd="0" presId="urn:microsoft.com/office/officeart/2005/8/layout/vProcess5"/>
    <dgm:cxn modelId="{55DBEB5D-0956-4C13-93AA-8BFC3155F5A1}" type="presParOf" srcId="{191B460A-4725-44B4-B5FD-0DB5449DDE36}" destId="{842B1F5E-47F7-45BC-B5D3-E598BF812095}" srcOrd="0" destOrd="0" presId="urn:microsoft.com/office/officeart/2005/8/layout/vProcess5"/>
    <dgm:cxn modelId="{14C5F7D3-E8A3-492B-BE34-F332A4DEB34E}" type="presParOf" srcId="{191B460A-4725-44B4-B5FD-0DB5449DDE36}" destId="{C342D493-B084-47E4-ACD3-06890825AD76}" srcOrd="1" destOrd="0" presId="urn:microsoft.com/office/officeart/2005/8/layout/vProcess5"/>
    <dgm:cxn modelId="{A6BB39B2-B15B-453E-8943-D582E26D819A}" type="presParOf" srcId="{191B460A-4725-44B4-B5FD-0DB5449DDE36}" destId="{FF816C18-31EC-451E-A843-7A7780A234C1}" srcOrd="2" destOrd="0" presId="urn:microsoft.com/office/officeart/2005/8/layout/vProcess5"/>
    <dgm:cxn modelId="{623C2AC0-8549-43E8-A36C-E6290A476092}" type="presParOf" srcId="{191B460A-4725-44B4-B5FD-0DB5449DDE36}" destId="{1A8B5BED-162F-452C-B89E-3895EC489DB3}" srcOrd="3" destOrd="0" presId="urn:microsoft.com/office/officeart/2005/8/layout/vProcess5"/>
    <dgm:cxn modelId="{22431022-EB9D-4199-B4D7-7A9C48DCBC27}" type="presParOf" srcId="{191B460A-4725-44B4-B5FD-0DB5449DDE36}" destId="{84FDF7DD-C851-48BC-978C-2FD8F248C14F}" srcOrd="4" destOrd="0" presId="urn:microsoft.com/office/officeart/2005/8/layout/vProcess5"/>
    <dgm:cxn modelId="{F2EF7909-8263-4022-B052-BFE87C16E38C}" type="presParOf" srcId="{191B460A-4725-44B4-B5FD-0DB5449DDE36}" destId="{011EA2CA-13CB-4A89-986B-6B8AA94C0E19}" srcOrd="5" destOrd="0" presId="urn:microsoft.com/office/officeart/2005/8/layout/vProcess5"/>
    <dgm:cxn modelId="{3C965A9B-A3C4-4FCC-838A-A7BA062925DC}" type="presParOf" srcId="{191B460A-4725-44B4-B5FD-0DB5449DDE36}" destId="{F97C6F12-ABAD-4D1E-8E92-B3F696D85166}" srcOrd="6" destOrd="0" presId="urn:microsoft.com/office/officeart/2005/8/layout/vProcess5"/>
    <dgm:cxn modelId="{F3FC8725-CB2D-48EF-B5A6-F5D05CFB1381}" type="presParOf" srcId="{191B460A-4725-44B4-B5FD-0DB5449DDE36}" destId="{EB7EB735-13F0-4359-A117-81E09DE89C92}" srcOrd="7" destOrd="0" presId="urn:microsoft.com/office/officeart/2005/8/layout/vProcess5"/>
    <dgm:cxn modelId="{27F41379-0DC9-42BC-B275-DB69F7365C2B}" type="presParOf" srcId="{191B460A-4725-44B4-B5FD-0DB5449DDE36}" destId="{F13BDAD7-CC4C-46F6-BC23-86B76C497D1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53B65-2ADA-4726-BF10-9AECF114B90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115D04-B90B-44F7-8DE2-43A3B26420AD}">
      <dgm:prSet/>
      <dgm:spPr/>
      <dgm:t>
        <a:bodyPr/>
        <a:lstStyle/>
        <a:p>
          <a:r>
            <a:rPr lang="de-DE" b="1" dirty="0" err="1"/>
            <a:t>spamovi</a:t>
          </a:r>
          <a:r>
            <a:rPr lang="de-DE" dirty="0"/>
            <a:t> – </a:t>
          </a:r>
          <a:r>
            <a:rPr lang="de-DE" dirty="0" err="1"/>
            <a:t>neželjena</a:t>
          </a:r>
          <a:r>
            <a:rPr lang="de-DE" dirty="0"/>
            <a:t> e-</a:t>
          </a:r>
          <a:r>
            <a:rPr lang="de-DE" dirty="0" err="1"/>
            <a:t>pošta</a:t>
          </a:r>
          <a:endParaRPr lang="en-US" dirty="0"/>
        </a:p>
      </dgm:t>
    </dgm:pt>
    <dgm:pt modelId="{CADBD0FB-D527-4D1C-B2D5-6685913AC91A}" type="parTrans" cxnId="{30196FEE-EA1D-4C8C-95A5-D93FE11229E4}">
      <dgm:prSet/>
      <dgm:spPr/>
      <dgm:t>
        <a:bodyPr/>
        <a:lstStyle/>
        <a:p>
          <a:endParaRPr lang="en-US"/>
        </a:p>
      </dgm:t>
    </dgm:pt>
    <dgm:pt modelId="{979F619B-F256-4F97-9251-5CDE61CCB63F}" type="sibTrans" cxnId="{30196FEE-EA1D-4C8C-95A5-D93FE11229E4}">
      <dgm:prSet/>
      <dgm:spPr/>
      <dgm:t>
        <a:bodyPr/>
        <a:lstStyle/>
        <a:p>
          <a:endParaRPr lang="en-US"/>
        </a:p>
      </dgm:t>
    </dgm:pt>
    <dgm:pt modelId="{C9B37D79-DEAF-4BA0-99D6-34F4604125EC}">
      <dgm:prSet/>
      <dgm:spPr/>
      <dgm:t>
        <a:bodyPr/>
        <a:lstStyle/>
        <a:p>
          <a:r>
            <a:rPr lang="de-DE" b="1" dirty="0" err="1"/>
            <a:t>phishing</a:t>
          </a:r>
          <a:r>
            <a:rPr lang="de-DE" dirty="0"/>
            <a:t> – </a:t>
          </a:r>
          <a:r>
            <a:rPr lang="de-DE" dirty="0" err="1"/>
            <a:t>neželjena</a:t>
          </a:r>
          <a:r>
            <a:rPr lang="de-DE" dirty="0"/>
            <a:t> e-</a:t>
          </a:r>
          <a:r>
            <a:rPr lang="de-DE" dirty="0" err="1"/>
            <a:t>pošta</a:t>
          </a:r>
          <a:r>
            <a:rPr lang="de-DE" dirty="0"/>
            <a:t> s </a:t>
          </a:r>
          <a:r>
            <a:rPr lang="de-DE" dirty="0" err="1"/>
            <a:t>privitkom</a:t>
          </a:r>
          <a:r>
            <a:rPr lang="de-DE" dirty="0"/>
            <a:t> </a:t>
          </a:r>
          <a:r>
            <a:rPr lang="de-DE" dirty="0" err="1"/>
            <a:t>ili</a:t>
          </a:r>
          <a:r>
            <a:rPr lang="de-DE" dirty="0"/>
            <a:t> </a:t>
          </a:r>
          <a:r>
            <a:rPr lang="de-DE" dirty="0" err="1"/>
            <a:t>poveznicom</a:t>
          </a:r>
          <a:r>
            <a:rPr lang="de-DE" dirty="0"/>
            <a:t> </a:t>
          </a:r>
          <a:r>
            <a:rPr lang="de-DE" dirty="0" err="1"/>
            <a:t>sa</a:t>
          </a:r>
          <a:r>
            <a:rPr lang="de-DE" dirty="0"/>
            <a:t> </a:t>
          </a:r>
          <a:r>
            <a:rPr lang="de-DE" dirty="0" err="1"/>
            <a:t>zlonamjernim</a:t>
          </a:r>
          <a:r>
            <a:rPr lang="de-DE" dirty="0"/>
            <a:t> </a:t>
          </a:r>
          <a:r>
            <a:rPr lang="de-DE" dirty="0" err="1"/>
            <a:t>ciljem</a:t>
          </a:r>
          <a:endParaRPr lang="en-US" dirty="0"/>
        </a:p>
      </dgm:t>
    </dgm:pt>
    <dgm:pt modelId="{38127E82-A727-40A2-A178-E9C26DDBA570}" type="parTrans" cxnId="{4AC8FFD2-A9F1-40BE-87D5-A42D3D97C1AC}">
      <dgm:prSet/>
      <dgm:spPr/>
      <dgm:t>
        <a:bodyPr/>
        <a:lstStyle/>
        <a:p>
          <a:endParaRPr lang="en-US"/>
        </a:p>
      </dgm:t>
    </dgm:pt>
    <dgm:pt modelId="{8397F4DB-662C-48DB-B9DD-0310E9A3D921}" type="sibTrans" cxnId="{4AC8FFD2-A9F1-40BE-87D5-A42D3D97C1AC}">
      <dgm:prSet/>
      <dgm:spPr/>
      <dgm:t>
        <a:bodyPr/>
        <a:lstStyle/>
        <a:p>
          <a:endParaRPr lang="en-US"/>
        </a:p>
      </dgm:t>
    </dgm:pt>
    <dgm:pt modelId="{61F3175F-DB33-43B9-8766-AD6729C7B805}">
      <dgm:prSet/>
      <dgm:spPr/>
      <dgm:t>
        <a:bodyPr/>
        <a:lstStyle/>
        <a:p>
          <a:r>
            <a:rPr lang="de-DE" b="1" dirty="0" err="1"/>
            <a:t>sextortion</a:t>
          </a:r>
          <a:r>
            <a:rPr lang="de-DE" dirty="0"/>
            <a:t> – </a:t>
          </a:r>
          <a:r>
            <a:rPr lang="de-DE" dirty="0" err="1"/>
            <a:t>iznuda</a:t>
          </a:r>
          <a:r>
            <a:rPr lang="de-DE" dirty="0"/>
            <a:t> </a:t>
          </a:r>
          <a:r>
            <a:rPr lang="de-DE" dirty="0" err="1"/>
            <a:t>ili</a:t>
          </a:r>
          <a:r>
            <a:rPr lang="de-DE" dirty="0"/>
            <a:t> </a:t>
          </a:r>
          <a:r>
            <a:rPr lang="de-DE" dirty="0" err="1"/>
            <a:t>ucjena</a:t>
          </a:r>
          <a:r>
            <a:rPr lang="de-DE" dirty="0"/>
            <a:t> na </a:t>
          </a:r>
          <a:r>
            <a:rPr lang="de-DE" dirty="0" err="1"/>
            <a:t>temelju</a:t>
          </a:r>
          <a:r>
            <a:rPr lang="de-DE" dirty="0"/>
            <a:t> </a:t>
          </a:r>
          <a:r>
            <a:rPr lang="de-DE" dirty="0" err="1"/>
            <a:t>seksualnog</a:t>
          </a:r>
          <a:r>
            <a:rPr lang="de-DE" dirty="0"/>
            <a:t> </a:t>
          </a:r>
          <a:r>
            <a:rPr lang="de-DE" dirty="0" err="1"/>
            <a:t>sadržaja</a:t>
          </a:r>
          <a:endParaRPr lang="en-US" dirty="0"/>
        </a:p>
      </dgm:t>
    </dgm:pt>
    <dgm:pt modelId="{5162A956-A82E-467F-80BE-8AAFC0E09C60}" type="parTrans" cxnId="{022FF111-D356-4047-8066-02EB0AFA639A}">
      <dgm:prSet/>
      <dgm:spPr/>
      <dgm:t>
        <a:bodyPr/>
        <a:lstStyle/>
        <a:p>
          <a:endParaRPr lang="en-US"/>
        </a:p>
      </dgm:t>
    </dgm:pt>
    <dgm:pt modelId="{D755C038-3339-4B82-9CE8-7372FE055421}" type="sibTrans" cxnId="{022FF111-D356-4047-8066-02EB0AFA639A}">
      <dgm:prSet/>
      <dgm:spPr/>
      <dgm:t>
        <a:bodyPr/>
        <a:lstStyle/>
        <a:p>
          <a:endParaRPr lang="en-US"/>
        </a:p>
      </dgm:t>
    </dgm:pt>
    <dgm:pt modelId="{C944E7F3-6965-4ED6-A1EF-D18B1485B364}">
      <dgm:prSet/>
      <dgm:spPr/>
      <dgm:t>
        <a:bodyPr/>
        <a:lstStyle/>
        <a:p>
          <a:r>
            <a:rPr lang="de-DE"/>
            <a:t>računala zaražena </a:t>
          </a:r>
          <a:r>
            <a:rPr lang="de-DE" b="1"/>
            <a:t>virusima</a:t>
          </a:r>
          <a:r>
            <a:rPr lang="de-DE"/>
            <a:t> ili drugim zlonamjernim programima</a:t>
          </a:r>
          <a:endParaRPr lang="en-US"/>
        </a:p>
      </dgm:t>
    </dgm:pt>
    <dgm:pt modelId="{6F931325-1688-42E5-A0AF-2D88FADB8639}" type="parTrans" cxnId="{3EF4817C-91A1-4706-9BD2-342C803FCFF8}">
      <dgm:prSet/>
      <dgm:spPr/>
      <dgm:t>
        <a:bodyPr/>
        <a:lstStyle/>
        <a:p>
          <a:endParaRPr lang="en-US"/>
        </a:p>
      </dgm:t>
    </dgm:pt>
    <dgm:pt modelId="{5A4AF78C-196D-4D15-973A-9983073C468B}" type="sibTrans" cxnId="{3EF4817C-91A1-4706-9BD2-342C803FCFF8}">
      <dgm:prSet/>
      <dgm:spPr/>
      <dgm:t>
        <a:bodyPr/>
        <a:lstStyle/>
        <a:p>
          <a:endParaRPr lang="en-US"/>
        </a:p>
      </dgm:t>
    </dgm:pt>
    <dgm:pt modelId="{C5F13C56-BDBD-4D12-95AE-7F5B867B6CA9}" type="pres">
      <dgm:prSet presAssocID="{18953B65-2ADA-4726-BF10-9AECF114B90D}" presName="diagram" presStyleCnt="0">
        <dgm:presLayoutVars>
          <dgm:dir/>
          <dgm:resizeHandles val="exact"/>
        </dgm:presLayoutVars>
      </dgm:prSet>
      <dgm:spPr/>
    </dgm:pt>
    <dgm:pt modelId="{EA7ECF0C-E9CD-4C68-BCB3-3F7879F4287F}" type="pres">
      <dgm:prSet presAssocID="{67115D04-B90B-44F7-8DE2-43A3B26420AD}" presName="node" presStyleLbl="node1" presStyleIdx="0" presStyleCnt="4">
        <dgm:presLayoutVars>
          <dgm:bulletEnabled val="1"/>
        </dgm:presLayoutVars>
      </dgm:prSet>
      <dgm:spPr/>
    </dgm:pt>
    <dgm:pt modelId="{D06381E1-ECFE-40E8-8A3D-A17079F3FB63}" type="pres">
      <dgm:prSet presAssocID="{979F619B-F256-4F97-9251-5CDE61CCB63F}" presName="sibTrans" presStyleCnt="0"/>
      <dgm:spPr/>
    </dgm:pt>
    <dgm:pt modelId="{C3533778-BF60-46C0-BA68-13657ACD91F7}" type="pres">
      <dgm:prSet presAssocID="{C9B37D79-DEAF-4BA0-99D6-34F4604125EC}" presName="node" presStyleLbl="node1" presStyleIdx="1" presStyleCnt="4">
        <dgm:presLayoutVars>
          <dgm:bulletEnabled val="1"/>
        </dgm:presLayoutVars>
      </dgm:prSet>
      <dgm:spPr/>
    </dgm:pt>
    <dgm:pt modelId="{53F6A546-5111-4BD4-AE76-944E07816B59}" type="pres">
      <dgm:prSet presAssocID="{8397F4DB-662C-48DB-B9DD-0310E9A3D921}" presName="sibTrans" presStyleCnt="0"/>
      <dgm:spPr/>
    </dgm:pt>
    <dgm:pt modelId="{77D10AB3-78D2-4B4A-9057-FE65FDD7E43C}" type="pres">
      <dgm:prSet presAssocID="{61F3175F-DB33-43B9-8766-AD6729C7B805}" presName="node" presStyleLbl="node1" presStyleIdx="2" presStyleCnt="4">
        <dgm:presLayoutVars>
          <dgm:bulletEnabled val="1"/>
        </dgm:presLayoutVars>
      </dgm:prSet>
      <dgm:spPr/>
    </dgm:pt>
    <dgm:pt modelId="{E4EEE21C-54BE-4477-A54D-B10C1A782511}" type="pres">
      <dgm:prSet presAssocID="{D755C038-3339-4B82-9CE8-7372FE055421}" presName="sibTrans" presStyleCnt="0"/>
      <dgm:spPr/>
    </dgm:pt>
    <dgm:pt modelId="{639B878A-4505-43AC-9E30-DBFB26018603}" type="pres">
      <dgm:prSet presAssocID="{C944E7F3-6965-4ED6-A1EF-D18B1485B364}" presName="node" presStyleLbl="node1" presStyleIdx="3" presStyleCnt="4">
        <dgm:presLayoutVars>
          <dgm:bulletEnabled val="1"/>
        </dgm:presLayoutVars>
      </dgm:prSet>
      <dgm:spPr/>
    </dgm:pt>
  </dgm:ptLst>
  <dgm:cxnLst>
    <dgm:cxn modelId="{084B9608-41C2-4044-8320-BA513FC2EC34}" type="presOf" srcId="{C9B37D79-DEAF-4BA0-99D6-34F4604125EC}" destId="{C3533778-BF60-46C0-BA68-13657ACD91F7}" srcOrd="0" destOrd="0" presId="urn:microsoft.com/office/officeart/2005/8/layout/default"/>
    <dgm:cxn modelId="{022FF111-D356-4047-8066-02EB0AFA639A}" srcId="{18953B65-2ADA-4726-BF10-9AECF114B90D}" destId="{61F3175F-DB33-43B9-8766-AD6729C7B805}" srcOrd="2" destOrd="0" parTransId="{5162A956-A82E-467F-80BE-8AAFC0E09C60}" sibTransId="{D755C038-3339-4B82-9CE8-7372FE055421}"/>
    <dgm:cxn modelId="{3CCD8573-BC21-4D28-B97A-24CB4A436C6F}" type="presOf" srcId="{61F3175F-DB33-43B9-8766-AD6729C7B805}" destId="{77D10AB3-78D2-4B4A-9057-FE65FDD7E43C}" srcOrd="0" destOrd="0" presId="urn:microsoft.com/office/officeart/2005/8/layout/default"/>
    <dgm:cxn modelId="{3EF4817C-91A1-4706-9BD2-342C803FCFF8}" srcId="{18953B65-2ADA-4726-BF10-9AECF114B90D}" destId="{C944E7F3-6965-4ED6-A1EF-D18B1485B364}" srcOrd="3" destOrd="0" parTransId="{6F931325-1688-42E5-A0AF-2D88FADB8639}" sibTransId="{5A4AF78C-196D-4D15-973A-9983073C468B}"/>
    <dgm:cxn modelId="{75206E7F-B5DE-4016-917B-274709491E86}" type="presOf" srcId="{C944E7F3-6965-4ED6-A1EF-D18B1485B364}" destId="{639B878A-4505-43AC-9E30-DBFB26018603}" srcOrd="0" destOrd="0" presId="urn:microsoft.com/office/officeart/2005/8/layout/default"/>
    <dgm:cxn modelId="{B19E6E8D-6C9F-49A8-841D-1340B07853DE}" type="presOf" srcId="{67115D04-B90B-44F7-8DE2-43A3B26420AD}" destId="{EA7ECF0C-E9CD-4C68-BCB3-3F7879F4287F}" srcOrd="0" destOrd="0" presId="urn:microsoft.com/office/officeart/2005/8/layout/default"/>
    <dgm:cxn modelId="{4AC8FFD2-A9F1-40BE-87D5-A42D3D97C1AC}" srcId="{18953B65-2ADA-4726-BF10-9AECF114B90D}" destId="{C9B37D79-DEAF-4BA0-99D6-34F4604125EC}" srcOrd="1" destOrd="0" parTransId="{38127E82-A727-40A2-A178-E9C26DDBA570}" sibTransId="{8397F4DB-662C-48DB-B9DD-0310E9A3D921}"/>
    <dgm:cxn modelId="{3C3C98EB-0C98-405A-9838-72EF64B540ED}" type="presOf" srcId="{18953B65-2ADA-4726-BF10-9AECF114B90D}" destId="{C5F13C56-BDBD-4D12-95AE-7F5B867B6CA9}" srcOrd="0" destOrd="0" presId="urn:microsoft.com/office/officeart/2005/8/layout/default"/>
    <dgm:cxn modelId="{30196FEE-EA1D-4C8C-95A5-D93FE11229E4}" srcId="{18953B65-2ADA-4726-BF10-9AECF114B90D}" destId="{67115D04-B90B-44F7-8DE2-43A3B26420AD}" srcOrd="0" destOrd="0" parTransId="{CADBD0FB-D527-4D1C-B2D5-6685913AC91A}" sibTransId="{979F619B-F256-4F97-9251-5CDE61CCB63F}"/>
    <dgm:cxn modelId="{F471E9F8-4C70-4130-A8DF-22BB691EFED9}" type="presParOf" srcId="{C5F13C56-BDBD-4D12-95AE-7F5B867B6CA9}" destId="{EA7ECF0C-E9CD-4C68-BCB3-3F7879F4287F}" srcOrd="0" destOrd="0" presId="urn:microsoft.com/office/officeart/2005/8/layout/default"/>
    <dgm:cxn modelId="{18427376-2DB2-45B7-AC88-91D6E9C9DE65}" type="presParOf" srcId="{C5F13C56-BDBD-4D12-95AE-7F5B867B6CA9}" destId="{D06381E1-ECFE-40E8-8A3D-A17079F3FB63}" srcOrd="1" destOrd="0" presId="urn:microsoft.com/office/officeart/2005/8/layout/default"/>
    <dgm:cxn modelId="{B16F86F0-7897-42B1-98B8-94C69D333A4F}" type="presParOf" srcId="{C5F13C56-BDBD-4D12-95AE-7F5B867B6CA9}" destId="{C3533778-BF60-46C0-BA68-13657ACD91F7}" srcOrd="2" destOrd="0" presId="urn:microsoft.com/office/officeart/2005/8/layout/default"/>
    <dgm:cxn modelId="{FD2518A7-DE7C-4EB7-AF67-22D631E9E69B}" type="presParOf" srcId="{C5F13C56-BDBD-4D12-95AE-7F5B867B6CA9}" destId="{53F6A546-5111-4BD4-AE76-944E07816B59}" srcOrd="3" destOrd="0" presId="urn:microsoft.com/office/officeart/2005/8/layout/default"/>
    <dgm:cxn modelId="{62A6E0C7-71B6-4063-8F56-341145D24464}" type="presParOf" srcId="{C5F13C56-BDBD-4D12-95AE-7F5B867B6CA9}" destId="{77D10AB3-78D2-4B4A-9057-FE65FDD7E43C}" srcOrd="4" destOrd="0" presId="urn:microsoft.com/office/officeart/2005/8/layout/default"/>
    <dgm:cxn modelId="{1F563162-CC3E-4A9D-B1B3-BE8E21C7EBC3}" type="presParOf" srcId="{C5F13C56-BDBD-4D12-95AE-7F5B867B6CA9}" destId="{E4EEE21C-54BE-4477-A54D-B10C1A782511}" srcOrd="5" destOrd="0" presId="urn:microsoft.com/office/officeart/2005/8/layout/default"/>
    <dgm:cxn modelId="{CB3D4F6F-B39C-4C19-AC5C-38BF1453AEB8}" type="presParOf" srcId="{C5F13C56-BDBD-4D12-95AE-7F5B867B6CA9}" destId="{639B878A-4505-43AC-9E30-DBFB2601860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2D493-B084-47E4-ACD3-06890825AD76}">
      <dsp:nvSpPr>
        <dsp:cNvPr id="0" name=""/>
        <dsp:cNvSpPr/>
      </dsp:nvSpPr>
      <dsp:spPr>
        <a:xfrm>
          <a:off x="0" y="0"/>
          <a:ext cx="8683498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prikazati zahtjeve najpriznatije međunarodne norme za sustave upravljanja informacijskom sigurnošću</a:t>
          </a:r>
          <a:r>
            <a:rPr lang="en-US" sz="2500" kern="1200"/>
            <a:t> </a:t>
          </a:r>
        </a:p>
      </dsp:txBody>
      <dsp:txXfrm>
        <a:off x="38234" y="38234"/>
        <a:ext cx="7274867" cy="1228933"/>
      </dsp:txXfrm>
    </dsp:sp>
    <dsp:sp modelId="{FF816C18-31EC-451E-A843-7A7780A234C1}">
      <dsp:nvSpPr>
        <dsp:cNvPr id="0" name=""/>
        <dsp:cNvSpPr/>
      </dsp:nvSpPr>
      <dsp:spPr>
        <a:xfrm>
          <a:off x="766190" y="1522968"/>
          <a:ext cx="8683498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osvrnuti </a:t>
          </a:r>
          <a:r>
            <a:rPr lang="en-US" sz="2500" kern="1200"/>
            <a:t>se </a:t>
          </a:r>
          <a:r>
            <a:rPr lang="hr-HR" sz="2500" kern="1200"/>
            <a:t>na ključna područja informacijske sigurnosti koja su važna za škole</a:t>
          </a:r>
          <a:endParaRPr lang="en-US" sz="2500" kern="1200"/>
        </a:p>
      </dsp:txBody>
      <dsp:txXfrm>
        <a:off x="804424" y="1561202"/>
        <a:ext cx="6992328" cy="1228933"/>
      </dsp:txXfrm>
    </dsp:sp>
    <dsp:sp modelId="{1A8B5BED-162F-452C-B89E-3895EC489DB3}">
      <dsp:nvSpPr>
        <dsp:cNvPr id="0" name=""/>
        <dsp:cNvSpPr/>
      </dsp:nvSpPr>
      <dsp:spPr>
        <a:xfrm>
          <a:off x="1532381" y="3045936"/>
          <a:ext cx="8683498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/>
            <a:t>povezati </a:t>
          </a:r>
          <a:r>
            <a:rPr lang="en-US" sz="2500" kern="1200" err="1"/>
            <a:t>ključna</a:t>
          </a:r>
          <a:r>
            <a:rPr lang="en-US" sz="2500" kern="1200"/>
            <a:t> </a:t>
          </a:r>
          <a:r>
            <a:rPr lang="en-US" sz="2500" kern="1200" err="1"/>
            <a:t>područja</a:t>
          </a:r>
          <a:r>
            <a:rPr lang="en-US" sz="2500" kern="1200"/>
            <a:t> </a:t>
          </a:r>
          <a:r>
            <a:rPr lang="hr-HR" sz="2500" kern="1200"/>
            <a:t>s incidentima</a:t>
          </a:r>
          <a:endParaRPr lang="en-US" sz="2500" kern="1200"/>
        </a:p>
      </dsp:txBody>
      <dsp:txXfrm>
        <a:off x="1570615" y="3084170"/>
        <a:ext cx="6992328" cy="1228933"/>
      </dsp:txXfrm>
    </dsp:sp>
    <dsp:sp modelId="{84FDF7DD-C851-48BC-978C-2FD8F248C14F}">
      <dsp:nvSpPr>
        <dsp:cNvPr id="0" name=""/>
        <dsp:cNvSpPr/>
      </dsp:nvSpPr>
      <dsp:spPr>
        <a:xfrm>
          <a:off x="7834987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025902" y="989929"/>
        <a:ext cx="466680" cy="638504"/>
      </dsp:txXfrm>
    </dsp:sp>
    <dsp:sp modelId="{011EA2CA-13CB-4A89-986B-6B8AA94C0E19}">
      <dsp:nvSpPr>
        <dsp:cNvPr id="0" name=""/>
        <dsp:cNvSpPr/>
      </dsp:nvSpPr>
      <dsp:spPr>
        <a:xfrm>
          <a:off x="8601178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792093" y="2504195"/>
        <a:ext cx="466680" cy="638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ECF0C-E9CD-4C68-BCB3-3F7879F4287F}">
      <dsp:nvSpPr>
        <dsp:cNvPr id="0" name=""/>
        <dsp:cNvSpPr/>
      </dsp:nvSpPr>
      <dsp:spPr>
        <a:xfrm>
          <a:off x="1593487" y="55"/>
          <a:ext cx="3347097" cy="2008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1" kern="1200" dirty="0" err="1"/>
            <a:t>spamovi</a:t>
          </a:r>
          <a:r>
            <a:rPr lang="de-DE" sz="2700" kern="1200" dirty="0"/>
            <a:t> – </a:t>
          </a:r>
          <a:r>
            <a:rPr lang="de-DE" sz="2700" kern="1200" dirty="0" err="1"/>
            <a:t>neželjena</a:t>
          </a:r>
          <a:r>
            <a:rPr lang="de-DE" sz="2700" kern="1200" dirty="0"/>
            <a:t> e-</a:t>
          </a:r>
          <a:r>
            <a:rPr lang="de-DE" sz="2700" kern="1200" dirty="0" err="1"/>
            <a:t>pošta</a:t>
          </a:r>
          <a:endParaRPr lang="en-US" sz="2700" kern="1200" dirty="0"/>
        </a:p>
      </dsp:txBody>
      <dsp:txXfrm>
        <a:off x="1593487" y="55"/>
        <a:ext cx="3347097" cy="2008258"/>
      </dsp:txXfrm>
    </dsp:sp>
    <dsp:sp modelId="{C3533778-BF60-46C0-BA68-13657ACD91F7}">
      <dsp:nvSpPr>
        <dsp:cNvPr id="0" name=""/>
        <dsp:cNvSpPr/>
      </dsp:nvSpPr>
      <dsp:spPr>
        <a:xfrm>
          <a:off x="5275294" y="55"/>
          <a:ext cx="3347097" cy="2008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1" kern="1200" dirty="0" err="1"/>
            <a:t>phishing</a:t>
          </a:r>
          <a:r>
            <a:rPr lang="de-DE" sz="2700" kern="1200" dirty="0"/>
            <a:t> – </a:t>
          </a:r>
          <a:r>
            <a:rPr lang="de-DE" sz="2700" kern="1200" dirty="0" err="1"/>
            <a:t>neželjena</a:t>
          </a:r>
          <a:r>
            <a:rPr lang="de-DE" sz="2700" kern="1200" dirty="0"/>
            <a:t> e-</a:t>
          </a:r>
          <a:r>
            <a:rPr lang="de-DE" sz="2700" kern="1200" dirty="0" err="1"/>
            <a:t>pošta</a:t>
          </a:r>
          <a:r>
            <a:rPr lang="de-DE" sz="2700" kern="1200" dirty="0"/>
            <a:t> s </a:t>
          </a:r>
          <a:r>
            <a:rPr lang="de-DE" sz="2700" kern="1200" dirty="0" err="1"/>
            <a:t>privitkom</a:t>
          </a:r>
          <a:r>
            <a:rPr lang="de-DE" sz="2700" kern="1200" dirty="0"/>
            <a:t> </a:t>
          </a:r>
          <a:r>
            <a:rPr lang="de-DE" sz="2700" kern="1200" dirty="0" err="1"/>
            <a:t>ili</a:t>
          </a:r>
          <a:r>
            <a:rPr lang="de-DE" sz="2700" kern="1200" dirty="0"/>
            <a:t> </a:t>
          </a:r>
          <a:r>
            <a:rPr lang="de-DE" sz="2700" kern="1200" dirty="0" err="1"/>
            <a:t>poveznicom</a:t>
          </a:r>
          <a:r>
            <a:rPr lang="de-DE" sz="2700" kern="1200" dirty="0"/>
            <a:t> </a:t>
          </a:r>
          <a:r>
            <a:rPr lang="de-DE" sz="2700" kern="1200" dirty="0" err="1"/>
            <a:t>sa</a:t>
          </a:r>
          <a:r>
            <a:rPr lang="de-DE" sz="2700" kern="1200" dirty="0"/>
            <a:t> </a:t>
          </a:r>
          <a:r>
            <a:rPr lang="de-DE" sz="2700" kern="1200" dirty="0" err="1"/>
            <a:t>zlonamjernim</a:t>
          </a:r>
          <a:r>
            <a:rPr lang="de-DE" sz="2700" kern="1200" dirty="0"/>
            <a:t> </a:t>
          </a:r>
          <a:r>
            <a:rPr lang="de-DE" sz="2700" kern="1200" dirty="0" err="1"/>
            <a:t>ciljem</a:t>
          </a:r>
          <a:endParaRPr lang="en-US" sz="2700" kern="1200" dirty="0"/>
        </a:p>
      </dsp:txBody>
      <dsp:txXfrm>
        <a:off x="5275294" y="55"/>
        <a:ext cx="3347097" cy="2008258"/>
      </dsp:txXfrm>
    </dsp:sp>
    <dsp:sp modelId="{77D10AB3-78D2-4B4A-9057-FE65FDD7E43C}">
      <dsp:nvSpPr>
        <dsp:cNvPr id="0" name=""/>
        <dsp:cNvSpPr/>
      </dsp:nvSpPr>
      <dsp:spPr>
        <a:xfrm>
          <a:off x="1593487" y="2343023"/>
          <a:ext cx="3347097" cy="2008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b="1" kern="1200" dirty="0" err="1"/>
            <a:t>sextortion</a:t>
          </a:r>
          <a:r>
            <a:rPr lang="de-DE" sz="2700" kern="1200" dirty="0"/>
            <a:t> – </a:t>
          </a:r>
          <a:r>
            <a:rPr lang="de-DE" sz="2700" kern="1200" dirty="0" err="1"/>
            <a:t>iznuda</a:t>
          </a:r>
          <a:r>
            <a:rPr lang="de-DE" sz="2700" kern="1200" dirty="0"/>
            <a:t> </a:t>
          </a:r>
          <a:r>
            <a:rPr lang="de-DE" sz="2700" kern="1200" dirty="0" err="1"/>
            <a:t>ili</a:t>
          </a:r>
          <a:r>
            <a:rPr lang="de-DE" sz="2700" kern="1200" dirty="0"/>
            <a:t> </a:t>
          </a:r>
          <a:r>
            <a:rPr lang="de-DE" sz="2700" kern="1200" dirty="0" err="1"/>
            <a:t>ucjena</a:t>
          </a:r>
          <a:r>
            <a:rPr lang="de-DE" sz="2700" kern="1200" dirty="0"/>
            <a:t> na </a:t>
          </a:r>
          <a:r>
            <a:rPr lang="de-DE" sz="2700" kern="1200" dirty="0" err="1"/>
            <a:t>temelju</a:t>
          </a:r>
          <a:r>
            <a:rPr lang="de-DE" sz="2700" kern="1200" dirty="0"/>
            <a:t> </a:t>
          </a:r>
          <a:r>
            <a:rPr lang="de-DE" sz="2700" kern="1200" dirty="0" err="1"/>
            <a:t>seksualnog</a:t>
          </a:r>
          <a:r>
            <a:rPr lang="de-DE" sz="2700" kern="1200" dirty="0"/>
            <a:t> </a:t>
          </a:r>
          <a:r>
            <a:rPr lang="de-DE" sz="2700" kern="1200" dirty="0" err="1"/>
            <a:t>sadržaja</a:t>
          </a:r>
          <a:endParaRPr lang="en-US" sz="2700" kern="1200" dirty="0"/>
        </a:p>
      </dsp:txBody>
      <dsp:txXfrm>
        <a:off x="1593487" y="2343023"/>
        <a:ext cx="3347097" cy="2008258"/>
      </dsp:txXfrm>
    </dsp:sp>
    <dsp:sp modelId="{639B878A-4505-43AC-9E30-DBFB26018603}">
      <dsp:nvSpPr>
        <dsp:cNvPr id="0" name=""/>
        <dsp:cNvSpPr/>
      </dsp:nvSpPr>
      <dsp:spPr>
        <a:xfrm>
          <a:off x="5275294" y="2343023"/>
          <a:ext cx="3347097" cy="2008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/>
            <a:t>računala zaražena </a:t>
          </a:r>
          <a:r>
            <a:rPr lang="de-DE" sz="2700" b="1" kern="1200"/>
            <a:t>virusima</a:t>
          </a:r>
          <a:r>
            <a:rPr lang="de-DE" sz="2700" kern="1200"/>
            <a:t> ili drugim zlonamjernim programima</a:t>
          </a:r>
          <a:endParaRPr lang="en-US" sz="2700" kern="1200"/>
        </a:p>
      </dsp:txBody>
      <dsp:txXfrm>
        <a:off x="5275294" y="2343023"/>
        <a:ext cx="3347097" cy="2008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C63F-6B70-DCB7-7104-4CEE6E856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7B773-9FDB-9742-42BC-2292B8E28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0E05-B496-19AC-7EAF-0B9465C8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D04A-5925-D6FA-1971-444578FE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AFEF-9182-7A14-04D2-8EC985FB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71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DE0F-E3CC-61CE-0419-A00520A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252A2-7F49-CA92-0F34-897562D3A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0CCCE-CBAA-D474-45A3-2DA50602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CCA1-C1E7-73BC-52CA-2D4E6D70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033D9-5B92-DFD4-FAE3-45F98C93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3689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15B82-C300-DF42-0E29-A2D8ADD8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2918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FFA83-CB09-4858-0B35-1EF7DD08A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045C7-FFDE-BB81-05BC-B43CF023F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DB3DE-0BD0-1F7A-1E3C-FE00CD3B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6554-BFB1-3314-41FB-62A1E400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5078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3EBC-D5F9-5595-C464-30A5CF7CF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08BC-30DA-BB58-8FD2-AA4F82BEA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BB0A1-34C5-CFFD-9A8B-BE28FC38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E2069-4911-6B97-B417-3C51DA72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8C35B-9DA5-64EA-5930-EF10246B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2123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31BD-683F-A070-DF22-CBC68454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693F6-F566-C0DE-3FD1-34FCB8FAB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B29B-30DA-A808-3F86-8A3E47E1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1D71B-6E44-F41B-D5E0-AE5F30C0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94039-12AA-A4B3-A0F6-B8164909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954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FFA5C-34F9-3F00-75A5-70861386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ED48A-4AA5-275F-482E-82F3956AB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BDB7E-D4B6-7F25-5C80-5498CEA6F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88188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2D5B8-72F1-7132-ACEE-4FD5974A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9EF82-C5E5-95CC-9582-D8ECE3A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E7E32-FECC-A934-1B94-FC864A22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7161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EB18-FB2F-8F39-00A7-E2D40CFD2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214292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DFC0-6A9D-A29D-875E-82125D39B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2B2CB-9470-2177-E907-154FE506F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C3335C-2285-CEB0-A82D-780796E49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818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E2A817-5EF0-CA29-00ED-A86C75C9D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8188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E3EE6-A072-A41D-1BE2-B6298756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16933-77CA-92C0-33BA-50A2BE3A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21928-37AD-A362-A5C7-BFF065E2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9416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C7C4-F6D4-8AFB-39D3-B57AE4B0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2E405-8FA7-4EB9-39A0-0E4FE0A6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70212-AFC2-A351-4824-5B5AC420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4F44F-45DC-4C2C-5503-35781F6B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329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7C63B-03DE-7FAC-DCD6-1ED6C4F7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675D9-313C-BE91-EE5C-F14585F60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E0957-5957-46B1-7F9D-F92DD341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7278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9F13-36DE-B8E0-FC40-9BE23F956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CFB6-7337-52D2-6098-E0504B286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7089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1F2D8-537F-6877-1728-183C1BA84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06A01-7698-5200-DE2A-20CEAC42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9155C-10B8-FD88-D911-51A1B671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812D3-B721-473D-2377-9981109D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04779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C856-A305-BF71-A4A4-E6CA2D08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2FF1EC-277C-975D-94A8-625298AE2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7089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AEA52-F30B-9BD1-C4DB-753E87323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B9B1A-05EB-1824-42D8-4F5B28DD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03/28/2024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E9F2C-F820-1A1A-1635-B88C5447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39522-C59A-3D8D-72EC-FA13DFEF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1122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18847-EB4B-161B-DF72-8CEB5013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C6519-9598-AC45-1FFC-8520E8DD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C1DB6-5CC4-009E-C0AE-AD3342AFD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A8721C8-3E2E-9945-BE7D-8E2DF1E04DE5}" type="datetimeFigureOut">
              <a:rPr lang="en-HR" smtClean="0"/>
              <a:pPr/>
              <a:t>03/28/2024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B1B4-5422-E5AB-2CBC-8F0078B04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ADC1F-D845-AB88-B344-A379995AF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48CE55BB-A97C-9E44-A255-E814C4EBA4BF}" type="slidenum">
              <a:rPr lang="en-HR" smtClean="0"/>
              <a:pPr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35180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lado.pribolsan@carnet.hr" TargetMode="External"/><Relationship Id="rId2" Type="http://schemas.openxmlformats.org/officeDocument/2006/relationships/hyperlink" Target="mailto:ivana.jelacic@carnet.h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52E5-9DF9-3E84-8287-4004BC072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78237"/>
          </a:xfrm>
        </p:spPr>
        <p:txBody>
          <a:bodyPr>
            <a:normAutofit/>
          </a:bodyPr>
          <a:lstStyle/>
          <a:p>
            <a:r>
              <a:rPr lang="en-US"/>
              <a:t>KLJUČNA PODRUČJA INFORMACIJSKE SIGURNOSTI ZA ŠKOLE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CAB91-5239-63C0-A1F1-2593CED74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0599"/>
            <a:ext cx="9144000" cy="1655762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pPr algn="l"/>
            <a:r>
              <a:rPr lang="en-US" err="1"/>
              <a:t>Autori</a:t>
            </a:r>
            <a:r>
              <a:rPr lang="en-US"/>
              <a:t>: Ivana Jelačić, Vlado Pribolšan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475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C629-C34B-2A3C-0ED5-30E248B21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incidenata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F1F5E-D32B-4F95-7EC9-1C935A2E0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68" y="1139825"/>
            <a:ext cx="1021588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>
                <a:latin typeface="Open Sans"/>
                <a:ea typeface="Open Sans"/>
                <a:cs typeface="Open Sans"/>
              </a:rPr>
              <a:t>Podizanje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svijesti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i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edukacija</a:t>
            </a:r>
            <a:r>
              <a:rPr lang="en-US" dirty="0">
                <a:latin typeface="Open Sans"/>
                <a:ea typeface="Open Sans"/>
                <a:cs typeface="Open Sans"/>
              </a:rPr>
              <a:t> o </a:t>
            </a:r>
            <a:r>
              <a:rPr lang="en-US" dirty="0" err="1">
                <a:latin typeface="Open Sans"/>
                <a:ea typeface="Open Sans"/>
                <a:cs typeface="Open Sans"/>
              </a:rPr>
              <a:t>informacijskoj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sigurnosti</a:t>
            </a:r>
            <a:endParaRPr lang="en-US" dirty="0">
              <a:latin typeface="Open Sans"/>
              <a:ea typeface="Open Sans"/>
              <a:cs typeface="Open Sans"/>
            </a:endParaRPr>
          </a:p>
          <a:p>
            <a:r>
              <a:rPr lang="en-US" dirty="0" err="1">
                <a:latin typeface="Open Sans"/>
                <a:ea typeface="Open Sans"/>
                <a:cs typeface="Open Sans"/>
              </a:rPr>
              <a:t>Zaštita</a:t>
            </a:r>
            <a:r>
              <a:rPr lang="en-US" dirty="0">
                <a:latin typeface="Open Sans"/>
                <a:ea typeface="Open Sans"/>
                <a:cs typeface="Open Sans"/>
              </a:rPr>
              <a:t> od </a:t>
            </a:r>
            <a:r>
              <a:rPr lang="en-US" dirty="0" err="1">
                <a:latin typeface="Open Sans"/>
                <a:ea typeface="Open Sans"/>
                <a:cs typeface="Open Sans"/>
              </a:rPr>
              <a:t>zlonamjernog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softvera</a:t>
            </a:r>
            <a:endParaRPr lang="en-US" dirty="0">
              <a:latin typeface="Open Sans"/>
              <a:ea typeface="Open Sans"/>
              <a:cs typeface="Open Sans"/>
            </a:endParaRPr>
          </a:p>
          <a:p>
            <a:endParaRPr lang="en-US" dirty="0"/>
          </a:p>
          <a:p>
            <a:r>
              <a:rPr lang="en-US" dirty="0" err="1">
                <a:latin typeface="Open Sans"/>
                <a:ea typeface="Open Sans"/>
                <a:cs typeface="Open Sans"/>
              </a:rPr>
              <a:t>Sigurnosna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kopija</a:t>
            </a:r>
            <a:r>
              <a:rPr lang="en-US" dirty="0">
                <a:latin typeface="Open Sans"/>
                <a:ea typeface="Open Sans"/>
                <a:cs typeface="Open Sans"/>
              </a:rPr>
              <a:t> (backup)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Prava </a:t>
            </a:r>
            <a:r>
              <a:rPr lang="en-US" dirty="0" err="1">
                <a:latin typeface="Open Sans"/>
                <a:ea typeface="Open Sans"/>
                <a:cs typeface="Open Sans"/>
              </a:rPr>
              <a:t>pristupa</a:t>
            </a:r>
            <a:r>
              <a:rPr lang="en-US" dirty="0">
                <a:latin typeface="Open Sans"/>
                <a:ea typeface="Open Sans"/>
                <a:cs typeface="Open Sans"/>
              </a:rPr>
              <a:t> (</a:t>
            </a:r>
            <a:r>
              <a:rPr lang="en-US" dirty="0" err="1">
                <a:latin typeface="Open Sans"/>
                <a:ea typeface="Open Sans"/>
                <a:cs typeface="Open Sans"/>
              </a:rPr>
              <a:t>privilegirana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i</a:t>
            </a:r>
            <a:r>
              <a:rPr lang="en-US" dirty="0">
                <a:latin typeface="Open Sans"/>
                <a:ea typeface="Open Sans"/>
                <a:cs typeface="Open Sans"/>
              </a:rPr>
              <a:t> u </a:t>
            </a:r>
            <a:r>
              <a:rPr lang="en-US" dirty="0" err="1">
                <a:latin typeface="Open Sans"/>
                <a:ea typeface="Open Sans"/>
                <a:cs typeface="Open Sans"/>
              </a:rPr>
              <a:t>skadu</a:t>
            </a:r>
            <a:r>
              <a:rPr lang="en-US" dirty="0">
                <a:latin typeface="Open Sans"/>
                <a:ea typeface="Open Sans"/>
                <a:cs typeface="Open Sans"/>
              </a:rPr>
              <a:t> s </a:t>
            </a:r>
            <a:r>
              <a:rPr lang="en-US" dirty="0" err="1">
                <a:latin typeface="Open Sans"/>
                <a:ea typeface="Open Sans"/>
                <a:cs typeface="Open Sans"/>
              </a:rPr>
              <a:t>poslovnim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potrebama</a:t>
            </a:r>
            <a:r>
              <a:rPr lang="en-US" dirty="0">
                <a:latin typeface="Open Sans"/>
                <a:ea typeface="Open Sans"/>
                <a:cs typeface="Open Sans"/>
              </a:rPr>
              <a:t>)</a:t>
            </a:r>
          </a:p>
          <a:p>
            <a:r>
              <a:rPr lang="en-US" dirty="0" err="1">
                <a:latin typeface="Open Sans"/>
                <a:ea typeface="Open Sans"/>
                <a:cs typeface="Open Sans"/>
              </a:rPr>
              <a:t>Pravila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prihvatljivog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korištenja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podataka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i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opreme</a:t>
            </a:r>
            <a:r>
              <a:rPr lang="en-US" dirty="0">
                <a:latin typeface="Open Sans"/>
                <a:ea typeface="Open Sans"/>
                <a:cs typeface="Open Sans"/>
              </a:rPr>
              <a:t> </a:t>
            </a:r>
          </a:p>
          <a:p>
            <a:r>
              <a:rPr lang="en-US" dirty="0" err="1">
                <a:latin typeface="Open Sans"/>
                <a:ea typeface="Open Sans"/>
                <a:cs typeface="Open Sans"/>
              </a:rPr>
              <a:t>Dodjela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i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čuvanje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autentikacijskih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podataka</a:t>
            </a:r>
            <a:r>
              <a:rPr lang="en-US" dirty="0">
                <a:latin typeface="Open Sans"/>
                <a:ea typeface="Open Sans"/>
                <a:cs typeface="Open Sans"/>
              </a:rPr>
              <a:t> (</a:t>
            </a:r>
            <a:r>
              <a:rPr lang="en-US" dirty="0" err="1">
                <a:latin typeface="Open Sans"/>
                <a:ea typeface="Open Sans"/>
                <a:cs typeface="Open Sans"/>
              </a:rPr>
              <a:t>lozinke</a:t>
            </a:r>
            <a:r>
              <a:rPr lang="en-US" dirty="0">
                <a:latin typeface="Open Sans"/>
                <a:ea typeface="Open Sans"/>
                <a:cs typeface="Open Sans"/>
              </a:rPr>
              <a:t>) </a:t>
            </a:r>
            <a:endParaRPr lang="en-US" dirty="0"/>
          </a:p>
          <a:p>
            <a:r>
              <a:rPr lang="en-US" dirty="0" err="1">
                <a:latin typeface="Open Sans"/>
                <a:ea typeface="Open Sans"/>
                <a:cs typeface="Open Sans"/>
              </a:rPr>
              <a:t>Upravljanje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incidentima</a:t>
            </a:r>
            <a:endParaRPr lang="en-US" dirty="0"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977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8D73C-77E8-6BAB-0ABB-76CD86AF7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12" y="1505585"/>
            <a:ext cx="1021588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Za </a:t>
            </a:r>
            <a:r>
              <a:rPr lang="en-US" err="1"/>
              <a:t>ključna</a:t>
            </a:r>
            <a:r>
              <a:rPr lang="en-US"/>
              <a:t> </a:t>
            </a:r>
            <a:r>
              <a:rPr lang="en-US" err="1"/>
              <a:t>područja</a:t>
            </a:r>
            <a:r>
              <a:rPr lang="en-US"/>
              <a:t> </a:t>
            </a:r>
            <a:r>
              <a:rPr lang="hr-HR"/>
              <a:t>informacijske sigurnosti koja su važna za škole</a:t>
            </a:r>
            <a:r>
              <a:rPr lang="en-US"/>
              <a:t>:</a:t>
            </a:r>
          </a:p>
          <a:p>
            <a:pPr lvl="1"/>
            <a:r>
              <a:rPr lang="en-US" err="1">
                <a:latin typeface="Open Sans"/>
                <a:ea typeface="Open Sans"/>
                <a:cs typeface="Open Sans"/>
              </a:rPr>
              <a:t>Smjernice</a:t>
            </a:r>
            <a:r>
              <a:rPr lang="en-US">
                <a:latin typeface="Open Sans"/>
                <a:ea typeface="Open Sans"/>
                <a:cs typeface="Open Sans"/>
              </a:rPr>
              <a:t> za </a:t>
            </a:r>
            <a:r>
              <a:rPr lang="en-US" err="1">
                <a:latin typeface="Open Sans"/>
                <a:ea typeface="Open Sans"/>
                <a:cs typeface="Open Sans"/>
              </a:rPr>
              <a:t>poboljšanje</a:t>
            </a:r>
            <a:r>
              <a:rPr lang="en-US">
                <a:latin typeface="Open Sans"/>
                <a:ea typeface="Open Sans"/>
                <a:cs typeface="Open Sans"/>
              </a:rPr>
              <a:t> </a:t>
            </a:r>
            <a:r>
              <a:rPr lang="en-US" err="1">
                <a:latin typeface="Open Sans"/>
                <a:ea typeface="Open Sans"/>
                <a:cs typeface="Open Sans"/>
              </a:rPr>
              <a:t>informacijske</a:t>
            </a:r>
            <a:r>
              <a:rPr lang="en-US">
                <a:latin typeface="Open Sans"/>
                <a:ea typeface="Open Sans"/>
                <a:cs typeface="Open Sans"/>
              </a:rPr>
              <a:t> </a:t>
            </a:r>
            <a:r>
              <a:rPr lang="en-US" err="1">
                <a:latin typeface="Open Sans"/>
                <a:ea typeface="Open Sans"/>
                <a:cs typeface="Open Sans"/>
              </a:rPr>
              <a:t>sigurnosti</a:t>
            </a:r>
            <a:r>
              <a:rPr lang="en-US">
                <a:latin typeface="Open Sans"/>
                <a:ea typeface="Open Sans"/>
                <a:cs typeface="Open Sans"/>
              </a:rPr>
              <a:t> </a:t>
            </a:r>
            <a:r>
              <a:rPr lang="en-US" err="1">
                <a:latin typeface="Open Sans"/>
                <a:ea typeface="Open Sans"/>
                <a:cs typeface="Open Sans"/>
              </a:rPr>
              <a:t>škola</a:t>
            </a:r>
            <a:r>
              <a:rPr lang="en-US">
                <a:latin typeface="Open Sans"/>
                <a:ea typeface="Open Sans"/>
                <a:cs typeface="Open Sans"/>
              </a:rPr>
              <a:t> s </a:t>
            </a:r>
            <a:r>
              <a:rPr lang="en-US" err="1">
                <a:latin typeface="Open Sans"/>
                <a:ea typeface="Open Sans"/>
                <a:cs typeface="Open Sans"/>
              </a:rPr>
              <a:t>predloškom</a:t>
            </a:r>
            <a:r>
              <a:rPr lang="en-US">
                <a:latin typeface="Open Sans"/>
                <a:ea typeface="Open Sans"/>
                <a:cs typeface="Open Sans"/>
              </a:rPr>
              <a:t> za </a:t>
            </a:r>
            <a:r>
              <a:rPr lang="en-US" err="1">
                <a:latin typeface="Open Sans"/>
                <a:ea typeface="Open Sans"/>
                <a:cs typeface="Open Sans"/>
              </a:rPr>
              <a:t>implementaciju</a:t>
            </a:r>
            <a:r>
              <a:rPr lang="en-US">
                <a:latin typeface="Open Sans"/>
                <a:ea typeface="Open Sans"/>
                <a:cs typeface="Open Sans"/>
              </a:rPr>
              <a:t> </a:t>
            </a:r>
            <a:r>
              <a:rPr lang="en-US" err="1">
                <a:latin typeface="Open Sans"/>
                <a:ea typeface="Open Sans"/>
                <a:cs typeface="Open Sans"/>
              </a:rPr>
              <a:t>smjernica</a:t>
            </a:r>
            <a:endParaRPr lang="en-US">
              <a:latin typeface="Open Sans"/>
              <a:ea typeface="Open Sans"/>
              <a:cs typeface="Open Sans"/>
            </a:endParaRP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 err="1"/>
              <a:t>Kontakt</a:t>
            </a:r>
            <a:r>
              <a:rPr lang="en-US"/>
              <a:t>:</a:t>
            </a:r>
          </a:p>
          <a:p>
            <a:pPr lvl="1"/>
            <a:r>
              <a:rPr lang="en-US">
                <a:hlinkClick r:id="rId2"/>
              </a:rPr>
              <a:t>ivana.jelacic@carnet.hr</a:t>
            </a:r>
            <a:endParaRPr lang="en-US"/>
          </a:p>
          <a:p>
            <a:pPr lvl="1"/>
            <a:r>
              <a:rPr lang="en-US">
                <a:hlinkClick r:id="rId3"/>
              </a:rPr>
              <a:t>vlado.pribolsan@carnet.hr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3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57561-68D8-4F6C-44D9-1ABB6DAC6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99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EBF4-4426-275D-39DC-36DBCDCF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Uvod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F4188-F9C4-DCB5-546C-1D482B519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779"/>
            <a:ext cx="102158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latin typeface="Open Sans"/>
                <a:ea typeface="Open Sans"/>
                <a:cs typeface="Open Sans"/>
              </a:rPr>
              <a:t>Politike informacijske sigurnosti</a:t>
            </a:r>
            <a:r>
              <a:rPr lang="en-US" dirty="0">
                <a:latin typeface="Open Sans"/>
                <a:ea typeface="Open Sans"/>
                <a:cs typeface="Open Sans"/>
              </a:rPr>
              <a:t> (</a:t>
            </a:r>
            <a:r>
              <a:rPr lang="hr-HR" dirty="0">
                <a:latin typeface="Open Sans"/>
                <a:ea typeface="Open Sans"/>
                <a:cs typeface="Open Sans"/>
              </a:rPr>
              <a:t>Sigurnosne politike</a:t>
            </a:r>
            <a:r>
              <a:rPr lang="en-US" dirty="0">
                <a:latin typeface="Open Sans"/>
                <a:ea typeface="Open Sans"/>
                <a:cs typeface="Open Sans"/>
              </a:rPr>
              <a:t> - SP)</a:t>
            </a:r>
            <a:r>
              <a:rPr lang="hr-HR" dirty="0">
                <a:latin typeface="Open Sans"/>
                <a:ea typeface="Open Sans"/>
                <a:cs typeface="Open Sans"/>
              </a:rPr>
              <a:t> opisuju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hr-HR" dirty="0">
                <a:latin typeface="Open Sans"/>
                <a:ea typeface="Open Sans"/>
                <a:cs typeface="Open Sans"/>
              </a:rPr>
              <a:t>kako treba zaštititi sustav za određenu razinu sigurnost</a:t>
            </a:r>
            <a:r>
              <a:rPr lang="en-US" dirty="0" err="1">
                <a:latin typeface="Open Sans"/>
                <a:ea typeface="Open Sans"/>
                <a:cs typeface="Open Sans"/>
              </a:rPr>
              <a:t>i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hr-HR" sz="2800" dirty="0">
                <a:latin typeface="Open Sans"/>
                <a:ea typeface="Open Sans"/>
                <a:cs typeface="Open Sans"/>
              </a:rPr>
              <a:t>Svrha </a:t>
            </a:r>
            <a:r>
              <a:rPr lang="en-US" sz="2800" dirty="0">
                <a:latin typeface="Open Sans"/>
                <a:ea typeface="Open Sans"/>
                <a:cs typeface="Open Sans"/>
              </a:rPr>
              <a:t>SP - </a:t>
            </a:r>
            <a:r>
              <a:rPr lang="hr-HR" sz="2800" dirty="0">
                <a:latin typeface="Open Sans"/>
                <a:ea typeface="Open Sans"/>
                <a:cs typeface="Open Sans"/>
              </a:rPr>
              <a:t> utvrđivanje općih ciljeva i smjernica za održavanje povjerljivosti, cjelovitosti i dostupnost informacija kojima škola raspolaže</a:t>
            </a:r>
            <a:endParaRPr lang="en-US" sz="2800" dirty="0">
              <a:latin typeface="Open Sans"/>
              <a:ea typeface="Open Sans"/>
              <a:cs typeface="Open Sans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>
                <a:latin typeface="Open Sans"/>
                <a:ea typeface="Open Sans"/>
                <a:cs typeface="Open Sans"/>
              </a:rPr>
              <a:t>SP – </a:t>
            </a:r>
            <a:r>
              <a:rPr lang="hr-HR" sz="2800" dirty="0">
                <a:latin typeface="Open Sans"/>
                <a:ea typeface="Open Sans"/>
                <a:cs typeface="Open Sans"/>
              </a:rPr>
              <a:t>temelje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se </a:t>
            </a:r>
            <a:r>
              <a:rPr lang="hr-HR" sz="2800" dirty="0">
                <a:latin typeface="Open Sans"/>
                <a:ea typeface="Open Sans"/>
                <a:cs typeface="Open Sans"/>
              </a:rPr>
              <a:t>na zakonskim propisima, ako ih ima,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i</a:t>
            </a:r>
            <a:r>
              <a:rPr lang="hr-HR" sz="2800" dirty="0">
                <a:latin typeface="Open Sans"/>
                <a:ea typeface="Open Sans"/>
                <a:cs typeface="Open Sans"/>
              </a:rPr>
              <a:t> na standardima sigurnosti za informacijske sustave</a:t>
            </a:r>
            <a:endParaRPr lang="en-US" sz="2800" dirty="0">
              <a:latin typeface="Open Sans"/>
              <a:ea typeface="Open Sans"/>
              <a:cs typeface="Open Sans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 err="1">
                <a:latin typeface="Open Sans"/>
                <a:ea typeface="Open Sans"/>
                <a:cs typeface="Open Sans"/>
              </a:rPr>
              <a:t>Odluka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škole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da se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želi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brinuti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za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informacijsku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sigurnost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škole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– financije,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opremanje</a:t>
            </a:r>
            <a:r>
              <a:rPr lang="en-US" sz="2800" dirty="0">
                <a:latin typeface="Open Sans"/>
                <a:ea typeface="Open Sans"/>
                <a:cs typeface="Open Sans"/>
              </a:rPr>
              <a:t>,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osobe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1013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2B8B3-4E8F-38B7-6361-951A42F29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9359-339F-102B-9D26-E96FED83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Danas </a:t>
            </a:r>
            <a:r>
              <a:rPr lang="en-US" err="1"/>
              <a:t>ćemo</a:t>
            </a:r>
            <a:r>
              <a:rPr lang="en-US"/>
              <a:t> </a:t>
            </a:r>
            <a:r>
              <a:rPr lang="en-US" err="1"/>
              <a:t>vam</a:t>
            </a:r>
            <a:r>
              <a:rPr lang="en-US"/>
              <a:t>:</a:t>
            </a:r>
            <a:endParaRPr lang="hr-H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D71316-715B-F65F-A124-1852C709E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357929"/>
              </p:ext>
            </p:extLst>
          </p:nvPr>
        </p:nvGraphicFramePr>
        <p:xfrm>
          <a:off x="838200" y="1825625"/>
          <a:ext cx="102158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436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071E45-1BF2-F366-63BF-0E0FEAFA1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77E8-9A64-1F0D-3A5D-B04F27987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Međunarodna</a:t>
            </a:r>
            <a:r>
              <a:rPr lang="en-US"/>
              <a:t> norma</a:t>
            </a:r>
            <a:br>
              <a:rPr lang="hr-HR"/>
            </a:br>
            <a:r>
              <a:rPr lang="en-US"/>
              <a:t> 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807D8-C76D-DEE9-8F9A-F93BADDAF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71" y="2054609"/>
            <a:ext cx="102158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latin typeface="Open Sans"/>
                <a:ea typeface="Open Sans"/>
                <a:cs typeface="Open Sans"/>
              </a:rPr>
              <a:t>HRN EN ISO/IEC 27001:2023 </a:t>
            </a:r>
            <a:r>
              <a:rPr lang="en-US" dirty="0">
                <a:latin typeface="Open Sans"/>
                <a:ea typeface="Open Sans"/>
                <a:cs typeface="Open Sans"/>
              </a:rPr>
              <a:t>Information security, cybersecurity and privacy protection </a:t>
            </a:r>
            <a:endParaRPr lang="en-US" dirty="0"/>
          </a:p>
          <a:p>
            <a:r>
              <a:rPr lang="en-US" sz="2800" dirty="0">
                <a:latin typeface="Open Sans"/>
                <a:ea typeface="Open Sans"/>
                <a:cs typeface="Open Sans"/>
              </a:rPr>
              <a:t>4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tematska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područja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(</a:t>
            </a:r>
            <a:r>
              <a:rPr lang="en-US" dirty="0">
                <a:latin typeface="Open Sans"/>
                <a:ea typeface="Open Sans"/>
                <a:cs typeface="Open Sans"/>
              </a:rPr>
              <a:t>93 </a:t>
            </a:r>
            <a:r>
              <a:rPr lang="en-US" dirty="0" err="1">
                <a:latin typeface="Open Sans"/>
                <a:ea typeface="Open Sans"/>
                <a:cs typeface="Open Sans"/>
              </a:rPr>
              <a:t>kontrole</a:t>
            </a:r>
            <a:r>
              <a:rPr lang="en-US" sz="2800" dirty="0">
                <a:latin typeface="Open Sans"/>
                <a:ea typeface="Open Sans"/>
                <a:cs typeface="Open Sans"/>
              </a:rPr>
              <a:t>):</a:t>
            </a:r>
            <a:r>
              <a:rPr lang="en-US" dirty="0">
                <a:latin typeface="Open Sans"/>
                <a:ea typeface="Open Sans"/>
                <a:cs typeface="Open Sans"/>
              </a:rPr>
              <a:t> </a:t>
            </a:r>
            <a:endParaRPr lang="en-US" sz="2800" dirty="0"/>
          </a:p>
          <a:p>
            <a:pPr lvl="1"/>
            <a:r>
              <a:rPr lang="en-US" dirty="0" err="1">
                <a:latin typeface="Open Sans"/>
                <a:ea typeface="Open Sans"/>
                <a:cs typeface="Open Sans"/>
              </a:rPr>
              <a:t>Organizacija</a:t>
            </a:r>
            <a:r>
              <a:rPr lang="en-US" dirty="0">
                <a:latin typeface="Open Sans"/>
                <a:ea typeface="Open Sans"/>
                <a:cs typeface="Open Sans"/>
              </a:rPr>
              <a:t> (37)</a:t>
            </a:r>
          </a:p>
          <a:p>
            <a:pPr lvl="1"/>
            <a:r>
              <a:rPr lang="en-US" dirty="0" err="1">
                <a:latin typeface="Open Sans"/>
                <a:ea typeface="Open Sans"/>
                <a:cs typeface="Open Sans"/>
              </a:rPr>
              <a:t>Ljudski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resursi</a:t>
            </a:r>
            <a:r>
              <a:rPr lang="en-US" dirty="0">
                <a:latin typeface="Open Sans"/>
                <a:ea typeface="Open Sans"/>
                <a:cs typeface="Open Sans"/>
              </a:rPr>
              <a:t> (8)</a:t>
            </a:r>
          </a:p>
          <a:p>
            <a:pPr lvl="1"/>
            <a:r>
              <a:rPr lang="en-US" dirty="0" err="1">
                <a:latin typeface="Open Sans"/>
                <a:ea typeface="Open Sans"/>
                <a:cs typeface="Open Sans"/>
              </a:rPr>
              <a:t>Fizička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zaštita</a:t>
            </a:r>
            <a:r>
              <a:rPr lang="en-US" dirty="0">
                <a:latin typeface="Open Sans"/>
                <a:ea typeface="Open Sans"/>
                <a:cs typeface="Open Sans"/>
              </a:rPr>
              <a:t> (4)</a:t>
            </a:r>
          </a:p>
          <a:p>
            <a:pPr lvl="1"/>
            <a:r>
              <a:rPr lang="en-US" dirty="0" err="1">
                <a:latin typeface="Open Sans"/>
                <a:ea typeface="Open Sans"/>
                <a:cs typeface="Open Sans"/>
              </a:rPr>
              <a:t>Tehničke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mjere</a:t>
            </a:r>
            <a:r>
              <a:rPr lang="en-US" dirty="0">
                <a:latin typeface="Open Sans"/>
                <a:ea typeface="Open Sans"/>
                <a:cs typeface="Open Sans"/>
              </a:rPr>
              <a:t> (34) </a:t>
            </a:r>
            <a:endParaRPr lang="en-US" sz="2400" dirty="0"/>
          </a:p>
          <a:p>
            <a:pPr marL="228600" lvl="1">
              <a:spcBef>
                <a:spcPts val="1000"/>
              </a:spcBef>
            </a:pPr>
            <a:r>
              <a:rPr lang="en-US" sz="2800" dirty="0" err="1">
                <a:latin typeface="Open Sans"/>
                <a:ea typeface="Open Sans"/>
                <a:cs typeface="Open Sans"/>
              </a:rPr>
              <a:t>okvir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za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izradu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politike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informacijske</a:t>
            </a:r>
            <a:r>
              <a:rPr lang="en-US" sz="2800" dirty="0">
                <a:latin typeface="Open Sans"/>
                <a:ea typeface="Open Sans"/>
                <a:cs typeface="Open Sans"/>
              </a:rPr>
              <a:t> </a:t>
            </a:r>
            <a:r>
              <a:rPr lang="en-US" sz="2800" dirty="0" err="1">
                <a:latin typeface="Open Sans"/>
                <a:ea typeface="Open Sans"/>
                <a:cs typeface="Open Sans"/>
              </a:rPr>
              <a:t>sigurnosti</a:t>
            </a:r>
            <a:r>
              <a:rPr lang="en-US" sz="2800" dirty="0">
                <a:latin typeface="Open Sans"/>
                <a:ea typeface="Open Sans"/>
                <a:cs typeface="Open Sans"/>
              </a:rPr>
              <a:t> 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5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50714A-82AE-974E-67F6-ED1F16BCC3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031464"/>
              </p:ext>
            </p:extLst>
          </p:nvPr>
        </p:nvGraphicFramePr>
        <p:xfrm>
          <a:off x="737616" y="365125"/>
          <a:ext cx="10215562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781">
                  <a:extLst>
                    <a:ext uri="{9D8B030D-6E8A-4147-A177-3AD203B41FA5}">
                      <a16:colId xmlns:a16="http://schemas.microsoft.com/office/drawing/2014/main" val="2779900409"/>
                    </a:ext>
                  </a:extLst>
                </a:gridCol>
                <a:gridCol w="5107781">
                  <a:extLst>
                    <a:ext uri="{9D8B030D-6E8A-4147-A177-3AD203B41FA5}">
                      <a16:colId xmlns:a16="http://schemas.microsoft.com/office/drawing/2014/main" val="126858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5. ORGANIZACIJA</a:t>
                      </a:r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46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Politika informacijske sigurnosti</a:t>
                      </a:r>
                    </a:p>
                    <a:p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odgovornosti i uloge u informacijskoj sigurnosti</a:t>
                      </a:r>
                    </a:p>
                    <a:p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segregacija dužnosti</a:t>
                      </a:r>
                    </a:p>
                    <a:p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odgovornost uprave</a:t>
                      </a:r>
                    </a:p>
                    <a:p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inventura informacijske imovine</a:t>
                      </a:r>
                    </a:p>
                    <a:p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pravila prihvatljivog korištenja podataka i opreme</a:t>
                      </a:r>
                    </a:p>
                    <a:p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kategorizacija i prijenos informacija</a:t>
                      </a:r>
                    </a:p>
                    <a:p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hr-HR" sz="1800" b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rava</a:t>
                      </a:r>
                      <a:r>
                        <a:rPr lang="hr-HR" sz="18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kontrola pristupa podacima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/>
                        <a:t>Upravljanje incidentima</a:t>
                      </a:r>
                    </a:p>
                    <a:p>
                      <a:r>
                        <a:rPr lang="hr-HR" b="0"/>
                        <a:t>- planiranja i priprema odgovora na incidente</a:t>
                      </a:r>
                    </a:p>
                    <a:p>
                      <a:r>
                        <a:rPr lang="hr-HR" b="0"/>
                        <a:t>- odgovor na incidente</a:t>
                      </a:r>
                    </a:p>
                    <a:p>
                      <a:r>
                        <a:rPr lang="hr-HR" b="0"/>
                        <a:t>- učenje na incidentima</a:t>
                      </a:r>
                    </a:p>
                    <a:p>
                      <a:endParaRPr lang="hr-HR"/>
                    </a:p>
                    <a:p>
                      <a:r>
                        <a:rPr lang="hr-HR" b="1"/>
                        <a:t>Prava intelektualnog vlasništva</a:t>
                      </a:r>
                    </a:p>
                    <a:p>
                      <a:r>
                        <a:rPr lang="hr-HR" b="1"/>
                        <a:t>Privatnost i zaštita osobnih podataka</a:t>
                      </a:r>
                    </a:p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5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hr-H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odjela i čuvanje </a:t>
                      </a:r>
                      <a:r>
                        <a:rPr lang="hr-HR" sz="1800" b="1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autentikacijskih</a:t>
                      </a:r>
                      <a:r>
                        <a:rPr lang="hr-H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podataka</a:t>
                      </a: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1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lozinke</a:t>
                      </a: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r-HR" sz="1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hr-H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Informacijska sigurnost dobavljača</a:t>
                      </a: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regulirati ugovorom</a:t>
                      </a: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 potrebi angažirati vanjsku pomoć oko provjere i praćenja sigurnosti dobavljača</a:t>
                      </a: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hr-H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Informacijska sigurnost usluga u oblaku</a:t>
                      </a:r>
                    </a:p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/>
                        <a:t>Neovisna revizija informacijske sigurnosti</a:t>
                      </a:r>
                    </a:p>
                    <a:p>
                      <a:r>
                        <a:rPr lang="hr-HR"/>
                        <a:t>- angažirati vanjsku pomoć oko provjere i pomoći za usklađivanje s politikama, pravilima i standardima informacijske sigurnosti</a:t>
                      </a:r>
                    </a:p>
                    <a:p>
                      <a:endParaRPr lang="hr-HR"/>
                    </a:p>
                    <a:p>
                      <a:r>
                        <a:rPr lang="hr-HR" b="1"/>
                        <a:t>Dokumentirane operativne procedure</a:t>
                      </a:r>
                    </a:p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3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7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BA32DB-E446-4AE8-6DCC-4351F22F4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449766-A123-65BF-4DA8-98959C3DD9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54028"/>
              </p:ext>
            </p:extLst>
          </p:nvPr>
        </p:nvGraphicFramePr>
        <p:xfrm>
          <a:off x="856488" y="2075053"/>
          <a:ext cx="1021556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781">
                  <a:extLst>
                    <a:ext uri="{9D8B030D-6E8A-4147-A177-3AD203B41FA5}">
                      <a16:colId xmlns:a16="http://schemas.microsoft.com/office/drawing/2014/main" val="2779900409"/>
                    </a:ext>
                  </a:extLst>
                </a:gridCol>
                <a:gridCol w="5107781">
                  <a:extLst>
                    <a:ext uri="{9D8B030D-6E8A-4147-A177-3AD203B41FA5}">
                      <a16:colId xmlns:a16="http://schemas.microsoft.com/office/drawing/2014/main" val="126858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6. LJUDSKI RESURSI</a:t>
                      </a:r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46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/>
                        <a:t>Odredbe i uvjeti zaposlenja</a:t>
                      </a:r>
                    </a:p>
                    <a:p>
                      <a:r>
                        <a:rPr lang="hr-HR"/>
                        <a:t>- sporazumi o povjerljivosti i tajnosti uključivo i osobne podatke (ugovor, odgovarajuće izjave...)</a:t>
                      </a:r>
                    </a:p>
                    <a:p>
                      <a:r>
                        <a:rPr lang="hr-HR"/>
                        <a:t>- odgovornosti nakon prekida ili promjene zaposlenja</a:t>
                      </a:r>
                    </a:p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/>
                        <a:t>Podizanje svijesti i edukacija o informacijskoj sigurnosti</a:t>
                      </a:r>
                    </a:p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56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10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091948-C76B-2656-3867-C340A7C99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0A9A72-D95F-275E-39ED-2779763A0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175971"/>
              </p:ext>
            </p:extLst>
          </p:nvPr>
        </p:nvGraphicFramePr>
        <p:xfrm>
          <a:off x="792480" y="1974469"/>
          <a:ext cx="1021556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5562">
                  <a:extLst>
                    <a:ext uri="{9D8B030D-6E8A-4147-A177-3AD203B41FA5}">
                      <a16:colId xmlns:a16="http://schemas.microsoft.com/office/drawing/2014/main" val="2779900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7. FIZIČKA ZAŠTITA</a:t>
                      </a:r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46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/>
                      <a:r>
                        <a:rPr lang="hr-HR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Zaštita od neovlaštenog pristupa</a:t>
                      </a: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osiguranje i kontrola pristupa prostorima u skladu s kategorijom informacija</a:t>
                      </a: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hr-HR" sz="18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mještaj</a:t>
                      </a: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zaštita opreme</a:t>
                      </a:r>
                    </a:p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56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75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921D8-18A9-26F3-EE0F-F6D4A21CA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DF9045-B607-BF18-2416-AAE7F8B8C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730059"/>
              </p:ext>
            </p:extLst>
          </p:nvPr>
        </p:nvGraphicFramePr>
        <p:xfrm>
          <a:off x="682752" y="1023493"/>
          <a:ext cx="10215562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781">
                  <a:extLst>
                    <a:ext uri="{9D8B030D-6E8A-4147-A177-3AD203B41FA5}">
                      <a16:colId xmlns:a16="http://schemas.microsoft.com/office/drawing/2014/main" val="2779900409"/>
                    </a:ext>
                  </a:extLst>
                </a:gridCol>
                <a:gridCol w="5107781">
                  <a:extLst>
                    <a:ext uri="{9D8B030D-6E8A-4147-A177-3AD203B41FA5}">
                      <a16:colId xmlns:a16="http://schemas.microsoft.com/office/drawing/2014/main" val="126858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8. TEHNIČKE MJERE</a:t>
                      </a:r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46361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endParaRPr lang="hr-HR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Zaštita korisničkih uređaja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Prava pristupa (privilegirana i u skladu s poslovnim potrebama)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Sigurna autentifikacija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Zaštita od zlonamjernog softvera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Upravljanje ranjivostima</a:t>
                      </a:r>
                      <a:endParaRPr lang="hr-HR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Brisanje podataka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Sigurnosna kopija (backup)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Dnevnički zapisi (logovi)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Sinkronizacija satova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Instaliranje softvera (prema ovlaštenjima i poslovnim potrebama)</a:t>
                      </a: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Sigurnost mreže</a:t>
                      </a:r>
                    </a:p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sigurnost mrežnih usluga</a:t>
                      </a:r>
                      <a:endParaRPr lang="en-US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segmentacija mreže</a:t>
                      </a:r>
                    </a:p>
                    <a:p>
                      <a:r>
                        <a:rPr lang="hr-H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567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Korištenje kriptografije</a:t>
                      </a:r>
                    </a:p>
                    <a:p>
                      <a:r>
                        <a:rPr lang="hr-HR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Vanjski razvoj</a:t>
                      </a:r>
                    </a:p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36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77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B7AC06-EE93-5CDA-ADEA-92190371B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0654-80E0-076F-8403-C39172CC2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Najčešći</a:t>
            </a:r>
            <a:r>
              <a:rPr lang="en-US"/>
              <a:t> </a:t>
            </a:r>
            <a:r>
              <a:rPr lang="en-US" err="1"/>
              <a:t>incidenti</a:t>
            </a:r>
            <a:r>
              <a:rPr lang="en-US"/>
              <a:t> u </a:t>
            </a:r>
            <a:r>
              <a:rPr lang="en-US" err="1"/>
              <a:t>školama</a:t>
            </a:r>
            <a:br>
              <a:rPr lang="hr-HR"/>
            </a:br>
            <a:r>
              <a:rPr lang="en-US"/>
              <a:t> </a:t>
            </a:r>
            <a:endParaRPr lang="hr-HR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3EDDCA6-B066-FD08-F74E-AE8873A7A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538319"/>
              </p:ext>
            </p:extLst>
          </p:nvPr>
        </p:nvGraphicFramePr>
        <p:xfrm>
          <a:off x="838200" y="1690688"/>
          <a:ext cx="1021588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74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19C3F356147C448DC8F2FCA33E7828" ma:contentTypeVersion="21" ma:contentTypeDescription="Create a new document." ma:contentTypeScope="" ma:versionID="bef3b2eea230660eb9dccf7cec0e0db3">
  <xsd:schema xmlns:xsd="http://www.w3.org/2001/XMLSchema" xmlns:xs="http://www.w3.org/2001/XMLSchema" xmlns:p="http://schemas.microsoft.com/office/2006/metadata/properties" xmlns:ns2="12dd94ad-c239-44ab-8ff8-f2ef70377297" xmlns:ns3="368157a5-bac9-422d-8077-23e6b5ba413d" targetNamespace="http://schemas.microsoft.com/office/2006/metadata/properties" ma:root="true" ma:fieldsID="1db7bdb848079e449b27933672df68bb" ns2:_="" ns3:_="">
    <xsd:import namespace="12dd94ad-c239-44ab-8ff8-f2ef70377297"/>
    <xsd:import namespace="368157a5-bac9-422d-8077-23e6b5ba41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Descrip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_Flow_SignoffStatu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d94ad-c239-44ab-8ff8-f2ef703772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dd0488ad-ed47-4620-a864-3d72fb3ce9a3}" ma:internalName="TaxCatchAll" ma:showField="CatchAllData" ma:web="12dd94ad-c239-44ab-8ff8-f2ef703772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157a5-bac9-422d-8077-23e6b5ba4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1" nillable="true" ma:displayName="Description" ma:format="Dropdown" ma:internalName="Description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7" nillable="true" ma:displayName="Sign-off status" ma:internalName="Sign_x002d_off_x0020_status">
      <xsd:simpleType>
        <xsd:restriction base="dms:Text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2dd94ad-c239-44ab-8ff8-f2ef70377297">
      <UserInfo>
        <DisplayName>Marina Dimić Vugec</DisplayName>
        <AccountId>50</AccountId>
        <AccountType/>
      </UserInfo>
      <UserInfo>
        <DisplayName>Ivana Jelačić</DisplayName>
        <AccountId>52</AccountId>
        <AccountType/>
      </UserInfo>
      <UserInfo>
        <DisplayName>Vlado Pribolšan</DisplayName>
        <AccountId>29</AccountId>
        <AccountType/>
      </UserInfo>
    </SharedWithUsers>
    <lcf76f155ced4ddcb4097134ff3c332f xmlns="368157a5-bac9-422d-8077-23e6b5ba413d">
      <Terms xmlns="http://schemas.microsoft.com/office/infopath/2007/PartnerControls"/>
    </lcf76f155ced4ddcb4097134ff3c332f>
    <_Flow_SignoffStatus xmlns="368157a5-bac9-422d-8077-23e6b5ba413d" xsi:nil="true"/>
    <Description xmlns="368157a5-bac9-422d-8077-23e6b5ba413d" xsi:nil="true"/>
    <TaxCatchAll xmlns="12dd94ad-c239-44ab-8ff8-f2ef7037729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BDA23E-F127-4BC6-A02E-4344EDC66F12}">
  <ds:schemaRefs>
    <ds:schemaRef ds:uri="12dd94ad-c239-44ab-8ff8-f2ef70377297"/>
    <ds:schemaRef ds:uri="368157a5-bac9-422d-8077-23e6b5ba41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8313B7C-B00B-43EE-A64C-AD6FE60DD027}">
  <ds:schemaRefs>
    <ds:schemaRef ds:uri="12dd94ad-c239-44ab-8ff8-f2ef70377297"/>
    <ds:schemaRef ds:uri="368157a5-bac9-422d-8077-23e6b5ba413d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69E3DD-6CF7-46B6-BC31-988D2750A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544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Open Sans</vt:lpstr>
      <vt:lpstr>Office Theme</vt:lpstr>
      <vt:lpstr>KLJUČNA PODRUČJA INFORMACIJSKE SIGURNOSTI ZA ŠKOLE</vt:lpstr>
      <vt:lpstr>Uvod</vt:lpstr>
      <vt:lpstr>Danas ćemo vam:</vt:lpstr>
      <vt:lpstr>Međunarodna norma  </vt:lpstr>
      <vt:lpstr>PowerPoint Presentation</vt:lpstr>
      <vt:lpstr>PowerPoint Presentation</vt:lpstr>
      <vt:lpstr>PowerPoint Presentation</vt:lpstr>
      <vt:lpstr>PowerPoint Presentation</vt:lpstr>
      <vt:lpstr>Najčešći incidenti u školama  </vt:lpstr>
      <vt:lpstr>Kako smanjiti broj incidenata?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Nino Cosic</dc:creator>
  <cp:lastModifiedBy>Ivana Jelačić</cp:lastModifiedBy>
  <cp:revision>2</cp:revision>
  <dcterms:created xsi:type="dcterms:W3CDTF">2024-03-14T10:04:04Z</dcterms:created>
  <dcterms:modified xsi:type="dcterms:W3CDTF">2024-03-28T13:00:09Z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0x0101009A19C3F356147C448DC8F2FCA33E7828</vt:lpwstr>
  </property>
  <property fmtid="{D5CDD505-2E9C-101B-9397-08002B2CF9AE}" pid="3" name="MediaServiceImageTags">
    <vt:lpwstr/>
  </property>
</Properties>
</file>