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Roboto" panose="020B0604020202020204" charset="0"/>
      <p:regular r:id="rId39"/>
      <p:bold r:id="rId40"/>
      <p:italic r:id="rId41"/>
      <p:boldItalic r:id="rId42"/>
    </p:embeddedFont>
    <p:embeddedFont>
      <p:font typeface="Roboto Medium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1B5Ri6qlpJwh2xdq5xGXhOAHb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0FA70E-BE87-447E-84A4-3AEA4D46B09D}">
  <a:tblStyle styleId="{4F0FA70E-BE87-447E-84A4-3AEA4D46B0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77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e2cc954b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2be2cc954b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e2cc954b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2be2cc954b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be2cc954b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be2cc954b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e2cc954b4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2be2cc954b4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e2cc954b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2be2cc954b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e2cc954b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2be2cc954b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e2cc954b4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2be2cc954b4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e2cc954b4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be2cc954b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be2cc954b4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be2cc954b4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e2cc954b4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2be2cc954b4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bdd0fd963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bdd0fd963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e2cc954b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be2cc954b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e2cc954b4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2be2cc954b4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bdf71d7860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bdf71d7860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be2cc954b4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be2cc954b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df71d786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2bdf71d786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e2cc954b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2be2cc954b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dd0fd963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2bdd0fd963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be2cc954b4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2be2cc954b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bdf71d7860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bdf71d78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be2cc954b4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be2cc954b4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dd0fd963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2bdd0fd963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e2cc954b4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2be2cc954b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bdf71d7860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2bdf71d786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df71d7860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bdf71d7860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e2cc954b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2be2cc954b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df71d78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bdf71d78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7a2f5d94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c7a2f5d94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e2cc954b4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2be2cc954b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2a0b429e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c2a0b429e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slajd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okomiti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komiti naslov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 sadržaj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glavlje sekcij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sadržaja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poredba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n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držaj s opis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ka s opiso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sway.cloud.microsoft/s/p3EJM5tcOpKuNwb4/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earth/d/1AgU-nSVIAUg1H2wnRUpLvb8i_57IbHeu?usp=sharin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55000">
              <a:srgbClr val="C4E0B2"/>
            </a:gs>
            <a:gs pos="74000">
              <a:srgbClr val="A9BEE4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551100" y="1307250"/>
            <a:ext cx="8252100" cy="19857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hr-HR" b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DOMOVINSKI RAT U HIBRIDNOJ NASTAVI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0" y="4879575"/>
            <a:ext cx="12192000" cy="1297500"/>
          </a:xfrm>
          <a:prstGeom prst="rect">
            <a:avLst/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lnSpc>
                <a:spcPct val="150000"/>
              </a:lnSpc>
              <a:buSzPts val="600"/>
            </a:pPr>
            <a:r>
              <a:rPr lang="hr-HR" sz="975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Sandra Debogović, učitelj savjetnik, OŠ Ivane Brlić - Mažuranić, Prigorje Brdovečko</a:t>
            </a:r>
            <a:endParaRPr sz="975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600"/>
            </a:pPr>
            <a:r>
              <a:rPr lang="hr-HR" sz="975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dr.sc. Suzana Jagić, učitelj izvrsni savjetnik, OŠ Ivana Kukuljevića </a:t>
            </a:r>
            <a:r>
              <a:rPr lang="hr-HR" sz="9750" dirty="0" err="1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Sakcinskog</a:t>
            </a:r>
            <a:r>
              <a:rPr lang="hr-HR" sz="975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, Ivanec</a:t>
            </a:r>
            <a:endParaRPr sz="975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</a:pPr>
            <a:endParaRPr sz="975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l="59337" t="12393" b="19975"/>
          <a:stretch/>
        </p:blipFill>
        <p:spPr>
          <a:xfrm>
            <a:off x="9001475" y="1307250"/>
            <a:ext cx="2595825" cy="2419475"/>
          </a:xfrm>
          <a:prstGeom prst="rect">
            <a:avLst/>
          </a:prstGeom>
          <a:solidFill>
            <a:srgbClr val="E1EFD8"/>
          </a:solidFill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551100" y="3726725"/>
            <a:ext cx="8252100" cy="9234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CUC 2024: AI u obrazovanju – novi početak ili početak kraja, travanj 2024., Rovinj </a:t>
            </a:r>
            <a:endParaRPr sz="2400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e2cc954b4_0_57"/>
          <p:cNvSpPr txBox="1">
            <a:spLocks noGrp="1"/>
          </p:cNvSpPr>
          <p:nvPr>
            <p:ph type="title"/>
          </p:nvPr>
        </p:nvSpPr>
        <p:spPr>
          <a:xfrm>
            <a:off x="323750" y="411225"/>
            <a:ext cx="116826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Domovinski rat u hibridnoj nastavi</a:t>
            </a:r>
            <a:endParaRPr>
              <a:solidFill>
                <a:srgbClr val="351C7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g2be2cc954b4_0_57"/>
          <p:cNvSpPr txBox="1">
            <a:spLocks noGrp="1"/>
          </p:cNvSpPr>
          <p:nvPr>
            <p:ph type="body" idx="1"/>
          </p:nvPr>
        </p:nvSpPr>
        <p:spPr>
          <a:xfrm>
            <a:off x="323750" y="1429150"/>
            <a:ext cx="5010000" cy="47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 b="1">
                <a:latin typeface="Roboto"/>
                <a:ea typeface="Roboto"/>
                <a:cs typeface="Roboto"/>
                <a:sym typeface="Roboto"/>
              </a:rPr>
              <a:t> </a:t>
            </a:r>
            <a:endParaRPr sz="2600" b="1"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latin typeface="Roboto"/>
                <a:ea typeface="Roboto"/>
                <a:cs typeface="Roboto"/>
                <a:sym typeface="Roboto"/>
              </a:rPr>
              <a:t>✅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interaktivna karta (</a:t>
            </a:r>
            <a:r>
              <a:rPr lang="hr-HR" sz="2600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Google Earth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) – uz pomoć simbola i oznaka označeni su memorijalni i povijesni lokaliteti - proučavali i istraživali učenici obje škole - primjena IKT-a - rad u timovima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6" name="Google Shape;156;g2be2cc954b4_0_57"/>
          <p:cNvPicPr preferRelativeResize="0"/>
          <p:nvPr/>
        </p:nvPicPr>
        <p:blipFill rotWithShape="1">
          <a:blip r:embed="rId3">
            <a:alphaModFix/>
          </a:blip>
          <a:srcRect l="27809" r="17500"/>
          <a:stretch/>
        </p:blipFill>
        <p:spPr>
          <a:xfrm>
            <a:off x="5333750" y="1429150"/>
            <a:ext cx="6672723" cy="472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be2cc954b4_0_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TN  Vukovar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2" name="Google Shape;162;g2be2cc954b4_0_45"/>
          <p:cNvSpPr txBox="1">
            <a:spLocks noGrp="1"/>
          </p:cNvSpPr>
          <p:nvPr>
            <p:ph type="body" idx="1"/>
          </p:nvPr>
        </p:nvSpPr>
        <p:spPr>
          <a:xfrm>
            <a:off x="6753550" y="302639"/>
            <a:ext cx="5070600" cy="56355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351C75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351C75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solidFill>
                  <a:srgbClr val="351C75"/>
                </a:solidFill>
              </a:rPr>
              <a:t>👉 nakon provedene terenske nastave</a:t>
            </a:r>
            <a:endParaRPr sz="2600">
              <a:solidFill>
                <a:srgbClr val="351C75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>
              <a:solidFill>
                <a:srgbClr val="351C75"/>
              </a:solidFill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600"/>
              <a:buChar char="-"/>
            </a:pPr>
            <a:r>
              <a:rPr lang="hr-HR" sz="2600">
                <a:solidFill>
                  <a:srgbClr val="351C75"/>
                </a:solidFill>
              </a:rPr>
              <a:t>nastavak suradničkog rada na izradi digitalnog sadržaja za učenje i poučavanje</a:t>
            </a:r>
            <a:endParaRPr sz="2600">
              <a:solidFill>
                <a:srgbClr val="351C75"/>
              </a:solidFill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600"/>
              <a:buChar char="-"/>
            </a:pPr>
            <a:r>
              <a:rPr lang="hr-HR" sz="2600">
                <a:solidFill>
                  <a:srgbClr val="351C75"/>
                </a:solidFill>
              </a:rPr>
              <a:t>izrada digitalnih kvizova za potrebe vrednovanja terenske nastave</a:t>
            </a:r>
            <a:endParaRPr sz="2600">
              <a:solidFill>
                <a:srgbClr val="351C75"/>
              </a:solidFill>
            </a:endParaRPr>
          </a:p>
          <a:p>
            <a:pPr marL="45720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600"/>
              <a:buChar char="-"/>
            </a:pPr>
            <a:r>
              <a:rPr lang="hr-HR" sz="2600">
                <a:solidFill>
                  <a:srgbClr val="351C75"/>
                </a:solidFill>
              </a:rPr>
              <a:t>rad u grupi - korištenje digitalnog alata i digitalnih sadržaja</a:t>
            </a:r>
            <a:endParaRPr sz="2600">
              <a:solidFill>
                <a:srgbClr val="351C75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" name="TN, radovi učenika, prvi dio">
            <a:hlinkClick r:id="" action="ppaction://media"/>
            <a:extLst>
              <a:ext uri="{FF2B5EF4-FFF2-40B4-BE49-F238E27FC236}">
                <a16:creationId xmlns:a16="http://schemas.microsoft.com/office/drawing/2014/main" id="{4FB7725A-2B35-49D1-83B1-1164524069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471" t="16896" r="10176" b="9893"/>
          <a:stretch/>
        </p:blipFill>
        <p:spPr>
          <a:xfrm>
            <a:off x="182119" y="1690825"/>
            <a:ext cx="6343145" cy="3511095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e2cc954b4_0_65"/>
          <p:cNvSpPr txBox="1">
            <a:spLocks noGrp="1"/>
          </p:cNvSpPr>
          <p:nvPr>
            <p:ph type="title"/>
          </p:nvPr>
        </p:nvSpPr>
        <p:spPr>
          <a:xfrm>
            <a:off x="402050" y="365125"/>
            <a:ext cx="44871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9" name="Google Shape;169;g2be2cc954b4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050" y="1490775"/>
            <a:ext cx="4487014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be2cc954b4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8225" y="365125"/>
            <a:ext cx="6579375" cy="598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be2cc954b4_0_79"/>
          <p:cNvSpPr txBox="1">
            <a:spLocks noGrp="1"/>
          </p:cNvSpPr>
          <p:nvPr>
            <p:ph type="title"/>
          </p:nvPr>
        </p:nvSpPr>
        <p:spPr>
          <a:xfrm>
            <a:off x="1079175" y="365125"/>
            <a:ext cx="9997200" cy="10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6" name="Google Shape;176;g2be2cc954b4_0_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175" y="1432525"/>
            <a:ext cx="9398850" cy="42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be2cc954b4_0_85"/>
          <p:cNvSpPr txBox="1">
            <a:spLocks noGrp="1"/>
          </p:cNvSpPr>
          <p:nvPr>
            <p:ph type="title"/>
          </p:nvPr>
        </p:nvSpPr>
        <p:spPr>
          <a:xfrm>
            <a:off x="1518850" y="203600"/>
            <a:ext cx="9406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" name="Google Shape;182;g2be2cc954b4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4325" y="1225125"/>
            <a:ext cx="9230873" cy="532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e2cc954b4_0_90"/>
          <p:cNvSpPr txBox="1">
            <a:spLocks noGrp="1"/>
          </p:cNvSpPr>
          <p:nvPr>
            <p:ph type="title"/>
          </p:nvPr>
        </p:nvSpPr>
        <p:spPr>
          <a:xfrm>
            <a:off x="1482350" y="365125"/>
            <a:ext cx="9402300" cy="9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8" name="Google Shape;188;g2be2cc954b4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525" y="1328425"/>
            <a:ext cx="9229825" cy="53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be2cc954b4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400" y="977025"/>
            <a:ext cx="5010049" cy="281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be2cc954b4_0_106"/>
          <p:cNvSpPr txBox="1">
            <a:spLocks noGrp="1"/>
          </p:cNvSpPr>
          <p:nvPr>
            <p:ph type="title"/>
          </p:nvPr>
        </p:nvSpPr>
        <p:spPr>
          <a:xfrm>
            <a:off x="1099200" y="365125"/>
            <a:ext cx="106182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g2be2cc954b4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9325" y="1461400"/>
            <a:ext cx="10618199" cy="506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2be2cc954b4_0_106"/>
          <p:cNvSpPr txBox="1"/>
          <p:nvPr/>
        </p:nvSpPr>
        <p:spPr>
          <a:xfrm>
            <a:off x="5279725" y="5642975"/>
            <a:ext cx="1769400" cy="438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e2cc954b4_0_118"/>
          <p:cNvSpPr txBox="1">
            <a:spLocks noGrp="1"/>
          </p:cNvSpPr>
          <p:nvPr>
            <p:ph type="title"/>
          </p:nvPr>
        </p:nvSpPr>
        <p:spPr>
          <a:xfrm>
            <a:off x="1646525" y="365125"/>
            <a:ext cx="95757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g2be2cc954b4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775" y="1305025"/>
            <a:ext cx="9445398" cy="538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e2cc954b4_0_113"/>
          <p:cNvSpPr txBox="1">
            <a:spLocks noGrp="1"/>
          </p:cNvSpPr>
          <p:nvPr>
            <p:ph type="title"/>
          </p:nvPr>
        </p:nvSpPr>
        <p:spPr>
          <a:xfrm>
            <a:off x="1135825" y="365125"/>
            <a:ext cx="10035600" cy="10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8" name="Google Shape;208;g2be2cc954b4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532" y="1446325"/>
            <a:ext cx="9927867" cy="505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e2cc954b4_0_125"/>
          <p:cNvSpPr txBox="1">
            <a:spLocks noGrp="1"/>
          </p:cNvSpPr>
          <p:nvPr>
            <p:ph type="title"/>
          </p:nvPr>
        </p:nvSpPr>
        <p:spPr>
          <a:xfrm>
            <a:off x="533925" y="365125"/>
            <a:ext cx="11126700" cy="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 - vrednovanje TN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4" name="Google Shape;214;g2be2cc954b4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25" y="1177225"/>
            <a:ext cx="10757673" cy="507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dd0fd963c_0_35"/>
          <p:cNvSpPr txBox="1">
            <a:spLocks noGrp="1"/>
          </p:cNvSpPr>
          <p:nvPr>
            <p:ph type="title"/>
          </p:nvPr>
        </p:nvSpPr>
        <p:spPr>
          <a:xfrm>
            <a:off x="774400" y="365125"/>
            <a:ext cx="107754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Domovinski rat u hibridnoj nastavi</a:t>
            </a: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3" name="Google Shape;93;g2bdd0fd963c_0_35"/>
          <p:cNvSpPr txBox="1">
            <a:spLocks noGrp="1"/>
          </p:cNvSpPr>
          <p:nvPr>
            <p:ph type="body" idx="1"/>
          </p:nvPr>
        </p:nvSpPr>
        <p:spPr>
          <a:xfrm>
            <a:off x="774400" y="1490700"/>
            <a:ext cx="6070200" cy="5166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20124D"/>
              </a:solidFill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>
                <a:solidFill>
                  <a:srgbClr val="20124D"/>
                </a:solidFill>
              </a:rPr>
              <a:t>✅</a:t>
            </a:r>
            <a:r>
              <a:rPr lang="hr-HR">
                <a:solidFill>
                  <a:srgbClr val="073763"/>
                </a:solidFill>
              </a:rPr>
              <a:t> </a:t>
            </a:r>
            <a:r>
              <a:rPr lang="hr-HR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suradnja dvije škole </a:t>
            </a: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👉 OŠ I. Kukuljevića Sakcinskog iz Ivanca </a:t>
            </a: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👉 OŠ I. Brlić - Mažuranić iz Prigorja Brdovečkog </a:t>
            </a: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✅ aktivnosti provedene tijekom 2022./2023. godine ➡️ tema: </a:t>
            </a:r>
            <a:r>
              <a:rPr lang="hr-HR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Domovinski rat i stradanje Vukovara </a:t>
            </a:r>
            <a:endParaRPr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4" name="Google Shape;94;g2bdd0fd963c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3350" y="1490700"/>
            <a:ext cx="2572778" cy="22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2bdd0fd963c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4875" y="2588800"/>
            <a:ext cx="1528800" cy="11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bdd0fd963c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0700" y="3936525"/>
            <a:ext cx="2322963" cy="27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be2cc954b4_0_73"/>
          <p:cNvSpPr txBox="1">
            <a:spLocks noGrp="1"/>
          </p:cNvSpPr>
          <p:nvPr>
            <p:ph type="title"/>
          </p:nvPr>
        </p:nvSpPr>
        <p:spPr>
          <a:xfrm>
            <a:off x="1099325" y="182750"/>
            <a:ext cx="98859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 - vrednovanje TN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g2be2cc954b4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8850" y="1227018"/>
            <a:ext cx="9442076" cy="545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e2cc954b4_0_137"/>
          <p:cNvSpPr txBox="1">
            <a:spLocks noGrp="1"/>
          </p:cNvSpPr>
          <p:nvPr>
            <p:ph type="title"/>
          </p:nvPr>
        </p:nvSpPr>
        <p:spPr>
          <a:xfrm>
            <a:off x="953425" y="365125"/>
            <a:ext cx="10400400" cy="9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Radovi učenika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g2be2cc954b4_0_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5275" y="1316875"/>
            <a:ext cx="10088525" cy="50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bdf71d7860_0_67"/>
          <p:cNvSpPr txBox="1">
            <a:spLocks noGrp="1"/>
          </p:cNvSpPr>
          <p:nvPr>
            <p:ph type="title"/>
          </p:nvPr>
        </p:nvSpPr>
        <p:spPr>
          <a:xfrm>
            <a:off x="1354675" y="130175"/>
            <a:ext cx="9338700" cy="1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Golubice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2" name="Google Shape;232;g2bdf71d7860_0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675" y="1195500"/>
            <a:ext cx="9338574" cy="53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2be2cc954b4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225" y="2142250"/>
            <a:ext cx="7589650" cy="33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be2cc954b4_0_149"/>
          <p:cNvSpPr txBox="1"/>
          <p:nvPr/>
        </p:nvSpPr>
        <p:spPr>
          <a:xfrm>
            <a:off x="2892975" y="1887300"/>
            <a:ext cx="567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be2cc954b4_0_149"/>
          <p:cNvSpPr txBox="1"/>
          <p:nvPr/>
        </p:nvSpPr>
        <p:spPr>
          <a:xfrm>
            <a:off x="6143525" y="468225"/>
            <a:ext cx="3000000" cy="1031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Golubice</a:t>
            </a:r>
            <a:r>
              <a:rPr lang="hr-HR" sz="5500" u="sng">
                <a:solidFill>
                  <a:schemeClr val="hlink"/>
                </a:solidFill>
                <a:hlinkClick r:id="rId4"/>
              </a:rPr>
              <a:t> </a:t>
            </a:r>
            <a:endParaRPr sz="5500"/>
          </a:p>
        </p:txBody>
      </p:sp>
      <p:pic>
        <p:nvPicPr>
          <p:cNvPr id="240" name="Google Shape;240;g2be2cc954b4_0_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775" y="363122"/>
            <a:ext cx="1630225" cy="567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be2cc954b4_0_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52000" y="3355802"/>
            <a:ext cx="1808425" cy="35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2be2cc954b4_0_149"/>
          <p:cNvPicPr preferRelativeResize="0"/>
          <p:nvPr/>
        </p:nvPicPr>
        <p:blipFill rotWithShape="1">
          <a:blip r:embed="rId7">
            <a:alphaModFix/>
          </a:blip>
          <a:srcRect t="38597"/>
          <a:stretch/>
        </p:blipFill>
        <p:spPr>
          <a:xfrm>
            <a:off x="2252000" y="184025"/>
            <a:ext cx="1808427" cy="325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df71d7860_0_62"/>
          <p:cNvSpPr txBox="1">
            <a:spLocks noGrp="1"/>
          </p:cNvSpPr>
          <p:nvPr>
            <p:ph type="title"/>
          </p:nvPr>
        </p:nvSpPr>
        <p:spPr>
          <a:xfrm>
            <a:off x="323750" y="502400"/>
            <a:ext cx="11627700" cy="9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Sat povijesti iz Vukovara - studeni 2022.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8" name="Google Shape;248;g2bdf71d7860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850" y="1036350"/>
            <a:ext cx="8504300" cy="55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e2cc954b4_0_18"/>
          <p:cNvSpPr txBox="1">
            <a:spLocks noGrp="1"/>
          </p:cNvSpPr>
          <p:nvPr>
            <p:ph type="title"/>
          </p:nvPr>
        </p:nvSpPr>
        <p:spPr>
          <a:xfrm>
            <a:off x="158875" y="252075"/>
            <a:ext cx="7579200" cy="16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Sat povijesti iz Vukovara 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- videokonferencija</a:t>
            </a:r>
            <a:endParaRPr>
              <a:solidFill>
                <a:srgbClr val="351C75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g2be2cc954b4_0_18"/>
          <p:cNvSpPr txBox="1">
            <a:spLocks noGrp="1"/>
          </p:cNvSpPr>
          <p:nvPr>
            <p:ph type="body" idx="1"/>
          </p:nvPr>
        </p:nvSpPr>
        <p:spPr>
          <a:xfrm>
            <a:off x="305525" y="1690900"/>
            <a:ext cx="4934100" cy="4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b="1"/>
              <a:t> </a:t>
            </a:r>
            <a:endParaRPr sz="3817" b="1"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/>
              <a:t> </a:t>
            </a:r>
            <a:endParaRPr/>
          </a:p>
        </p:txBody>
      </p:sp>
      <p:pic>
        <p:nvPicPr>
          <p:cNvPr id="255" name="Google Shape;255;g2be2cc954b4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525" y="1894750"/>
            <a:ext cx="6071949" cy="38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be2cc954b4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3625" y="1836225"/>
            <a:ext cx="5274371" cy="395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be2cc954b4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6125" y="158100"/>
            <a:ext cx="3702550" cy="277610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be2cc954b4_0_18"/>
          <p:cNvSpPr txBox="1"/>
          <p:nvPr/>
        </p:nvSpPr>
        <p:spPr>
          <a:xfrm>
            <a:off x="444750" y="5790850"/>
            <a:ext cx="113025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>
                <a:solidFill>
                  <a:srgbClr val="20124D"/>
                </a:solidFill>
                <a:latin typeface="Roboto"/>
                <a:ea typeface="Roboto"/>
                <a:cs typeface="Roboto"/>
                <a:sym typeface="Roboto"/>
              </a:rPr>
              <a:t>OŠ Ivane Brlić - Mažuranić,                           OŠ Ivana Kukuljevića Sakcinskog,</a:t>
            </a:r>
            <a:endParaRPr sz="2600">
              <a:solidFill>
                <a:srgbClr val="20124D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>
                <a:solidFill>
                  <a:srgbClr val="20124D"/>
                </a:solidFill>
                <a:latin typeface="Roboto"/>
                <a:ea typeface="Roboto"/>
                <a:cs typeface="Roboto"/>
                <a:sym typeface="Roboto"/>
              </a:rPr>
              <a:t>Prigorje Brdovečko                                         Ivanec</a:t>
            </a:r>
            <a:endParaRPr sz="2600">
              <a:solidFill>
                <a:srgbClr val="2012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dd0fd963c_0_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50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Suradnja s lokalnim udrugama branitelja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g2bdd0fd963c_0_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097900" cy="4351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900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indent="-330200">
              <a:lnSpc>
                <a:spcPct val="95000"/>
              </a:lnSpc>
              <a:spcBef>
                <a:spcPts val="0"/>
              </a:spcBef>
              <a:buClr>
                <a:srgbClr val="351C75"/>
              </a:buClr>
              <a:buSzPts val="1600"/>
              <a:buFont typeface="Roboto"/>
              <a:buChar char="●"/>
            </a:pPr>
            <a:r>
              <a:rPr lang="hr-HR" sz="2600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Udruga dragovoljaca i veterana Domovinskog rata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1600"/>
              <a:buFont typeface="Roboto"/>
              <a:buChar char="●"/>
            </a:pPr>
            <a:r>
              <a:rPr lang="hr-HR" sz="2600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Udruga branitelja općine </a:t>
            </a:r>
            <a:r>
              <a:rPr lang="hr-HR" sz="2600" dirty="0" err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Brdovec</a:t>
            </a:r>
            <a:r>
              <a:rPr lang="hr-HR" sz="2600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Nezavisni dragovoljci hrvatski</a:t>
            </a:r>
            <a:endParaRPr sz="2600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g2bdd0fd963c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2975" y="3151848"/>
            <a:ext cx="2935775" cy="302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bdd0fd963c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1814" y="2299164"/>
            <a:ext cx="2525425" cy="38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bdd0fd963c_0_30"/>
          <p:cNvPicPr preferRelativeResize="0"/>
          <p:nvPr/>
        </p:nvPicPr>
        <p:blipFill rotWithShape="1">
          <a:blip r:embed="rId5">
            <a:alphaModFix/>
          </a:blip>
          <a:srcRect l="-66444" t="-3012" b="-63432"/>
          <a:stretch/>
        </p:blipFill>
        <p:spPr>
          <a:xfrm>
            <a:off x="8607245" y="1227825"/>
            <a:ext cx="2193229" cy="302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be2cc954b4_0_164"/>
          <p:cNvSpPr txBox="1">
            <a:spLocks noGrp="1"/>
          </p:cNvSpPr>
          <p:nvPr>
            <p:ph type="title"/>
          </p:nvPr>
        </p:nvSpPr>
        <p:spPr>
          <a:xfrm>
            <a:off x="238650" y="444650"/>
            <a:ext cx="8892900" cy="14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Istina o slobodi - Kliofest videokonferencija (MS Teams)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g2be2cc954b4_0_164"/>
          <p:cNvSpPr txBox="1">
            <a:spLocks noGrp="1"/>
          </p:cNvSpPr>
          <p:nvPr>
            <p:ph type="body" idx="1"/>
          </p:nvPr>
        </p:nvSpPr>
        <p:spPr>
          <a:xfrm>
            <a:off x="7790450" y="3553525"/>
            <a:ext cx="4229700" cy="24732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330200">
              <a:lnSpc>
                <a:spcPct val="95000"/>
              </a:lnSpc>
              <a:spcBef>
                <a:spcPts val="0"/>
              </a:spcBef>
              <a:buClr>
                <a:srgbClr val="351C75"/>
              </a:buClr>
              <a:buSzPts val="1600"/>
              <a:buFont typeface="Roboto"/>
              <a:buChar char="●"/>
            </a:pPr>
            <a:r>
              <a:rPr lang="hr-HR" sz="3327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</a:t>
            </a:r>
            <a:r>
              <a:rPr lang="hr-HR" sz="2600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Udruga dragovoljaca i veterana Domovinskog rata</a:t>
            </a: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i="1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5" name="Google Shape;275;g2be2cc954b4_0_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84400" y="444650"/>
            <a:ext cx="4229699" cy="29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stina o slobodi">
            <a:hlinkClick r:id="" action="ppaction://media"/>
            <a:extLst>
              <a:ext uri="{FF2B5EF4-FFF2-40B4-BE49-F238E27FC236}">
                <a16:creationId xmlns:a16="http://schemas.microsoft.com/office/drawing/2014/main" id="{31C3A60B-840A-4E29-BEDD-889671FE86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650" y="1916450"/>
            <a:ext cx="7106254" cy="399726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2bdf71d7860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0775" y="154477"/>
            <a:ext cx="8479574" cy="643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bdf71d7860_0_77"/>
          <p:cNvSpPr txBox="1">
            <a:spLocks noGrp="1"/>
          </p:cNvSpPr>
          <p:nvPr>
            <p:ph type="title"/>
          </p:nvPr>
        </p:nvSpPr>
        <p:spPr>
          <a:xfrm>
            <a:off x="838200" y="247625"/>
            <a:ext cx="4547400" cy="113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Dan sjećanja 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be2cc954b4_0_172"/>
          <p:cNvSpPr txBox="1">
            <a:spLocks noGrp="1"/>
          </p:cNvSpPr>
          <p:nvPr>
            <p:ph type="title"/>
          </p:nvPr>
        </p:nvSpPr>
        <p:spPr>
          <a:xfrm>
            <a:off x="212150" y="275725"/>
            <a:ext cx="6235800" cy="1029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Dan sjećanja 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pic>
        <p:nvPicPr>
          <p:cNvPr id="287" name="Google Shape;287;g2be2cc954b4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00" y="1433925"/>
            <a:ext cx="5373601" cy="3582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be2cc954b4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663" y="1634371"/>
            <a:ext cx="3394775" cy="22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be2cc954b4_0_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7075" y="177050"/>
            <a:ext cx="1449776" cy="118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2be2cc954b4_0_172"/>
          <p:cNvSpPr txBox="1"/>
          <p:nvPr/>
        </p:nvSpPr>
        <p:spPr>
          <a:xfrm>
            <a:off x="268200" y="6285300"/>
            <a:ext cx="1165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800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2022.                                                                                                                     2023.    </a:t>
            </a:r>
            <a:r>
              <a:rPr lang="hr-H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endParaRPr/>
          </a:p>
        </p:txBody>
      </p:sp>
      <p:pic>
        <p:nvPicPr>
          <p:cNvPr id="291" name="Google Shape;291;g2be2cc954b4_0_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8100" y="-99825"/>
            <a:ext cx="1835975" cy="17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2be2cc954b4_0_1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4075" y="1523590"/>
            <a:ext cx="5373601" cy="404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be2cc954b4_0_1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6098" y="4554450"/>
            <a:ext cx="2979826" cy="2136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dd0fd963c_0_40"/>
          <p:cNvSpPr txBox="1">
            <a:spLocks noGrp="1"/>
          </p:cNvSpPr>
          <p:nvPr>
            <p:ph type="title"/>
          </p:nvPr>
        </p:nvSpPr>
        <p:spPr>
          <a:xfrm>
            <a:off x="276600" y="255700"/>
            <a:ext cx="11638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Domovinski rat u hibridnoj nastavi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g2bdd0fd963c_0_40"/>
          <p:cNvSpPr txBox="1">
            <a:spLocks noGrp="1"/>
          </p:cNvSpPr>
          <p:nvPr>
            <p:ph type="body" idx="1"/>
          </p:nvPr>
        </p:nvSpPr>
        <p:spPr>
          <a:xfrm>
            <a:off x="305100" y="1690825"/>
            <a:ext cx="5883000" cy="4155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latin typeface="Roboto"/>
                <a:ea typeface="Roboto"/>
                <a:cs typeface="Roboto"/>
                <a:sym typeface="Roboto"/>
              </a:rPr>
              <a:t>✅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višegodišnji projekt Domovinski rat - da se ne zaboravi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✅ostvarivanje ishoda o temi </a:t>
            </a:r>
            <a:r>
              <a:rPr lang="hr-HR" sz="2600" b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Domovinskog rata 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 </a:t>
            </a:r>
            <a:r>
              <a:rPr lang="hr-HR" sz="2600" b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Bitke za Vukovar 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predviđenih kurikulumom nastave Povijesti u 8. razredu 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g2bdd0fd963c_0_40"/>
          <p:cNvSpPr txBox="1"/>
          <p:nvPr/>
        </p:nvSpPr>
        <p:spPr>
          <a:xfrm>
            <a:off x="9045925" y="108550"/>
            <a:ext cx="278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g2bdd0fd963c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500" y="1733800"/>
            <a:ext cx="5485066" cy="411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be2cc954b4_0_192"/>
          <p:cNvSpPr txBox="1">
            <a:spLocks noGrp="1"/>
          </p:cNvSpPr>
          <p:nvPr>
            <p:ph type="title"/>
          </p:nvPr>
        </p:nvSpPr>
        <p:spPr>
          <a:xfrm>
            <a:off x="327450" y="509575"/>
            <a:ext cx="11537100" cy="176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789"/>
              <a:buFont typeface="Calibri"/>
              <a:buNone/>
            </a:pPr>
            <a:endParaRPr sz="4955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789"/>
              <a:buFont typeface="Calibri"/>
              <a:buNone/>
            </a:pPr>
            <a:r>
              <a:rPr lang="hr-HR" sz="4955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Dan sjećanja </a:t>
            </a:r>
            <a:endParaRPr sz="4955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8789"/>
              <a:buFont typeface="Calibri"/>
              <a:buNone/>
            </a:pPr>
            <a:r>
              <a:rPr lang="hr-HR" sz="4955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 sudjelovanje na predstavi </a:t>
            </a:r>
            <a:r>
              <a:rPr lang="hr-HR" sz="4955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Bitka za Vukovar</a:t>
            </a:r>
            <a:r>
              <a:rPr lang="hr-HR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i="1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</p:txBody>
      </p:sp>
      <p:sp>
        <p:nvSpPr>
          <p:cNvPr id="299" name="Google Shape;299;g2be2cc954b4_0_192"/>
          <p:cNvSpPr txBox="1">
            <a:spLocks noGrp="1"/>
          </p:cNvSpPr>
          <p:nvPr>
            <p:ph type="body" idx="1"/>
          </p:nvPr>
        </p:nvSpPr>
        <p:spPr>
          <a:xfrm flipH="1">
            <a:off x="175500" y="5663725"/>
            <a:ext cx="12016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Trg branitelja Domovinskog rata         </a:t>
            </a:r>
            <a:r>
              <a:rPr lang="hr-HR" sz="2600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Bitka za Vukovar 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- dramsko-scenski prikaz</a:t>
            </a:r>
            <a:r>
              <a:rPr lang="hr-HR" sz="222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hr-HR" sz="252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                   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                        </a:t>
            </a:r>
            <a:r>
              <a:rPr lang="hr-HR" sz="252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                       </a:t>
            </a:r>
            <a:endParaRPr sz="252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0" name="Google Shape;300;g2be2cc954b4_0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449" y="2275375"/>
            <a:ext cx="4995576" cy="31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be2cc954b4_0_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3925" y="2275375"/>
            <a:ext cx="6132150" cy="319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df71d7860_0_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927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Zaključak</a:t>
            </a: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7" name="Google Shape;307;g2bdf71d7860_0_82"/>
          <p:cNvSpPr txBox="1">
            <a:spLocks noGrp="1"/>
          </p:cNvSpPr>
          <p:nvPr>
            <p:ph type="body" idx="1"/>
          </p:nvPr>
        </p:nvSpPr>
        <p:spPr>
          <a:xfrm>
            <a:off x="679825" y="1825625"/>
            <a:ext cx="6927300" cy="4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✅uspješno realizirana hibridna nastava: 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600"/>
              <a:buFont typeface="Roboto"/>
              <a:buChar char="❏"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obrnuta učionica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600"/>
              <a:buFont typeface="Roboto"/>
              <a:buChar char="❏"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terenska nastava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600"/>
              <a:buFont typeface="Roboto"/>
              <a:buChar char="❏"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videokonferencije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600"/>
              <a:buFont typeface="Roboto"/>
              <a:buChar char="❏"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interaktivna digitalna karta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600"/>
              <a:buFont typeface="Roboto"/>
              <a:buChar char="❏"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primjena digitalnih alata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✅ostvareni planirani ishodi nastave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 b="1"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08" name="Google Shape;308;g2bdf71d7860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225" y="696575"/>
            <a:ext cx="5766775" cy="467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df71d7860_0_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4" name="Google Shape;314;g2bdf71d7860_0_47"/>
          <p:cNvSpPr txBox="1">
            <a:spLocks noGrp="1"/>
          </p:cNvSpPr>
          <p:nvPr>
            <p:ph type="body" idx="1"/>
          </p:nvPr>
        </p:nvSpPr>
        <p:spPr>
          <a:xfrm>
            <a:off x="693150" y="4998850"/>
            <a:ext cx="10455900" cy="1468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hr-HR" sz="26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hr-HR" sz="260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hr-HR" sz="26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.sc. Suzana Jagić, učitelj izvrsni savjetnik, </a:t>
            </a:r>
            <a:r>
              <a:rPr lang="hr-HR" sz="2600" u="sng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suzana.jagic@skole.hr</a:t>
            </a:r>
            <a:endParaRPr sz="2600" u="sng" dirty="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>
              <a:lnSpc>
                <a:spcPct val="115000"/>
              </a:lnSpc>
              <a:spcBef>
                <a:spcPts val="1200"/>
              </a:spcBef>
              <a:buClr>
                <a:srgbClr val="000000"/>
              </a:buClr>
              <a:buSzPts val="1100"/>
              <a:buNone/>
            </a:pPr>
            <a:r>
              <a:rPr lang="hr-HR" sz="2600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Sandra Debogović, učitelj savjetnik,  </a:t>
            </a:r>
            <a:r>
              <a:rPr lang="hr-HR" sz="2600" u="sng" dirty="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sandra.debogovic@skole.hr</a:t>
            </a:r>
            <a:endParaRPr sz="2600" dirty="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5" name="Google Shape;315;g2bdf71d7860_0_47"/>
          <p:cNvPicPr preferRelativeResize="0"/>
          <p:nvPr/>
        </p:nvPicPr>
        <p:blipFill rotWithShape="1">
          <a:blip r:embed="rId3">
            <a:alphaModFix/>
          </a:blip>
          <a:srcRect t="2477"/>
          <a:stretch/>
        </p:blipFill>
        <p:spPr>
          <a:xfrm>
            <a:off x="1332050" y="475800"/>
            <a:ext cx="9627500" cy="43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e2cc954b4_0_5"/>
          <p:cNvSpPr txBox="1">
            <a:spLocks noGrp="1"/>
          </p:cNvSpPr>
          <p:nvPr>
            <p:ph type="title"/>
          </p:nvPr>
        </p:nvSpPr>
        <p:spPr>
          <a:xfrm>
            <a:off x="497425" y="283550"/>
            <a:ext cx="11264400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 sz="34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Hibridna nastava  (engl. </a:t>
            </a:r>
            <a:r>
              <a:rPr lang="hr-HR" sz="3400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hybrid learning</a:t>
            </a:r>
            <a:r>
              <a:rPr lang="hr-HR" sz="34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hr-HR" sz="3400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blended learning</a:t>
            </a:r>
            <a:r>
              <a:rPr lang="hr-HR" sz="34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34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" name="Google Shape;110;g2be2cc954b4_0_5"/>
          <p:cNvSpPr txBox="1">
            <a:spLocks noGrp="1"/>
          </p:cNvSpPr>
          <p:nvPr>
            <p:ph type="body" idx="1"/>
          </p:nvPr>
        </p:nvSpPr>
        <p:spPr>
          <a:xfrm>
            <a:off x="497425" y="1467550"/>
            <a:ext cx="6870900" cy="50538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971"/>
              <a:buNone/>
            </a:pPr>
            <a:r>
              <a:rPr lang="hr-HR" sz="4668">
                <a:latin typeface="Roboto"/>
                <a:ea typeface="Roboto"/>
                <a:cs typeface="Roboto"/>
                <a:sym typeface="Roboto"/>
              </a:rPr>
              <a:t>👉</a:t>
            </a:r>
            <a:r>
              <a:rPr lang="hr-HR" sz="4668" b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tradicionalna nastava i nastava na daljinu </a:t>
            </a:r>
            <a:endParaRPr sz="4668" b="1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971"/>
              <a:buNone/>
            </a:pPr>
            <a:r>
              <a:rPr lang="hr-HR" sz="4668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👉omogućuje interakciju učenika i nastavnika </a:t>
            </a:r>
            <a:endParaRPr sz="4668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971"/>
              <a:buNone/>
            </a:pPr>
            <a:r>
              <a:rPr lang="hr-HR" sz="4668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👉interakcija učenika putem različitih komunikacijskih servisa</a:t>
            </a:r>
            <a:endParaRPr sz="4668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971"/>
              <a:buNone/>
            </a:pPr>
            <a:r>
              <a:rPr lang="hr-HR" sz="4668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👉učenicima osigurava učinkovit odgojno-obrazovni proces</a:t>
            </a:r>
            <a:endParaRPr sz="4668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9971"/>
              <a:buNone/>
            </a:pPr>
            <a:r>
              <a:rPr lang="hr-HR" sz="4668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👉realizacija kvalitetnije suradnje učenika različitih škola </a:t>
            </a:r>
            <a:endParaRPr sz="4668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000"/>
              <a:buNone/>
            </a:pPr>
            <a:endParaRPr sz="2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g2be2cc954b4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0700" y="3183600"/>
            <a:ext cx="4211200" cy="333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be2cc954b4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0700" y="1467550"/>
            <a:ext cx="4211201" cy="1543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>
            <a:spLocks noGrp="1"/>
          </p:cNvSpPr>
          <p:nvPr>
            <p:ph type="title"/>
          </p:nvPr>
        </p:nvSpPr>
        <p:spPr>
          <a:xfrm>
            <a:off x="1167450" y="320025"/>
            <a:ext cx="9789900" cy="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hr-HR" sz="3959">
                <a:solidFill>
                  <a:srgbClr val="20124D"/>
                </a:solidFill>
                <a:latin typeface="Roboto"/>
                <a:ea typeface="Roboto"/>
                <a:cs typeface="Roboto"/>
                <a:sym typeface="Roboto"/>
              </a:rPr>
              <a:t>Tradicionalna nastava vs. hibridna nastava</a:t>
            </a:r>
            <a:endParaRPr sz="3959">
              <a:solidFill>
                <a:srgbClr val="2012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18" name="Google Shape;118;p2"/>
          <p:cNvGraphicFramePr/>
          <p:nvPr/>
        </p:nvGraphicFramePr>
        <p:xfrm>
          <a:off x="1234563" y="1271375"/>
          <a:ext cx="9722875" cy="4992425"/>
        </p:xfrm>
        <a:graphic>
          <a:graphicData uri="http://schemas.openxmlformats.org/drawingml/2006/table">
            <a:tbl>
              <a:tblPr>
                <a:noFill/>
                <a:tableStyleId>{4F0FA70E-BE87-447E-84A4-3AEA4D46B09D}</a:tableStyleId>
              </a:tblPr>
              <a:tblGrid>
                <a:gridCol w="452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>
                          <a:solidFill>
                            <a:schemeClr val="lt1"/>
                          </a:solidFill>
                        </a:rPr>
                        <a:t>TRADICIONALNA NASTAVA</a:t>
                      </a:r>
                      <a:endParaRPr sz="24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r-HR" sz="2400" b="1">
                          <a:solidFill>
                            <a:schemeClr val="lt1"/>
                          </a:solidFill>
                        </a:rPr>
                        <a:t>HIBRIDNA NASTAVA</a:t>
                      </a:r>
                      <a:endParaRPr sz="2400" b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115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6400">
                <a:tc>
                  <a:txBody>
                    <a:bodyPr/>
                    <a:lstStyle/>
                    <a:p>
                      <a:pPr marL="457200" lvl="0" indent="-393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1C75"/>
                        </a:buClr>
                        <a:buSzPts val="2600"/>
                        <a:buFont typeface="Roboto"/>
                        <a:buChar char="❏"/>
                      </a:pPr>
                      <a:r>
                        <a:rPr lang="hr-HR" sz="2600">
                          <a:solidFill>
                            <a:srgbClr val="351C75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orijentirana na obradu sadržaja</a:t>
                      </a: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93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1C75"/>
                        </a:buClr>
                        <a:buSzPts val="2600"/>
                        <a:buFont typeface="Roboto"/>
                        <a:buChar char="❏"/>
                      </a:pPr>
                      <a:r>
                        <a:rPr lang="hr-HR" sz="2600">
                          <a:solidFill>
                            <a:srgbClr val="351C75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učitelj je predavač</a:t>
                      </a: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93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1C75"/>
                        </a:buClr>
                        <a:buSzPts val="2600"/>
                        <a:buFont typeface="Roboto"/>
                        <a:buChar char="❏"/>
                      </a:pPr>
                      <a:r>
                        <a:rPr lang="hr-HR" sz="2600">
                          <a:solidFill>
                            <a:srgbClr val="351C75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učenici zadatke rješavaju na satu i kod kuće</a:t>
                      </a: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393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1C75"/>
                        </a:buClr>
                        <a:buSzPts val="2600"/>
                        <a:buFont typeface="Roboto"/>
                        <a:buChar char="❖"/>
                      </a:pPr>
                      <a:r>
                        <a:rPr lang="hr-HR" sz="2600">
                          <a:solidFill>
                            <a:srgbClr val="351C75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orijentirana na realizaciju ciljeva i ishoda</a:t>
                      </a: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914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93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1C75"/>
                        </a:buClr>
                        <a:buSzPts val="2600"/>
                        <a:buFont typeface="Roboto"/>
                        <a:buChar char="❖"/>
                      </a:pPr>
                      <a:r>
                        <a:rPr lang="hr-HR" sz="2600">
                          <a:solidFill>
                            <a:srgbClr val="351C75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naglasak je na učeniku i procesu učenja</a:t>
                      </a: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9144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457200" lvl="0" indent="-3937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51C75"/>
                        </a:buClr>
                        <a:buSzPts val="2600"/>
                        <a:buFont typeface="Roboto"/>
                        <a:buChar char="❖"/>
                      </a:pPr>
                      <a:r>
                        <a:rPr lang="hr-HR" sz="2600">
                          <a:solidFill>
                            <a:srgbClr val="351C75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učitelj je mentor</a:t>
                      </a:r>
                      <a:endParaRPr sz="2600">
                        <a:solidFill>
                          <a:srgbClr val="351C75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600">
                        <a:solidFill>
                          <a:srgbClr val="351C75"/>
                        </a:solidFill>
                      </a:endParaRPr>
                    </a:p>
                  </a:txBody>
                  <a:tcPr marL="91425" marR="91425" marT="91425" marB="91425"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9" name="Google Shape;1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8500" y="4442125"/>
            <a:ext cx="2888951" cy="18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4575" y="4629800"/>
            <a:ext cx="1633975" cy="16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df71d7860_0_92"/>
          <p:cNvSpPr txBox="1">
            <a:spLocks noGrp="1"/>
          </p:cNvSpPr>
          <p:nvPr>
            <p:ph type="title"/>
          </p:nvPr>
        </p:nvSpPr>
        <p:spPr>
          <a:xfrm>
            <a:off x="384775" y="365125"/>
            <a:ext cx="115671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Domovinski rat u hibridnoj nastavi</a:t>
            </a:r>
            <a:endParaRPr>
              <a:solidFill>
                <a:srgbClr val="351C75"/>
              </a:solidFill>
            </a:endParaRPr>
          </a:p>
        </p:txBody>
      </p:sp>
      <p:sp>
        <p:nvSpPr>
          <p:cNvPr id="126" name="Google Shape;126;g2bdf71d7860_0_92"/>
          <p:cNvSpPr txBox="1">
            <a:spLocks noGrp="1"/>
          </p:cNvSpPr>
          <p:nvPr>
            <p:ph type="body" idx="1"/>
          </p:nvPr>
        </p:nvSpPr>
        <p:spPr>
          <a:xfrm>
            <a:off x="384775" y="1515025"/>
            <a:ext cx="5168100" cy="4764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>
                <a:latin typeface="Roboto"/>
                <a:ea typeface="Roboto"/>
                <a:cs typeface="Roboto"/>
                <a:sym typeface="Roboto"/>
              </a:rPr>
              <a:t>✅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prednosti: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👉usvojeno znanje, stečene vještine i sposobnosti dio su </a:t>
            </a:r>
            <a:r>
              <a:rPr lang="hr-HR" sz="2600" b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interaktivne karte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 motivacija za zapamćivanje „teških“ povijesnih sadržaja 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g2bdf71d7860_0_9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7809" r="17500"/>
          <a:stretch/>
        </p:blipFill>
        <p:spPr>
          <a:xfrm>
            <a:off x="5627275" y="1515025"/>
            <a:ext cx="6324602" cy="476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7a2f5d948_1_6"/>
          <p:cNvSpPr txBox="1">
            <a:spLocks noGrp="1"/>
          </p:cNvSpPr>
          <p:nvPr>
            <p:ph type="title"/>
          </p:nvPr>
        </p:nvSpPr>
        <p:spPr>
          <a:xfrm>
            <a:off x="205600" y="225525"/>
            <a:ext cx="117915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 sz="3600">
                <a:solidFill>
                  <a:srgbClr val="351C75"/>
                </a:solidFill>
                <a:latin typeface="Roboto Medium"/>
                <a:ea typeface="Roboto Medium"/>
                <a:cs typeface="Roboto Medium"/>
                <a:sym typeface="Roboto Medium"/>
              </a:rPr>
              <a:t>Pedagoški pristup obrnute učionice - MCDR Vukovar</a:t>
            </a:r>
            <a:endParaRPr sz="3600">
              <a:solidFill>
                <a:srgbClr val="351C75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3" name="Google Shape;133;g2c7a2f5d948_1_6"/>
          <p:cNvSpPr txBox="1">
            <a:spLocks noGrp="1"/>
          </p:cNvSpPr>
          <p:nvPr>
            <p:ph type="body" idx="1"/>
          </p:nvPr>
        </p:nvSpPr>
        <p:spPr>
          <a:xfrm>
            <a:off x="6046950" y="1457725"/>
            <a:ext cx="5949900" cy="49167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 dirty="0">
                <a:latin typeface="Roboto"/>
                <a:ea typeface="Roboto"/>
                <a:cs typeface="Roboto"/>
                <a:sym typeface="Roboto"/>
              </a:rPr>
              <a:t>✅</a:t>
            </a:r>
            <a:r>
              <a:rPr lang="hr-HR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predavanje o Domovinskom ratu</a:t>
            </a:r>
            <a:endParaRPr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 dirty="0">
                <a:latin typeface="Roboto"/>
                <a:ea typeface="Roboto"/>
                <a:cs typeface="Roboto"/>
                <a:sym typeface="Roboto"/>
              </a:rPr>
              <a:t>👉 </a:t>
            </a:r>
            <a:r>
              <a:rPr lang="hr-HR" b="1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kod kuće: </a:t>
            </a:r>
            <a:endParaRPr b="1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0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ct val="100000"/>
              <a:buFont typeface="Roboto"/>
              <a:buChar char="-"/>
            </a:pPr>
            <a:r>
              <a:rPr lang="hr-HR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učenici upoznaju nastavni (digitalni) materijal - MCDR Vukovar</a:t>
            </a: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hr-HR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 </a:t>
            </a:r>
            <a:r>
              <a:rPr lang="hr-HR" b="1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nastavni sat: </a:t>
            </a:r>
            <a:endParaRPr b="1"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0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ct val="100000"/>
              <a:buFont typeface="Roboto"/>
              <a:buChar char="-"/>
            </a:pPr>
            <a:r>
              <a:rPr lang="hr-HR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zadatak za učenike, aktivan rad</a:t>
            </a: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0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ct val="100000"/>
              <a:buFont typeface="Roboto"/>
              <a:buChar char="-"/>
            </a:pPr>
            <a:r>
              <a:rPr lang="hr-HR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produbljivanje znanja istraživanjem i  rješavanjem zadataka</a:t>
            </a: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0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ct val="100000"/>
              <a:buFont typeface="Roboto"/>
              <a:buChar char="-"/>
            </a:pPr>
            <a:r>
              <a:rPr lang="hr-HR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interakcija s ostalim učenicima i učiteljem </a:t>
            </a: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0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ct val="100000"/>
              <a:buFont typeface="Roboto"/>
              <a:buChar char="-"/>
            </a:pPr>
            <a:r>
              <a:rPr lang="hr-HR" dirty="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rad u grupi uz korištenje digitalnog alata i digitalnih sadržaja</a:t>
            </a: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134" name="Google Shape;134;g2c7a2f5d948_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12925" y="2746325"/>
            <a:ext cx="963849" cy="8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CDR Vukovar">
            <a:hlinkClick r:id="" action="ppaction://media"/>
            <a:extLst>
              <a:ext uri="{FF2B5EF4-FFF2-40B4-BE49-F238E27FC236}">
                <a16:creationId xmlns:a16="http://schemas.microsoft.com/office/drawing/2014/main" id="{F3897B81-8A9A-47B4-B283-7092D921B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549" b="13891"/>
          <a:stretch/>
        </p:blipFill>
        <p:spPr>
          <a:xfrm>
            <a:off x="314960" y="1899920"/>
            <a:ext cx="5598555" cy="3535680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e2cc954b4_0_51"/>
          <p:cNvSpPr txBox="1">
            <a:spLocks noGrp="1"/>
          </p:cNvSpPr>
          <p:nvPr>
            <p:ph type="title"/>
          </p:nvPr>
        </p:nvSpPr>
        <p:spPr>
          <a:xfrm>
            <a:off x="522175" y="281150"/>
            <a:ext cx="5952900" cy="1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 sz="39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Domovinski rat u hibridnoj nastavi</a:t>
            </a:r>
            <a:endParaRPr sz="3900">
              <a:solidFill>
                <a:srgbClr val="351C75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g2be2cc954b4_0_51"/>
          <p:cNvSpPr txBox="1">
            <a:spLocks noGrp="1"/>
          </p:cNvSpPr>
          <p:nvPr>
            <p:ph type="body" idx="1"/>
          </p:nvPr>
        </p:nvSpPr>
        <p:spPr>
          <a:xfrm>
            <a:off x="588625" y="1523825"/>
            <a:ext cx="5886300" cy="50529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latin typeface="Roboto"/>
                <a:ea typeface="Roboto"/>
                <a:cs typeface="Roboto"/>
                <a:sym typeface="Roboto"/>
              </a:rPr>
              <a:t> 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latin typeface="Roboto"/>
                <a:ea typeface="Roboto"/>
                <a:cs typeface="Roboto"/>
                <a:sym typeface="Roboto"/>
              </a:rPr>
              <a:t>✅</a:t>
            </a:r>
            <a:r>
              <a:rPr lang="hr-HR" sz="260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djelovanje u dva nacionalna projekta: </a:t>
            </a: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</a:t>
            </a:r>
            <a:r>
              <a:rPr lang="hr-HR" sz="2600" b="1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Posjet učenika osmih razreda Vukovaru</a:t>
            </a:r>
            <a:endParaRPr sz="2600" b="1" i="1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00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</a:t>
            </a:r>
            <a:r>
              <a:rPr lang="hr-HR" sz="2600" b="1" i="1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Sat povijesti iz Vukovara</a:t>
            </a:r>
            <a:endParaRPr sz="2600" b="1" i="1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50"/>
          </a:p>
        </p:txBody>
      </p:sp>
      <p:pic>
        <p:nvPicPr>
          <p:cNvPr id="142" name="Google Shape;142;g2be2cc954b4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650" y="281150"/>
            <a:ext cx="4742873" cy="629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4E0B2"/>
            </a:gs>
            <a:gs pos="18000">
              <a:srgbClr val="C4E0B2"/>
            </a:gs>
            <a:gs pos="72000">
              <a:srgbClr val="BBD6EE"/>
            </a:gs>
            <a:gs pos="100000">
              <a:srgbClr val="DDEAF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2a0b429ea_0_11"/>
          <p:cNvSpPr txBox="1">
            <a:spLocks noGrp="1"/>
          </p:cNvSpPr>
          <p:nvPr>
            <p:ph type="title"/>
          </p:nvPr>
        </p:nvSpPr>
        <p:spPr>
          <a:xfrm>
            <a:off x="251100" y="621075"/>
            <a:ext cx="116898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r-HR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Posjet učenika osmih razreda Vukovaru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g2c2a0b429ea_0_11"/>
          <p:cNvSpPr txBox="1">
            <a:spLocks noGrp="1"/>
          </p:cNvSpPr>
          <p:nvPr>
            <p:ph type="body" idx="1"/>
          </p:nvPr>
        </p:nvSpPr>
        <p:spPr>
          <a:xfrm>
            <a:off x="325550" y="1382825"/>
            <a:ext cx="5052600" cy="4953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74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74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74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👉studeni i prosinac 2022. - Vukovar posjetili učenici osnovnih škola iz Ivanca i Prigorja Brdovečkog</a:t>
            </a:r>
            <a:endParaRPr sz="2674">
              <a:solidFill>
                <a:srgbClr val="351C7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50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r-HR" sz="2674">
                <a:solidFill>
                  <a:srgbClr val="351C75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547"/>
          </a:p>
        </p:txBody>
      </p:sp>
      <p:pic>
        <p:nvPicPr>
          <p:cNvPr id="149" name="Google Shape;149;g2c2a0b429ea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375" y="1569375"/>
            <a:ext cx="6484999" cy="48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601</Words>
  <Application>Microsoft Office PowerPoint</Application>
  <PresentationFormat>Široki zaslon</PresentationFormat>
  <Paragraphs>126</Paragraphs>
  <Slides>32</Slides>
  <Notes>32</Notes>
  <HiddenSlides>0</HiddenSlides>
  <MMClips>3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7" baseType="lpstr">
      <vt:lpstr>Arial</vt:lpstr>
      <vt:lpstr>Calibri</vt:lpstr>
      <vt:lpstr>Roboto Medium</vt:lpstr>
      <vt:lpstr>Roboto</vt:lpstr>
      <vt:lpstr>Tema sustava Office</vt:lpstr>
      <vt:lpstr>DOMOVINSKI RAT U HIBRIDNOJ NASTAVI</vt:lpstr>
      <vt:lpstr>Domovinski rat u hibridnoj nastavi </vt:lpstr>
      <vt:lpstr>Domovinski rat u hibridnoj nastavi</vt:lpstr>
      <vt:lpstr>Hibridna nastava  (engl. hybrid learning, blended learning)</vt:lpstr>
      <vt:lpstr>Tradicionalna nastava vs. hibridna nastava</vt:lpstr>
      <vt:lpstr>Domovinski rat u hibridnoj nastavi</vt:lpstr>
      <vt:lpstr>Pedagoški pristup obrnute učionice - MCDR Vukovar</vt:lpstr>
      <vt:lpstr>Domovinski rat u hibridnoj nastavi </vt:lpstr>
      <vt:lpstr>Posjet učenika osmih razreda Vukovaru</vt:lpstr>
      <vt:lpstr>Domovinski rat u hibridnoj nastavi </vt:lpstr>
      <vt:lpstr>TN  Vukovar</vt:lpstr>
      <vt:lpstr>Radovi učenika</vt:lpstr>
      <vt:lpstr>Radovi učenika</vt:lpstr>
      <vt:lpstr>Radovi učenika</vt:lpstr>
      <vt:lpstr>Radovi učenika</vt:lpstr>
      <vt:lpstr>Radovi učenika</vt:lpstr>
      <vt:lpstr>Radovi učenika</vt:lpstr>
      <vt:lpstr>Radovi učenika</vt:lpstr>
      <vt:lpstr>Radovi učenika - vrednovanje TN</vt:lpstr>
      <vt:lpstr>Radovi učenika - vrednovanje TN</vt:lpstr>
      <vt:lpstr>Radovi učenika</vt:lpstr>
      <vt:lpstr>Golubice</vt:lpstr>
      <vt:lpstr>PowerPoint prezentacija</vt:lpstr>
      <vt:lpstr>Sat povijesti iz Vukovara - studeni 2022. </vt:lpstr>
      <vt:lpstr>Sat povijesti iz Vukovara  - videokonferencija </vt:lpstr>
      <vt:lpstr>Suradnja s lokalnim udrugama branitelja</vt:lpstr>
      <vt:lpstr>Istina o slobodi - Kliofest videokonferencija (MS Teams) </vt:lpstr>
      <vt:lpstr>Dan sjećanja  </vt:lpstr>
      <vt:lpstr>Dan sjećanja  </vt:lpstr>
      <vt:lpstr> Dan sjećanja  i sudjelovanje na predstavi Bitka za Vukovar   </vt:lpstr>
      <vt:lpstr>Zaključak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DOMOVINSKI RAT U HIBRIDNOJ NASTAVI</dc:title>
  <dc:creator>Sandra Debogović</dc:creator>
  <cp:lastModifiedBy>Sandra Debogović</cp:lastModifiedBy>
  <cp:revision>9</cp:revision>
  <dcterms:created xsi:type="dcterms:W3CDTF">2024-02-28T15:58:07Z</dcterms:created>
  <dcterms:modified xsi:type="dcterms:W3CDTF">2024-04-16T10:25:49Z</dcterms:modified>
</cp:coreProperties>
</file>