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75" r:id="rId4"/>
    <p:sldId id="278" r:id="rId5"/>
    <p:sldId id="279" r:id="rId6"/>
    <p:sldId id="276" r:id="rId7"/>
    <p:sldId id="280" r:id="rId8"/>
    <p:sldId id="257" r:id="rId9"/>
    <p:sldId id="258" r:id="rId10"/>
    <p:sldId id="260" r:id="rId11"/>
    <p:sldId id="262" r:id="rId12"/>
    <p:sldId id="263" r:id="rId13"/>
    <p:sldId id="264" r:id="rId14"/>
    <p:sldId id="282" r:id="rId15"/>
    <p:sldId id="259" r:id="rId16"/>
    <p:sldId id="281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69A228F4-2BDB-4DBB-9350-0A2EAB098B70}">
          <p14:sldIdLst>
            <p14:sldId id="256"/>
            <p14:sldId id="277"/>
          </p14:sldIdLst>
        </p14:section>
        <p14:section name="Sekcija bez naslova" id="{720794A0-DD15-4BE4-9443-E26B9125BAF3}">
          <p14:sldIdLst>
            <p14:sldId id="275"/>
            <p14:sldId id="278"/>
            <p14:sldId id="279"/>
            <p14:sldId id="276"/>
            <p14:sldId id="280"/>
            <p14:sldId id="257"/>
            <p14:sldId id="258"/>
            <p14:sldId id="260"/>
            <p14:sldId id="262"/>
            <p14:sldId id="263"/>
            <p14:sldId id="264"/>
            <p14:sldId id="282"/>
            <p14:sldId id="259"/>
            <p14:sldId id="281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8A319-3808-9D27-934E-8BACE63869EF}" v="153" dt="2024-03-27T06:15:14.945"/>
    <p1510:client id="{1FADDA60-09B9-CE28-A5D2-D41A576D32C1}" v="1" dt="2024-03-27T16:08:09.980"/>
    <p1510:client id="{237E6300-B4CF-FEA8-7F5F-2891ABC3F8AD}" v="11" dt="2024-03-27T16:03:25.684"/>
    <p1510:client id="{33C338CF-D4BD-576C-A338-763015DCEF9B}" v="78" dt="2024-03-27T05:47:02.653"/>
    <p1510:client id="{6A7A2FFB-FD0C-2765-1E56-B0FBB1C0894A}" v="14" dt="2024-03-27T16:09:55.556"/>
    <p1510:client id="{9CB206FF-44AE-D923-7FC9-B1B18ED8548A}" v="5" dt="2024-03-27T21:45:31.124"/>
    <p1510:client id="{B204B017-5C01-1A03-1F9C-B4FB32838B97}" v="20" dt="2024-03-27T16:07:20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link.com/scene/1828411162992050853" TargetMode="External"/><Relationship Id="rId2" Type="http://schemas.openxmlformats.org/officeDocument/2006/relationships/hyperlink" Target="https://www.thinglink.com/scene/182840300900502819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nesdoc.unesco.org/ark:/48223/pf0000179529.page=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enciklopedija.hr/natuknica.aspx?ID=64795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731520" y="2299063"/>
            <a:ext cx="10681063" cy="20465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r-HR" b="1" i="1" dirty="0"/>
              <a:t>Planinarimo</a:t>
            </a:r>
            <a:r>
              <a:rPr lang="hr-HR" sz="6000" b="1" dirty="0"/>
              <a:t> </a:t>
            </a:r>
            <a:r>
              <a:rPr lang="hr-HR" sz="6000" b="1" i="1" dirty="0"/>
              <a:t>i</a:t>
            </a:r>
            <a:r>
              <a:rPr lang="hr-HR" sz="6000" b="1" dirty="0"/>
              <a:t> </a:t>
            </a:r>
            <a:r>
              <a:rPr lang="hr-HR" sz="6000" b="1" i="1" dirty="0"/>
              <a:t>snimamo</a:t>
            </a:r>
            <a:r>
              <a:rPr lang="hr-HR" sz="6000" b="1" dirty="0"/>
              <a:t> (</a:t>
            </a:r>
            <a:r>
              <a:rPr lang="hr-HR" sz="6000" b="1" i="1" dirty="0"/>
              <a:t>PIS</a:t>
            </a:r>
            <a:r>
              <a:rPr lang="hr-HR" sz="6000" b="1" dirty="0"/>
              <a:t>)</a:t>
            </a:r>
            <a:endParaRPr lang="hr-HR" sz="6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2" y="-219164"/>
            <a:ext cx="2236542" cy="3163625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4622059" y="4706970"/>
            <a:ext cx="7006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/>
              <a:t>Autori: dr.sc. Ivančica Jež, prof.</a:t>
            </a:r>
          </a:p>
          <a:p>
            <a:r>
              <a:rPr lang="hr-HR" sz="3000" dirty="0"/>
              <a:t>               Davor Cvetnić, </a:t>
            </a:r>
            <a:r>
              <a:rPr lang="hr-HR" sz="3000" dirty="0" err="1"/>
              <a:t>mag.prim.educ</a:t>
            </a:r>
            <a:r>
              <a:rPr lang="hr-HR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0192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1445" y="958192"/>
            <a:ext cx="10515600" cy="1325563"/>
          </a:xfrm>
        </p:spPr>
        <p:txBody>
          <a:bodyPr>
            <a:noAutofit/>
          </a:bodyPr>
          <a:lstStyle/>
          <a:p>
            <a:r>
              <a:rPr lang="hr-HR" sz="3000" dirty="0">
                <a:solidFill>
                  <a:srgbClr val="FFFF00"/>
                </a:solidFill>
              </a:rPr>
              <a:t>Naš glavni „alat”…</a:t>
            </a:r>
            <a:br>
              <a:rPr lang="hr-HR" sz="3000" dirty="0">
                <a:solidFill>
                  <a:srgbClr val="FFFF00"/>
                </a:solidFill>
              </a:rPr>
            </a:br>
            <a:br>
              <a:rPr lang="hr-HR" sz="3000" dirty="0">
                <a:solidFill>
                  <a:srgbClr val="FFFF00"/>
                </a:solidFill>
              </a:rPr>
            </a:br>
            <a:r>
              <a:rPr lang="hr-HR" sz="3000" dirty="0">
                <a:solidFill>
                  <a:srgbClr val="FFFF00"/>
                </a:solidFill>
              </a:rPr>
              <a:t>INSTA 360 ONE X2 kamera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68234" y="1964962"/>
            <a:ext cx="10233800" cy="4815273"/>
          </a:xfrm>
        </p:spPr>
        <p:txBody>
          <a:bodyPr>
            <a:normAutofit fontScale="92500" lnSpcReduction="20000"/>
          </a:bodyPr>
          <a:lstStyle/>
          <a:p>
            <a:endParaRPr lang="hr-HR" sz="1800" dirty="0">
              <a:latin typeface="+mj-lt"/>
              <a:cs typeface="Arial" panose="020B0604020202020204" pitchFamily="34" charset="0"/>
            </a:endParaRPr>
          </a:p>
          <a:p>
            <a:endParaRPr lang="hr-HR" sz="3000" dirty="0">
              <a:latin typeface="+mj-lt"/>
              <a:cs typeface="Arial" panose="020B0604020202020204" pitchFamily="34" charset="0"/>
            </a:endParaRPr>
          </a:p>
          <a:p>
            <a:endParaRPr lang="hr-HR" sz="3000" dirty="0">
              <a:latin typeface="+mj-lt"/>
              <a:cs typeface="Arial" panose="020B0604020202020204" pitchFamily="34" charset="0"/>
            </a:endParaRPr>
          </a:p>
          <a:p>
            <a:endParaRPr lang="hr-HR" sz="30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3000" dirty="0">
                <a:latin typeface="+mj-lt"/>
                <a:cs typeface="Arial" panose="020B0604020202020204" pitchFamily="34" charset="0"/>
              </a:rPr>
              <a:t>- kamera koja omogućava snimanje 360 stupnjeva pomoću dva objektiva, ali i klasično snimanje pomoću jednog objektiva </a:t>
            </a:r>
          </a:p>
          <a:p>
            <a:endParaRPr lang="hr-HR" sz="30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3000" dirty="0">
                <a:latin typeface="+mj-lt"/>
                <a:cs typeface="Arial" panose="020B0604020202020204" pitchFamily="34" charset="0"/>
              </a:rPr>
              <a:t>- upravlja se putem aplikacije </a:t>
            </a:r>
            <a:r>
              <a:rPr lang="hr-HR" sz="3000" dirty="0" err="1">
                <a:latin typeface="+mj-lt"/>
                <a:cs typeface="Arial" panose="020B0604020202020204" pitchFamily="34" charset="0"/>
              </a:rPr>
              <a:t>Insta</a:t>
            </a:r>
            <a:r>
              <a:rPr lang="hr-HR" sz="3000" dirty="0">
                <a:latin typeface="+mj-lt"/>
                <a:cs typeface="Arial" panose="020B0604020202020204" pitchFamily="34" charset="0"/>
              </a:rPr>
              <a:t> 360 na mobilnom uređaju</a:t>
            </a:r>
          </a:p>
          <a:p>
            <a:pPr marL="0" indent="0">
              <a:buNone/>
            </a:pPr>
            <a:r>
              <a:rPr lang="hr-HR" sz="3000" dirty="0">
                <a:latin typeface="+mj-lt"/>
                <a:cs typeface="Arial" panose="020B0604020202020204" pitchFamily="34" charset="0"/>
              </a:rPr>
              <a:t>   (uključen Wi-Fi i Bluetooth) </a:t>
            </a:r>
          </a:p>
          <a:p>
            <a:endParaRPr lang="hr-HR" sz="30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3000" dirty="0">
                <a:latin typeface="+mj-lt"/>
                <a:cs typeface="Arial" panose="020B0604020202020204" pitchFamily="34" charset="0"/>
              </a:rPr>
              <a:t>- obrada snimljenih materijala putem </a:t>
            </a:r>
            <a:r>
              <a:rPr lang="hr-HR" sz="3000" dirty="0" err="1">
                <a:latin typeface="+mj-lt"/>
                <a:cs typeface="Arial" panose="020B0604020202020204" pitchFamily="34" charset="0"/>
              </a:rPr>
              <a:t>Insta</a:t>
            </a:r>
            <a:r>
              <a:rPr lang="hr-HR" sz="3000" dirty="0">
                <a:latin typeface="+mj-lt"/>
                <a:cs typeface="Arial" panose="020B0604020202020204" pitchFamily="34" charset="0"/>
              </a:rPr>
              <a:t> 360 Studio</a:t>
            </a:r>
          </a:p>
          <a:p>
            <a:endParaRPr lang="hr-HR" sz="2000" dirty="0"/>
          </a:p>
          <a:p>
            <a:endParaRPr lang="hr-HR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582" y="365125"/>
            <a:ext cx="2741023" cy="2741023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6844937" y="3290525"/>
            <a:ext cx="2256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 dirty="0"/>
              <a:t>Izvor: aviteh.hr</a:t>
            </a:r>
          </a:p>
        </p:txBody>
      </p:sp>
    </p:spTree>
    <p:extLst>
      <p:ext uri="{BB962C8B-B14F-4D97-AF65-F5344CB8AC3E}">
        <p14:creationId xmlns:p14="http://schemas.microsoft.com/office/powerpoint/2010/main" val="2395405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55914" y="1764665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000" dirty="0"/>
              <a:t>- služi za pregledavanje snimljenih materijala</a:t>
            </a:r>
          </a:p>
          <a:p>
            <a:pPr marL="0" indent="0">
              <a:buNone/>
            </a:pPr>
            <a:r>
              <a:rPr lang="hr-HR" sz="3000" dirty="0"/>
              <a:t>- uređivanje snimljenih kadrova</a:t>
            </a:r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  <a:p>
            <a:endParaRPr lang="hr-HR" sz="1800" dirty="0"/>
          </a:p>
          <a:p>
            <a:pPr marL="0" indent="0">
              <a:buNone/>
            </a:pPr>
            <a:endParaRPr lang="hr-HR" sz="1800" dirty="0"/>
          </a:p>
        </p:txBody>
      </p:sp>
      <p:sp>
        <p:nvSpPr>
          <p:cNvPr id="5" name="Naslov 4"/>
          <p:cNvSpPr txBox="1">
            <a:spLocks noGrp="1"/>
          </p:cNvSpPr>
          <p:nvPr>
            <p:ph type="title"/>
          </p:nvPr>
        </p:nvSpPr>
        <p:spPr>
          <a:xfrm>
            <a:off x="1055914" y="843660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err="1">
                <a:solidFill>
                  <a:srgbClr val="FFFF00"/>
                </a:solidFill>
              </a:rPr>
              <a:t>Insta</a:t>
            </a:r>
            <a:r>
              <a:rPr lang="hr-HR" sz="3000" dirty="0">
                <a:solidFill>
                  <a:srgbClr val="FFFF00"/>
                </a:solidFill>
              </a:rPr>
              <a:t> 360 Studio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4" y="3585197"/>
            <a:ext cx="4106814" cy="231008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26" y="3084327"/>
            <a:ext cx="5982788" cy="3155071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9204959" y="6239398"/>
            <a:ext cx="2455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Fotografija: D. Cvetnić</a:t>
            </a:r>
          </a:p>
        </p:txBody>
      </p:sp>
    </p:spTree>
    <p:extLst>
      <p:ext uri="{BB962C8B-B14F-4D97-AF65-F5344CB8AC3E}">
        <p14:creationId xmlns:p14="http://schemas.microsoft.com/office/powerpoint/2010/main" val="3999773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80069" y="467087"/>
            <a:ext cx="102338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3000" dirty="0"/>
              <a:t>pripremljene kadrove montiramo pomoću željenog programa </a:t>
            </a:r>
          </a:p>
          <a:p>
            <a:pPr marL="0" indent="0">
              <a:buNone/>
            </a:pPr>
            <a:endParaRPr lang="hr-HR" sz="3000" dirty="0"/>
          </a:p>
          <a:p>
            <a:pPr marL="0" indent="0">
              <a:buNone/>
            </a:pPr>
            <a:r>
              <a:rPr lang="hr-HR" sz="3000" dirty="0"/>
              <a:t>- mi smo odabrali </a:t>
            </a:r>
            <a:r>
              <a:rPr lang="hr-HR" sz="3000" dirty="0" err="1"/>
              <a:t>DaVinci</a:t>
            </a:r>
            <a:r>
              <a:rPr lang="hr-HR" sz="3000" dirty="0"/>
              <a:t> </a:t>
            </a:r>
            <a:r>
              <a:rPr lang="hr-HR" sz="3000" dirty="0" err="1"/>
              <a:t>Resolve</a:t>
            </a:r>
            <a:endParaRPr lang="hr-HR" sz="3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7" y="2722473"/>
            <a:ext cx="6407935" cy="344606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42" y="3266962"/>
            <a:ext cx="4467403" cy="251581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8549640" y="6014645"/>
            <a:ext cx="2455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Fotografija: D. Cvetnić</a:t>
            </a:r>
          </a:p>
        </p:txBody>
      </p:sp>
    </p:spTree>
    <p:extLst>
      <p:ext uri="{BB962C8B-B14F-4D97-AF65-F5344CB8AC3E}">
        <p14:creationId xmlns:p14="http://schemas.microsoft.com/office/powerpoint/2010/main" val="4254157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36823" y="455337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000" dirty="0"/>
              <a:t>I na kraju….</a:t>
            </a:r>
          </a:p>
          <a:p>
            <a:endParaRPr lang="hr-HR" sz="3000" dirty="0"/>
          </a:p>
          <a:p>
            <a:pPr marL="0" indent="0">
              <a:lnSpc>
                <a:spcPct val="150000"/>
              </a:lnSpc>
              <a:buNone/>
            </a:pPr>
            <a:r>
              <a:rPr lang="hr-HR" sz="3000" dirty="0"/>
              <a:t>- </a:t>
            </a:r>
            <a:r>
              <a:rPr lang="hr-HR" sz="3000" dirty="0" err="1"/>
              <a:t>Spatial</a:t>
            </a:r>
            <a:r>
              <a:rPr lang="hr-HR" sz="3000" dirty="0"/>
              <a:t> Media </a:t>
            </a:r>
            <a:r>
              <a:rPr lang="hr-HR" sz="3000" dirty="0" err="1"/>
              <a:t>Metadata</a:t>
            </a:r>
            <a:r>
              <a:rPr lang="hr-HR" sz="3000" dirty="0"/>
              <a:t> </a:t>
            </a:r>
            <a:r>
              <a:rPr lang="hr-HR" sz="3000" dirty="0" err="1"/>
              <a:t>Injector</a:t>
            </a:r>
            <a:r>
              <a:rPr lang="hr-HR" sz="3000" dirty="0"/>
              <a:t> pretvara filmove za mogućnost  reprodukcije u 360 stupnjeva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3427585"/>
            <a:ext cx="3626604" cy="30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30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FC9B6E-0A5D-00D7-D30C-6A80325558BA}"/>
              </a:ext>
            </a:extLst>
          </p:cNvPr>
          <p:cNvSpPr txBox="1"/>
          <p:nvPr/>
        </p:nvSpPr>
        <p:spPr>
          <a:xfrm>
            <a:off x="1101596" y="535911"/>
            <a:ext cx="8544816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/>
              <a:t>Rezultati </a:t>
            </a:r>
            <a:r>
              <a:rPr lang="en-US" sz="3000" dirty="0" err="1"/>
              <a:t>našeg</a:t>
            </a:r>
            <a:r>
              <a:rPr lang="en-US" sz="3000" dirty="0"/>
              <a:t> </a:t>
            </a:r>
            <a:r>
              <a:rPr lang="en-US" sz="3000" dirty="0" err="1"/>
              <a:t>dosadašnjeg</a:t>
            </a:r>
            <a:r>
              <a:rPr lang="en-US" sz="3000" dirty="0"/>
              <a:t> </a:t>
            </a:r>
            <a:r>
              <a:rPr lang="en-US" sz="3000" dirty="0" err="1"/>
              <a:t>rada</a:t>
            </a:r>
            <a:r>
              <a:rPr lang="en-US" sz="3000" dirty="0"/>
              <a:t>..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7FDD2-E1EC-CA9C-31DB-D3A5CB7EF6B5}"/>
              </a:ext>
            </a:extLst>
          </p:cNvPr>
          <p:cNvSpPr txBox="1"/>
          <p:nvPr/>
        </p:nvSpPr>
        <p:spPr>
          <a:xfrm>
            <a:off x="1307306" y="1664494"/>
            <a:ext cx="27432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2"/>
              </a:rPr>
              <a:t>https://www.thinglink.com/scene/1828403009005028196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B23CAF-B418-8102-94E1-7406D98625DC}"/>
              </a:ext>
            </a:extLst>
          </p:cNvPr>
          <p:cNvSpPr txBox="1"/>
          <p:nvPr/>
        </p:nvSpPr>
        <p:spPr>
          <a:xfrm>
            <a:off x="6438900" y="1533525"/>
            <a:ext cx="392191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r>
              <a:rPr lang="en-US">
                <a:hlinkClick r:id="rId3"/>
              </a:rPr>
              <a:t>https://www.thinglink.com/scene/1828411162992050853</a:t>
            </a:r>
          </a:p>
        </p:txBody>
      </p:sp>
      <p:pic>
        <p:nvPicPr>
          <p:cNvPr id="2" name="Picture 1" descr="A stone building with a bridge and grass field&#10;&#10;Description automatically generated">
            <a:extLst>
              <a:ext uri="{FF2B5EF4-FFF2-40B4-BE49-F238E27FC236}">
                <a16:creationId xmlns:a16="http://schemas.microsoft.com/office/drawing/2014/main" id="{7BF5CC55-F4E0-06CB-62AB-EA3D84C61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826" y="3426238"/>
            <a:ext cx="4052957" cy="2258392"/>
          </a:xfrm>
          <a:prstGeom prst="rect">
            <a:avLst/>
          </a:prstGeom>
        </p:spPr>
      </p:pic>
      <p:pic>
        <p:nvPicPr>
          <p:cNvPr id="3" name="Picture 2" descr="A tree and stone ruins with blue tarp&#10;&#10;Description automatically generated">
            <a:extLst>
              <a:ext uri="{FF2B5EF4-FFF2-40B4-BE49-F238E27FC236}">
                <a16:creationId xmlns:a16="http://schemas.microsoft.com/office/drawing/2014/main" id="{CFADE237-EB92-45FE-8019-AFD9FA454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347" y="3426238"/>
            <a:ext cx="4041915" cy="22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55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679268" y="792479"/>
            <a:ext cx="10789921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3000" dirty="0"/>
              <a:t>Mogućnosti primjene proširene stvarnosti u nastavi: </a:t>
            </a:r>
          </a:p>
          <a:p>
            <a:endParaRPr lang="hr-HR" sz="3000" dirty="0"/>
          </a:p>
          <a:p>
            <a:pPr marL="285750" indent="-285750">
              <a:buFontTx/>
              <a:buChar char="-"/>
            </a:pPr>
            <a:r>
              <a:rPr lang="hr-HR" sz="3000" dirty="0"/>
              <a:t>virtualni posjeti muzejima, galerijama, parkovima…..</a:t>
            </a:r>
          </a:p>
          <a:p>
            <a:pPr marL="285750" indent="-285750">
              <a:buFontTx/>
              <a:buChar char="-"/>
            </a:pPr>
            <a:r>
              <a:rPr lang="hr-HR" sz="3000" dirty="0"/>
              <a:t>izrada filmova za potrebe nastave</a:t>
            </a:r>
          </a:p>
          <a:p>
            <a:pPr marL="285750" indent="-285750">
              <a:buFontTx/>
              <a:buChar char="-"/>
            </a:pPr>
            <a:r>
              <a:rPr lang="hr-HR" sz="3000" dirty="0"/>
              <a:t>dokumentiranje različitih događaja</a:t>
            </a:r>
          </a:p>
          <a:p>
            <a:pPr marL="285750" indent="-285750">
              <a:buFontTx/>
              <a:buChar char="-"/>
            </a:pPr>
            <a:r>
              <a:rPr lang="hr-HR" sz="3000" dirty="0"/>
              <a:t> kreativno izražavanje</a:t>
            </a:r>
          </a:p>
          <a:p>
            <a:pPr marL="285750" indent="-285750">
              <a:buFontTx/>
              <a:buChar char="-"/>
            </a:pPr>
            <a:r>
              <a:rPr lang="hr-HR" sz="3000" dirty="0"/>
              <a:t>stvaranje nastavnih sadržaja</a:t>
            </a:r>
          </a:p>
          <a:p>
            <a:endParaRPr lang="hr-HR" sz="3000" dirty="0"/>
          </a:p>
          <a:p>
            <a:endParaRPr lang="hr-HR" sz="3000" dirty="0"/>
          </a:p>
          <a:p>
            <a:pPr algn="ctr"/>
            <a:endParaRPr lang="hr-HR" sz="3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22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2954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rgbClr val="FFFF00"/>
                </a:solidFill>
              </a:rPr>
              <a:t>Zaključak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20000" y="1516516"/>
            <a:ext cx="10233800" cy="46926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 b="1" dirty="0"/>
              <a:t>uvođenje proširene stvarnosti u nastavni proces  - inovativan pristup poučavanju: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/>
              <a:t>  </a:t>
            </a:r>
            <a:r>
              <a:rPr lang="hr-HR" b="1" dirty="0">
                <a:solidFill>
                  <a:srgbClr val="FFFF00"/>
                </a:solidFill>
              </a:rPr>
              <a:t> * </a:t>
            </a:r>
            <a:r>
              <a:rPr lang="hr-HR" b="1" dirty="0"/>
              <a:t>učenik - oblikuje vlastitu proširenu stvarnost 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/>
              <a:t>   </a:t>
            </a:r>
            <a:r>
              <a:rPr lang="hr-HR" b="1" dirty="0">
                <a:solidFill>
                  <a:srgbClr val="FFFF00"/>
                </a:solidFill>
              </a:rPr>
              <a:t>*</a:t>
            </a:r>
            <a:r>
              <a:rPr lang="hr-HR" b="1" dirty="0"/>
              <a:t> uključenost  u stvaranje nastavnih digitalnih interaktivnih   materijala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/>
              <a:t>   </a:t>
            </a:r>
            <a:r>
              <a:rPr lang="hr-HR" b="1" dirty="0">
                <a:solidFill>
                  <a:srgbClr val="FFFF00"/>
                </a:solidFill>
              </a:rPr>
              <a:t>* </a:t>
            </a:r>
            <a:r>
              <a:rPr lang="hr-HR" b="1" dirty="0"/>
              <a:t>stvaranje posebnog odnosa prema naslijeđenoj prirodnoj i kulturno – povijesnoj baštini te zdravim životnim navikama – planinarenje i boravak u prirodi</a:t>
            </a:r>
          </a:p>
        </p:txBody>
      </p:sp>
    </p:spTree>
    <p:extLst>
      <p:ext uri="{BB962C8B-B14F-4D97-AF65-F5344CB8AC3E}">
        <p14:creationId xmlns:p14="http://schemas.microsoft.com/office/powerpoint/2010/main" val="2401242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685880" y="2750627"/>
            <a:ext cx="5627802" cy="1265250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rgbClr val="FFFF00"/>
                </a:solidFill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2554319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rgbClr val="FFFF00"/>
                </a:solidFill>
              </a:rPr>
              <a:t>Prirodna i kulturno-povijesna baština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hr-HR" b="1" dirty="0">
                <a:solidFill>
                  <a:srgbClr val="FFFF00"/>
                </a:solidFill>
              </a:rPr>
              <a:t>baština</a:t>
            </a:r>
            <a:r>
              <a:rPr lang="hr-HR" b="1" i="1" dirty="0"/>
              <a:t> - naše nasljeđe iz prošlosti, ono s čime živimo danas i što prenosimo budućim generacijama, </a:t>
            </a:r>
            <a:r>
              <a:rPr lang="hr-HR" b="1" dirty="0"/>
              <a:t>UNESCO: </a:t>
            </a:r>
            <a:r>
              <a:rPr lang="hr-HR" b="1" i="1" dirty="0"/>
              <a:t>Povelja o očuvanju digitalne baštine</a:t>
            </a:r>
            <a:r>
              <a:rPr lang="hr-HR" sz="1800" b="1" dirty="0"/>
              <a:t>,</a:t>
            </a:r>
            <a:r>
              <a:rPr lang="hr-HR" b="1" i="1" dirty="0"/>
              <a:t> </a:t>
            </a:r>
            <a:r>
              <a:rPr lang="hr-HR" sz="1800" b="1" i="1" dirty="0">
                <a:hlinkClick r:id="rId2"/>
              </a:rPr>
              <a:t>https://unesdoc.unesco.org/ark:/48223/pf0000179529.page=2</a:t>
            </a:r>
            <a:r>
              <a:rPr lang="hr-HR" sz="1800" b="1" i="1" dirty="0"/>
              <a:t>, </a:t>
            </a:r>
            <a:r>
              <a:rPr lang="hr-HR" sz="1800" b="1" dirty="0"/>
              <a:t>pristup 27.2. 2024.</a:t>
            </a:r>
          </a:p>
          <a:p>
            <a:r>
              <a:rPr lang="hr-HR" b="1" dirty="0">
                <a:solidFill>
                  <a:srgbClr val="FFFF00"/>
                </a:solidFill>
              </a:rPr>
              <a:t>digitalizacija kulturno-povijesne građe i objavljivanje na internetu</a:t>
            </a:r>
            <a:r>
              <a:rPr lang="hr-HR" dirty="0"/>
              <a:t>:</a:t>
            </a:r>
          </a:p>
          <a:p>
            <a:pPr marL="0" indent="0">
              <a:buNone/>
            </a:pPr>
            <a:r>
              <a:rPr lang="hr-HR" dirty="0"/>
              <a:t>   </a:t>
            </a:r>
            <a:r>
              <a:rPr lang="hr-HR" dirty="0">
                <a:solidFill>
                  <a:srgbClr val="FFFF00"/>
                </a:solidFill>
              </a:rPr>
              <a:t> </a:t>
            </a:r>
            <a:r>
              <a:rPr lang="hr-HR" b="1" dirty="0">
                <a:solidFill>
                  <a:srgbClr val="FFFF00"/>
                </a:solidFill>
              </a:rPr>
              <a:t>* </a:t>
            </a:r>
            <a:r>
              <a:rPr lang="hr-HR" b="1" dirty="0"/>
              <a:t>znanstveno-istraživačka valorizacija</a:t>
            </a:r>
          </a:p>
          <a:p>
            <a:pPr marL="0" indent="0">
              <a:buNone/>
            </a:pPr>
            <a:r>
              <a:rPr lang="hr-HR" b="1" dirty="0"/>
              <a:t>    </a:t>
            </a:r>
            <a:r>
              <a:rPr lang="hr-HR" b="1" dirty="0">
                <a:solidFill>
                  <a:srgbClr val="FFFF00"/>
                </a:solidFill>
              </a:rPr>
              <a:t>*</a:t>
            </a:r>
            <a:r>
              <a:rPr lang="hr-HR" b="1" dirty="0"/>
              <a:t> zaštita i očuvanje </a:t>
            </a:r>
          </a:p>
          <a:p>
            <a:pPr marL="0" indent="0">
              <a:buNone/>
            </a:pPr>
            <a:r>
              <a:rPr lang="hr-HR" b="1" dirty="0"/>
              <a:t>    </a:t>
            </a:r>
            <a:r>
              <a:rPr lang="hr-HR" b="1" dirty="0">
                <a:solidFill>
                  <a:srgbClr val="FFFF00"/>
                </a:solidFill>
              </a:rPr>
              <a:t>*</a:t>
            </a:r>
            <a:r>
              <a:rPr lang="hr-HR" b="1" dirty="0"/>
              <a:t> promocija</a:t>
            </a:r>
          </a:p>
          <a:p>
            <a:pPr marL="0" indent="0">
              <a:buNone/>
            </a:pPr>
            <a:r>
              <a:rPr lang="hr-HR" b="1" dirty="0"/>
              <a:t>    </a:t>
            </a:r>
            <a:r>
              <a:rPr lang="hr-HR" b="1" dirty="0">
                <a:solidFill>
                  <a:srgbClr val="FFFF00"/>
                </a:solidFill>
              </a:rPr>
              <a:t>* </a:t>
            </a:r>
            <a:r>
              <a:rPr lang="hr-HR" b="1" dirty="0"/>
              <a:t>dostupnost</a:t>
            </a:r>
          </a:p>
        </p:txBody>
      </p:sp>
    </p:spTree>
    <p:extLst>
      <p:ext uri="{BB962C8B-B14F-4D97-AF65-F5344CB8AC3E}">
        <p14:creationId xmlns:p14="http://schemas.microsoft.com/office/powerpoint/2010/main" val="400465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2737" y="1242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rgbClr val="FFFF00"/>
                </a:solidFill>
              </a:rPr>
              <a:t>Projekt </a:t>
            </a:r>
            <a:r>
              <a:rPr lang="hr-HR" sz="4800" b="1" i="1" dirty="0">
                <a:solidFill>
                  <a:srgbClr val="FFFF00"/>
                </a:solidFill>
              </a:rPr>
              <a:t>Planinarimo i snimamo (PIS)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84297" y="1453764"/>
            <a:ext cx="5649652" cy="48814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b="1" dirty="0"/>
              <a:t>tijekom nastavne godine 2023./2024.</a:t>
            </a:r>
            <a:endParaRPr lang="hr-HR" b="1"/>
          </a:p>
          <a:p>
            <a:r>
              <a:rPr lang="hr-HR" b="1" dirty="0"/>
              <a:t>u sklopu izvannastavnih aktivnosti - Planinarske grupe</a:t>
            </a:r>
          </a:p>
          <a:p>
            <a:r>
              <a:rPr lang="hr-HR" b="1" dirty="0">
                <a:solidFill>
                  <a:srgbClr val="FFFF00"/>
                </a:solidFill>
              </a:rPr>
              <a:t>usmjerenost na</a:t>
            </a:r>
            <a:r>
              <a:rPr lang="hr-HR" b="1" dirty="0"/>
              <a:t>:</a:t>
            </a:r>
            <a:endParaRPr lang="hr-HR" b="1"/>
          </a:p>
          <a:p>
            <a:pPr marL="0" indent="0">
              <a:buNone/>
            </a:pPr>
            <a:r>
              <a:rPr lang="hr-HR" b="1" baseline="-25000" dirty="0">
                <a:solidFill>
                  <a:srgbClr val="FFFF00"/>
                </a:solidFill>
              </a:rPr>
              <a:t>*</a:t>
            </a:r>
            <a:r>
              <a:rPr lang="hr-HR" b="1" dirty="0"/>
              <a:t> stjecanje temeljnih znanja i vještina za siguran  boravak djece u prirodi</a:t>
            </a:r>
            <a:endParaRPr lang="hr-HR" b="1" dirty="0">
              <a:solidFill>
                <a:srgbClr val="EDEDED"/>
              </a:solidFill>
            </a:endParaRPr>
          </a:p>
          <a:p>
            <a:pPr marL="0" indent="0">
              <a:buNone/>
            </a:pPr>
            <a:r>
              <a:rPr lang="hr-HR" b="1" dirty="0">
                <a:solidFill>
                  <a:srgbClr val="FFFF00"/>
                </a:solidFill>
              </a:rPr>
              <a:t>*</a:t>
            </a:r>
            <a:r>
              <a:rPr lang="hr-HR" b="1" dirty="0"/>
              <a:t> proučavanje i snimanje ostataka srednjovjekovnih utvrda na obroncima Ivanščice</a:t>
            </a:r>
            <a:endParaRPr lang="hr-HR" dirty="0"/>
          </a:p>
          <a:p>
            <a:endParaRPr lang="hr-HR" b="1" baseline="-25000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07" y="1301724"/>
            <a:ext cx="5138057" cy="2129453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959" y="3938456"/>
            <a:ext cx="2895598" cy="22816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44" y="3892736"/>
            <a:ext cx="3291841" cy="2181497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8029303" y="6211669"/>
            <a:ext cx="332054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b="1" dirty="0"/>
              <a:t>Fotografije: D. Cvetnić, I. Jež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1537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rgbClr val="FFFF00"/>
                </a:solidFill>
              </a:rPr>
              <a:t>Srednjovjekovne utvrde (Ivanščica)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4" y="1077153"/>
            <a:ext cx="5024438" cy="2377187"/>
          </a:xfrm>
        </p:spPr>
      </p:pic>
      <p:pic>
        <p:nvPicPr>
          <p:cNvPr id="9" name="Rezervirano mjesto sadržaja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3990463"/>
            <a:ext cx="5033962" cy="2723409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64" y="1406682"/>
            <a:ext cx="5123122" cy="4486275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8176005" y="5892957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FF00"/>
                </a:solidFill>
              </a:rPr>
              <a:t>Pusta Bela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1924595" y="3454340"/>
            <a:ext cx="268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err="1">
                <a:solidFill>
                  <a:srgbClr val="FFFF00"/>
                </a:solidFill>
              </a:rPr>
              <a:t>Belecgrad</a:t>
            </a:r>
            <a:endParaRPr lang="hr-HR" sz="2400" b="1" dirty="0">
              <a:solidFill>
                <a:srgbClr val="FFFF00"/>
              </a:solidFill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5872162" y="6138252"/>
            <a:ext cx="188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FF00"/>
                </a:solidFill>
              </a:rPr>
              <a:t>Oštrcgrad</a:t>
            </a:r>
            <a:endParaRPr lang="hr-HR" sz="2400" b="1" dirty="0">
              <a:solidFill>
                <a:srgbClr val="FFFF00"/>
              </a:solidFill>
            </a:endParaRPr>
          </a:p>
        </p:txBody>
      </p:sp>
      <p:sp>
        <p:nvSpPr>
          <p:cNvPr id="12" name="TekstniOkvir 11"/>
          <p:cNvSpPr txBox="1"/>
          <p:nvPr/>
        </p:nvSpPr>
        <p:spPr>
          <a:xfrm>
            <a:off x="10167155" y="6211669"/>
            <a:ext cx="216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Fotografije: I. Jež</a:t>
            </a:r>
          </a:p>
        </p:txBody>
      </p:sp>
    </p:spTree>
    <p:extLst>
      <p:ext uri="{BB962C8B-B14F-4D97-AF65-F5344CB8AC3E}">
        <p14:creationId xmlns:p14="http://schemas.microsoft.com/office/powerpoint/2010/main" val="3783136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FFFF00"/>
                </a:solidFill>
              </a:rPr>
              <a:t>Srednjovjekovne utvrde (Ivanščica)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024438" cy="2384839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1690688"/>
            <a:ext cx="5033962" cy="2384839"/>
          </a:xfrm>
        </p:spPr>
      </p:pic>
      <p:sp>
        <p:nvSpPr>
          <p:cNvPr id="9" name="TekstniOkvir 8"/>
          <p:cNvSpPr txBox="1"/>
          <p:nvPr/>
        </p:nvSpPr>
        <p:spPr>
          <a:xfrm>
            <a:off x="838200" y="4145281"/>
            <a:ext cx="2090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FF00"/>
                </a:solidFill>
              </a:rPr>
              <a:t>Milengrad</a:t>
            </a:r>
            <a:endParaRPr lang="hr-HR" sz="2400" b="1" dirty="0">
              <a:solidFill>
                <a:srgbClr val="FFFF00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7768045" y="6168365"/>
            <a:ext cx="2301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FF00"/>
                </a:solidFill>
              </a:rPr>
              <a:t>Grebengrad</a:t>
            </a:r>
            <a:endParaRPr lang="hr-HR" sz="2400" b="1" dirty="0">
              <a:solidFill>
                <a:srgbClr val="FFFF00"/>
              </a:solidFill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8569234" y="4258491"/>
            <a:ext cx="250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FF00"/>
                </a:solidFill>
              </a:rPr>
              <a:t>Pusti </a:t>
            </a:r>
            <a:r>
              <a:rPr lang="hr-HR" sz="2400" b="1" dirty="0" err="1">
                <a:solidFill>
                  <a:srgbClr val="FFFF00"/>
                </a:solidFill>
              </a:rPr>
              <a:t>Lobor</a:t>
            </a:r>
            <a:endParaRPr lang="hr-HR" sz="2400" b="1" dirty="0">
              <a:solidFill>
                <a:srgbClr val="FFFF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43" y="4145281"/>
            <a:ext cx="3553097" cy="2542958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714103" y="5633625"/>
            <a:ext cx="300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Fotografije: D. Cvetnić, I. Jež</a:t>
            </a:r>
          </a:p>
        </p:txBody>
      </p:sp>
    </p:spTree>
    <p:extLst>
      <p:ext uri="{BB962C8B-B14F-4D97-AF65-F5344CB8AC3E}">
        <p14:creationId xmlns:p14="http://schemas.microsoft.com/office/powerpoint/2010/main" val="2341434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rgbClr val="FFFF00"/>
                </a:solidFill>
              </a:rPr>
              <a:t>Projekt </a:t>
            </a:r>
            <a:r>
              <a:rPr lang="hr-HR" sz="4800" b="1" i="1" dirty="0">
                <a:solidFill>
                  <a:srgbClr val="FFFF00"/>
                </a:solidFill>
              </a:rPr>
              <a:t>Planinarimo i snimamo (PIS)</a:t>
            </a:r>
            <a:endParaRPr lang="hr-HR" sz="48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79100" y="1690688"/>
            <a:ext cx="10233800" cy="4351338"/>
          </a:xfrm>
        </p:spPr>
        <p:txBody>
          <a:bodyPr>
            <a:normAutofit fontScale="92500" lnSpcReduction="10000"/>
          </a:bodyPr>
          <a:lstStyle/>
          <a:p>
            <a:r>
              <a:rPr lang="hr-HR" b="1" dirty="0">
                <a:solidFill>
                  <a:srgbClr val="FFFF00"/>
                </a:solidFill>
              </a:rPr>
              <a:t>sudionici</a:t>
            </a:r>
            <a:r>
              <a:rPr lang="hr-HR" dirty="0"/>
              <a:t>: </a:t>
            </a:r>
            <a:r>
              <a:rPr lang="hr-HR" b="1" dirty="0"/>
              <a:t>učenici, od 5. do 8. razreda polaznici Planinarske grupe</a:t>
            </a:r>
          </a:p>
          <a:p>
            <a:r>
              <a:rPr lang="hr-HR" b="1" dirty="0">
                <a:solidFill>
                  <a:srgbClr val="FFFF00"/>
                </a:solidFill>
              </a:rPr>
              <a:t>partner</a:t>
            </a:r>
            <a:r>
              <a:rPr lang="hr-HR" b="1" dirty="0"/>
              <a:t>: HPD „MIV Varaždin“</a:t>
            </a:r>
          </a:p>
          <a:p>
            <a:r>
              <a:rPr lang="hr-HR" b="1" dirty="0">
                <a:solidFill>
                  <a:srgbClr val="FFFF00"/>
                </a:solidFill>
              </a:rPr>
              <a:t>ishodi za učenike:</a:t>
            </a:r>
          </a:p>
          <a:p>
            <a:r>
              <a:rPr lang="hr-HR" b="1" dirty="0"/>
              <a:t>kreirati interaktivne digitalne materijale za potrebe nastave (online dostupnost na mrežnim stranicama Škole i školskom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toube</a:t>
            </a:r>
            <a:r>
              <a:rPr lang="hr-HR" b="1" dirty="0"/>
              <a:t> kanalu)</a:t>
            </a:r>
          </a:p>
          <a:p>
            <a:pPr lvl="0"/>
            <a:r>
              <a:rPr lang="hr-HR" b="1" dirty="0"/>
              <a:t>uvidjeti važnost očuvanja baštine</a:t>
            </a:r>
          </a:p>
          <a:p>
            <a:r>
              <a:rPr lang="hr-HR" b="1" dirty="0"/>
              <a:t>popularizirati kulturno-povijesnu baštinu primjenom IKT-a </a:t>
            </a:r>
          </a:p>
          <a:p>
            <a:r>
              <a:rPr lang="hr-HR" b="1" dirty="0"/>
              <a:t>usvojiti zdrave navike kao životnog stila: planinarenje, kretanje i boravak u prirodi  </a:t>
            </a:r>
          </a:p>
        </p:txBody>
      </p:sp>
    </p:spTree>
    <p:extLst>
      <p:ext uri="{BB962C8B-B14F-4D97-AF65-F5344CB8AC3E}">
        <p14:creationId xmlns:p14="http://schemas.microsoft.com/office/powerpoint/2010/main" val="549384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465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rgbClr val="FFFF00"/>
                </a:solidFill>
              </a:rPr>
              <a:t>Metode i oblici rada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20000" y="1288868"/>
            <a:ext cx="10233800" cy="5756366"/>
          </a:xfrm>
        </p:spPr>
        <p:txBody>
          <a:bodyPr/>
          <a:lstStyle/>
          <a:p>
            <a:r>
              <a:rPr lang="hr-HR" b="1" dirty="0"/>
              <a:t>podjela učenika u 6 skupina</a:t>
            </a:r>
          </a:p>
          <a:p>
            <a:r>
              <a:rPr lang="hr-HR" b="1" dirty="0"/>
              <a:t>prikupljanje informacija o </a:t>
            </a:r>
            <a:r>
              <a:rPr lang="hr-HR" b="1" dirty="0" err="1"/>
              <a:t>lokalitetetu</a:t>
            </a:r>
            <a:r>
              <a:rPr lang="hr-HR" b="1" dirty="0"/>
              <a:t> (literatura, Internet, rad na lokalitetu, rad u digitalnom alatu </a:t>
            </a:r>
            <a:r>
              <a:rPr lang="hr-HR" b="1" dirty="0" err="1"/>
              <a:t>ThingLinku</a:t>
            </a:r>
            <a:r>
              <a:rPr lang="hr-HR" b="1" dirty="0"/>
              <a:t>)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9039" y="3422469"/>
            <a:ext cx="3727269" cy="2368732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35" y="3113089"/>
            <a:ext cx="5927579" cy="2987491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1210490" y="6285804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Fotografije: I. Jež</a:t>
            </a:r>
          </a:p>
        </p:txBody>
      </p:sp>
    </p:spTree>
    <p:extLst>
      <p:ext uri="{BB962C8B-B14F-4D97-AF65-F5344CB8AC3E}">
        <p14:creationId xmlns:p14="http://schemas.microsoft.com/office/powerpoint/2010/main" val="1090822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77947" y="1143128"/>
            <a:ext cx="112437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FFFF00"/>
                </a:solidFill>
              </a:rPr>
              <a:t>Zabilježimo stvarnost pomoću moderne tehnologije…</a:t>
            </a:r>
          </a:p>
          <a:p>
            <a:endParaRPr lang="hr-HR" sz="3000" dirty="0">
              <a:solidFill>
                <a:srgbClr val="FFFF00"/>
              </a:solidFill>
            </a:endParaRPr>
          </a:p>
          <a:p>
            <a:endParaRPr lang="hr-HR" sz="3000" dirty="0"/>
          </a:p>
          <a:p>
            <a:r>
              <a:rPr lang="hr-HR" sz="3000" dirty="0"/>
              <a:t>Razlikujemo:    </a:t>
            </a:r>
          </a:p>
          <a:p>
            <a:endParaRPr lang="hr-HR" sz="3000" dirty="0"/>
          </a:p>
          <a:p>
            <a:r>
              <a:rPr lang="hr-HR" sz="3000" dirty="0"/>
              <a:t>- virtualnu stvarnost (VR-</a:t>
            </a:r>
            <a:r>
              <a:rPr lang="hr-HR" sz="3000" dirty="0" err="1"/>
              <a:t>virtual</a:t>
            </a:r>
            <a:r>
              <a:rPr lang="hr-HR" sz="3000" dirty="0"/>
              <a:t> </a:t>
            </a:r>
            <a:r>
              <a:rPr lang="hr-HR" sz="3000" dirty="0" err="1"/>
              <a:t>reality</a:t>
            </a:r>
            <a:r>
              <a:rPr lang="hr-HR" sz="3000" dirty="0"/>
              <a:t>)</a:t>
            </a:r>
          </a:p>
          <a:p>
            <a:endParaRPr lang="hr-HR" sz="3000" dirty="0"/>
          </a:p>
          <a:p>
            <a:r>
              <a:rPr lang="hr-HR" sz="3000" dirty="0"/>
              <a:t>- proširenu stvarnost (AR – </a:t>
            </a:r>
            <a:r>
              <a:rPr lang="hr-HR" sz="3000" dirty="0" err="1"/>
              <a:t>augmented</a:t>
            </a:r>
            <a:r>
              <a:rPr lang="hr-HR" sz="3000" dirty="0"/>
              <a:t> </a:t>
            </a:r>
            <a:r>
              <a:rPr lang="hr-HR" sz="3000" dirty="0" err="1"/>
              <a:t>reality</a:t>
            </a:r>
            <a:r>
              <a:rPr lang="hr-HR" sz="3000" dirty="0"/>
              <a:t>)</a:t>
            </a:r>
          </a:p>
          <a:p>
            <a:r>
              <a:rPr lang="hr-HR" sz="3000" dirty="0"/>
              <a:t>                                                        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59" y="1920441"/>
            <a:ext cx="3337452" cy="2851855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8847908" y="4927482"/>
            <a:ext cx="2455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Fotografija: D. Cvetnić</a:t>
            </a:r>
          </a:p>
        </p:txBody>
      </p:sp>
    </p:spTree>
    <p:extLst>
      <p:ext uri="{BB962C8B-B14F-4D97-AF65-F5344CB8AC3E}">
        <p14:creationId xmlns:p14="http://schemas.microsoft.com/office/powerpoint/2010/main" val="4264273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631369" y="329477"/>
            <a:ext cx="1079862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000" dirty="0">
                <a:solidFill>
                  <a:srgbClr val="FFFF00"/>
                </a:solidFill>
              </a:rPr>
              <a:t>Virtualna stvarnost</a:t>
            </a:r>
            <a:r>
              <a:rPr lang="hr-HR" sz="3000" dirty="0"/>
              <a:t>, prividan okoliš simuliran pomoću računala te posebnih računalnih periferija i programa, unutar kojega je korisniku omogućen privid boravka, kretanja i opažanja.  </a:t>
            </a:r>
            <a:r>
              <a:rPr lang="hr-HR" sz="2000" dirty="0">
                <a:hlinkClick r:id="rId2"/>
              </a:rPr>
              <a:t>https://www.enciklopedija.hr/natuknica.aspx?ID=64795</a:t>
            </a:r>
            <a:r>
              <a:rPr lang="hr-HR" sz="2000" dirty="0"/>
              <a:t> 22.3.2023.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631369" y="5147023"/>
            <a:ext cx="11033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rgbClr val="FFFF00"/>
                </a:solidFill>
              </a:rPr>
              <a:t>Proširena stvarnost </a:t>
            </a:r>
            <a:r>
              <a:rPr lang="hr-HR" sz="3000" dirty="0"/>
              <a:t>prikazuje svijet u kojem živimo, ali ga „nadopunjuje”</a:t>
            </a:r>
            <a:r>
              <a:rPr lang="pl-PL" sz="3000" dirty="0"/>
              <a:t> računalno generiranim slikama i digitalnim informacijama (tekst, zvuk, animacije i drugo).</a:t>
            </a:r>
            <a:endParaRPr lang="hr-HR" sz="30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018" y="2403171"/>
            <a:ext cx="4364910" cy="2455262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7807233" y="4489101"/>
            <a:ext cx="362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kadar iz filma učenice K. </a:t>
            </a:r>
            <a:r>
              <a:rPr lang="hr-HR" dirty="0" err="1"/>
              <a:t>Hladnić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1869251"/>
      </p:ext>
    </p:extLst>
  </p:cSld>
  <p:clrMapOvr>
    <a:masterClrMapping/>
  </p:clrMapOvr>
</p:sld>
</file>

<file path=ppt/theme/theme1.xml><?xml version="1.0" encoding="utf-8"?>
<a:theme xmlns:a="http://schemas.openxmlformats.org/drawingml/2006/main" name="Dubin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TM04033923[[fn=Dubina]]</Template>
  <TotalTime>738</TotalTime>
  <Words>586</Words>
  <Application>Microsoft Office PowerPoint</Application>
  <PresentationFormat>Widescreen</PresentationFormat>
  <Paragraphs>97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Dubina</vt:lpstr>
      <vt:lpstr>Planinarimo i snimamo (PIS)</vt:lpstr>
      <vt:lpstr>Prirodna i kulturno-povijesna baština</vt:lpstr>
      <vt:lpstr>Projekt Planinarimo i snimamo (PIS)</vt:lpstr>
      <vt:lpstr>Srednjovjekovne utvrde (Ivanščica)</vt:lpstr>
      <vt:lpstr>Srednjovjekovne utvrde (Ivanščica)</vt:lpstr>
      <vt:lpstr>Projekt Planinarimo i snimamo (PIS)</vt:lpstr>
      <vt:lpstr>Metode i oblici rada</vt:lpstr>
      <vt:lpstr>PowerPoint Presentation</vt:lpstr>
      <vt:lpstr>PowerPoint Presentation</vt:lpstr>
      <vt:lpstr>Naš glavni „alat”…  INSTA 360 ONE X2 kamera </vt:lpstr>
      <vt:lpstr>Insta 360 Studio</vt:lpstr>
      <vt:lpstr>PowerPoint Presentation</vt:lpstr>
      <vt:lpstr>PowerPoint Presentation</vt:lpstr>
      <vt:lpstr>PowerPoint Presentation</vt:lpstr>
      <vt:lpstr>PowerPoint Presentation</vt:lpstr>
      <vt:lpstr>Zaključak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„Promatramo tuđim očima”</dc:title>
  <dc:creator>Korisnik</dc:creator>
  <cp:lastModifiedBy>Ivančica Jež</cp:lastModifiedBy>
  <cp:revision>199</cp:revision>
  <dcterms:created xsi:type="dcterms:W3CDTF">2023-03-15T13:06:37Z</dcterms:created>
  <dcterms:modified xsi:type="dcterms:W3CDTF">2024-03-27T22:00:46Z</dcterms:modified>
</cp:coreProperties>
</file>