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4" r:id="rId4"/>
    <p:sldId id="266" r:id="rId5"/>
    <p:sldId id="267" r:id="rId6"/>
    <p:sldId id="268" r:id="rId7"/>
    <p:sldId id="259" r:id="rId8"/>
    <p:sldId id="260" r:id="rId9"/>
    <p:sldId id="262" r:id="rId10"/>
    <p:sldId id="263" r:id="rId11"/>
    <p:sldId id="261" r:id="rId12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Montserrat" panose="00000500000000000000" pitchFamily="2" charset="-18"/>
      <p:regular r:id="rId17"/>
      <p:bold r:id="rId18"/>
      <p:italic r:id="rId19"/>
      <p:boldItalic r:id="rId20"/>
    </p:embeddedFont>
    <p:embeddedFont>
      <p:font typeface="Montserrat Bold" panose="00000800000000000000" charset="-18"/>
      <p:regular r:id="rId21"/>
    </p:embeddedFont>
    <p:embeddedFont>
      <p:font typeface="Montserrat Classic" panose="020B0604020202020204" charset="-18"/>
      <p:regular r:id="rId22"/>
    </p:embeddedFont>
    <p:embeddedFont>
      <p:font typeface="Montserrat Classic Bold" panose="020B0604020202020204" charset="-18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0" d="100"/>
          <a:sy n="40" d="100"/>
        </p:scale>
        <p:origin x="1522" y="4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image" Target="../media/image13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image" Target="../media/image13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image" Target="../media/image13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Pzp4VCPMmtU?feature=oembed" TargetMode="External"/><Relationship Id="rId5" Type="http://schemas.openxmlformats.org/officeDocument/2006/relationships/image" Target="../media/image28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DY-HD4HtcSY?feature=oembed" TargetMode="External"/><Relationship Id="rId5" Type="http://schemas.openxmlformats.org/officeDocument/2006/relationships/image" Target="../media/image29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888" b="-1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53551" y="733272"/>
            <a:ext cx="9657676" cy="9237851"/>
            <a:chOff x="0" y="0"/>
            <a:chExt cx="2543586" cy="24330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43586" cy="2433014"/>
            </a:xfrm>
            <a:custGeom>
              <a:avLst/>
              <a:gdLst/>
              <a:ahLst/>
              <a:cxnLst/>
              <a:rect l="l" t="t" r="r" b="b"/>
              <a:pathLst>
                <a:path w="2543586" h="2433014">
                  <a:moveTo>
                    <a:pt x="47296" y="0"/>
                  </a:moveTo>
                  <a:lnTo>
                    <a:pt x="2496289" y="0"/>
                  </a:lnTo>
                  <a:cubicBezTo>
                    <a:pt x="2522410" y="0"/>
                    <a:pt x="2543586" y="21175"/>
                    <a:pt x="2543586" y="47296"/>
                  </a:cubicBezTo>
                  <a:lnTo>
                    <a:pt x="2543586" y="2385718"/>
                  </a:lnTo>
                  <a:cubicBezTo>
                    <a:pt x="2543586" y="2398262"/>
                    <a:pt x="2538603" y="2410292"/>
                    <a:pt x="2529733" y="2419161"/>
                  </a:cubicBezTo>
                  <a:cubicBezTo>
                    <a:pt x="2520863" y="2428031"/>
                    <a:pt x="2508833" y="2433014"/>
                    <a:pt x="2496289" y="2433014"/>
                  </a:cubicBezTo>
                  <a:lnTo>
                    <a:pt x="47296" y="2433014"/>
                  </a:lnTo>
                  <a:cubicBezTo>
                    <a:pt x="34753" y="2433014"/>
                    <a:pt x="22723" y="2428031"/>
                    <a:pt x="13853" y="2419161"/>
                  </a:cubicBezTo>
                  <a:cubicBezTo>
                    <a:pt x="4983" y="2410292"/>
                    <a:pt x="0" y="2398262"/>
                    <a:pt x="0" y="2385718"/>
                  </a:cubicBezTo>
                  <a:lnTo>
                    <a:pt x="0" y="47296"/>
                  </a:lnTo>
                  <a:cubicBezTo>
                    <a:pt x="0" y="34753"/>
                    <a:pt x="4983" y="22723"/>
                    <a:pt x="13853" y="13853"/>
                  </a:cubicBezTo>
                  <a:cubicBezTo>
                    <a:pt x="22723" y="4983"/>
                    <a:pt x="34753" y="0"/>
                    <a:pt x="4729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FB6E8">
                    <a:alpha val="100000"/>
                  </a:srgbClr>
                </a:gs>
                <a:gs pos="50000">
                  <a:srgbClr val="2B69B4">
                    <a:alpha val="100000"/>
                  </a:srgbClr>
                </a:gs>
                <a:gs pos="100000">
                  <a:srgbClr val="1C5396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8572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2543586" cy="2528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06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938823" y="1602263"/>
            <a:ext cx="8320477" cy="8684737"/>
          </a:xfrm>
          <a:custGeom>
            <a:avLst/>
            <a:gdLst/>
            <a:ahLst/>
            <a:cxnLst/>
            <a:rect l="l" t="t" r="r" b="b"/>
            <a:pathLst>
              <a:path w="8320477" h="11093969">
                <a:moveTo>
                  <a:pt x="0" y="0"/>
                </a:moveTo>
                <a:lnTo>
                  <a:pt x="8320477" y="0"/>
                </a:lnTo>
                <a:lnTo>
                  <a:pt x="8320477" y="11093968"/>
                </a:lnTo>
                <a:lnTo>
                  <a:pt x="0" y="110939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" b="-27741"/>
            </a:stretch>
          </a:blipFill>
        </p:spPr>
      </p:sp>
      <p:sp>
        <p:nvSpPr>
          <p:cNvPr id="7" name="Freeform 7"/>
          <p:cNvSpPr/>
          <p:nvPr/>
        </p:nvSpPr>
        <p:spPr>
          <a:xfrm flipH="1" flipV="1">
            <a:off x="16780899" y="292042"/>
            <a:ext cx="1507101" cy="1969820"/>
          </a:xfrm>
          <a:custGeom>
            <a:avLst/>
            <a:gdLst/>
            <a:ahLst/>
            <a:cxnLst/>
            <a:rect l="l" t="t" r="r" b="b"/>
            <a:pathLst>
              <a:path w="1507101" h="1969820">
                <a:moveTo>
                  <a:pt x="1507101" y="1969820"/>
                </a:moveTo>
                <a:lnTo>
                  <a:pt x="0" y="1969820"/>
                </a:lnTo>
                <a:lnTo>
                  <a:pt x="0" y="0"/>
                </a:lnTo>
                <a:lnTo>
                  <a:pt x="1507101" y="0"/>
                </a:lnTo>
                <a:lnTo>
                  <a:pt x="1507101" y="1969820"/>
                </a:lnTo>
                <a:close/>
              </a:path>
            </a:pathLst>
          </a:custGeom>
          <a:blipFill>
            <a:blip r:embed="rId4"/>
            <a:stretch>
              <a:fillRect l="-321036" b="-14401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530669" y="266700"/>
            <a:ext cx="3280331" cy="3284437"/>
          </a:xfrm>
          <a:custGeom>
            <a:avLst/>
            <a:gdLst/>
            <a:ahLst/>
            <a:cxnLst/>
            <a:rect l="l" t="t" r="r" b="b"/>
            <a:pathLst>
              <a:path w="3280331" h="3284437">
                <a:moveTo>
                  <a:pt x="0" y="0"/>
                </a:moveTo>
                <a:lnTo>
                  <a:pt x="3280331" y="0"/>
                </a:lnTo>
                <a:lnTo>
                  <a:pt x="3280331" y="3284437"/>
                </a:lnTo>
                <a:lnTo>
                  <a:pt x="0" y="3284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59812" y="4092434"/>
            <a:ext cx="1302812" cy="898666"/>
          </a:xfrm>
          <a:custGeom>
            <a:avLst/>
            <a:gdLst/>
            <a:ahLst/>
            <a:cxnLst/>
            <a:rect l="l" t="t" r="r" b="b"/>
            <a:pathLst>
              <a:path w="1302812" h="898666">
                <a:moveTo>
                  <a:pt x="0" y="0"/>
                </a:moveTo>
                <a:lnTo>
                  <a:pt x="1302812" y="0"/>
                </a:lnTo>
                <a:lnTo>
                  <a:pt x="1302812" y="898666"/>
                </a:lnTo>
                <a:lnTo>
                  <a:pt x="0" y="8986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6784" t="-315215" b="-15086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568499" y="4152900"/>
            <a:ext cx="5737934" cy="483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5"/>
              </a:lnSpc>
            </a:pPr>
            <a:r>
              <a:rPr lang="en-US" sz="3200" dirty="0">
                <a:solidFill>
                  <a:srgbClr val="FFFFFF"/>
                </a:solidFill>
                <a:latin typeface="Montserrat Classic Bold"/>
              </a:rPr>
              <a:t>Sanela Bodiš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37034" y="2193806"/>
            <a:ext cx="7591452" cy="1635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300"/>
              </a:lnSpc>
            </a:pPr>
            <a:r>
              <a:rPr lang="en-US" sz="9500">
                <a:solidFill>
                  <a:srgbClr val="FFFFFF"/>
                </a:solidFill>
                <a:latin typeface="Montserrat Classic Bold"/>
              </a:rPr>
              <a:t>Robot day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31886" y="1423637"/>
            <a:ext cx="2007061" cy="497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65"/>
              </a:lnSpc>
              <a:spcBef>
                <a:spcPct val="0"/>
              </a:spcBef>
            </a:pPr>
            <a:r>
              <a:rPr lang="en-US" sz="2904">
                <a:solidFill>
                  <a:srgbClr val="FFFFFF"/>
                </a:solidFill>
                <a:latin typeface="Montserrat Classic"/>
              </a:rPr>
              <a:t>CUC 2024.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68499" y="4663229"/>
            <a:ext cx="5737934" cy="523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5"/>
              </a:lnSpc>
            </a:pPr>
            <a:r>
              <a:rPr lang="en-US" sz="3004">
                <a:solidFill>
                  <a:srgbClr val="FFFFFF"/>
                </a:solidFill>
                <a:latin typeface="Montserrat Classic"/>
              </a:rPr>
              <a:t>OŠ Marčana, OŠ Juršići</a:t>
            </a:r>
          </a:p>
        </p:txBody>
      </p:sp>
      <p:sp>
        <p:nvSpPr>
          <p:cNvPr id="14" name="Freeform 14"/>
          <p:cNvSpPr/>
          <p:nvPr/>
        </p:nvSpPr>
        <p:spPr>
          <a:xfrm>
            <a:off x="1196204" y="1276952"/>
            <a:ext cx="840830" cy="848252"/>
          </a:xfrm>
          <a:custGeom>
            <a:avLst/>
            <a:gdLst/>
            <a:ahLst/>
            <a:cxnLst/>
            <a:rect l="l" t="t" r="r" b="b"/>
            <a:pathLst>
              <a:path w="840830" h="848252">
                <a:moveTo>
                  <a:pt x="0" y="0"/>
                </a:moveTo>
                <a:lnTo>
                  <a:pt x="840830" y="0"/>
                </a:lnTo>
                <a:lnTo>
                  <a:pt x="840830" y="848253"/>
                </a:lnTo>
                <a:lnTo>
                  <a:pt x="0" y="8482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TextBox 15"/>
          <p:cNvSpPr txBox="1"/>
          <p:nvPr/>
        </p:nvSpPr>
        <p:spPr>
          <a:xfrm>
            <a:off x="1565537" y="5063806"/>
            <a:ext cx="5737934" cy="523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5"/>
              </a:lnSpc>
            </a:pPr>
            <a:r>
              <a:rPr lang="en-US" sz="3004">
                <a:solidFill>
                  <a:srgbClr val="FFFFFF"/>
                </a:solidFill>
                <a:latin typeface="Montserrat Classic"/>
              </a:rPr>
              <a:t>sanela.bodis@skole.hr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71461" y="5905500"/>
            <a:ext cx="5737934" cy="483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5"/>
              </a:lnSpc>
            </a:pPr>
            <a:r>
              <a:rPr lang="en-US" sz="3200" dirty="0">
                <a:solidFill>
                  <a:srgbClr val="FFFFFF"/>
                </a:solidFill>
                <a:latin typeface="Montserrat Classic Bold"/>
              </a:rPr>
              <a:t>Ina Venier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71461" y="6400362"/>
            <a:ext cx="5737934" cy="523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5"/>
              </a:lnSpc>
            </a:pPr>
            <a:r>
              <a:rPr lang="en-US" sz="3004">
                <a:solidFill>
                  <a:srgbClr val="FFFFFF"/>
                </a:solidFill>
                <a:latin typeface="Montserrat Classic"/>
              </a:rPr>
              <a:t>OŠ Vladimira Nazora Rovinj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68499" y="6800940"/>
            <a:ext cx="5737934" cy="523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5"/>
              </a:lnSpc>
            </a:pPr>
            <a:r>
              <a:rPr lang="en-US" sz="3004">
                <a:solidFill>
                  <a:srgbClr val="FFFFFF"/>
                </a:solidFill>
                <a:latin typeface="Montserrat Classic"/>
              </a:rPr>
              <a:t>ina.rajko@skole.hr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74424" y="7658100"/>
            <a:ext cx="5737934" cy="483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5"/>
              </a:lnSpc>
            </a:pPr>
            <a:r>
              <a:rPr lang="en-US" sz="3200" dirty="0">
                <a:solidFill>
                  <a:srgbClr val="FFFFFF"/>
                </a:solidFill>
                <a:latin typeface="Montserrat Classic Bold"/>
              </a:rPr>
              <a:t>Jelena Tintor </a:t>
            </a:r>
            <a:r>
              <a:rPr lang="en-US" sz="3200" dirty="0" err="1">
                <a:solidFill>
                  <a:srgbClr val="FFFFFF"/>
                </a:solidFill>
                <a:latin typeface="Montserrat Classic Bold"/>
              </a:rPr>
              <a:t>Dujmović</a:t>
            </a:r>
            <a:endParaRPr lang="en-US" sz="3200" dirty="0">
              <a:solidFill>
                <a:srgbClr val="FFFFFF"/>
              </a:solidFill>
              <a:latin typeface="Montserrat Classic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574424" y="8160044"/>
            <a:ext cx="5737934" cy="523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5"/>
              </a:lnSpc>
            </a:pPr>
            <a:r>
              <a:rPr lang="en-US" sz="3004">
                <a:solidFill>
                  <a:srgbClr val="FFFFFF"/>
                </a:solidFill>
                <a:latin typeface="Montserrat Classic"/>
              </a:rPr>
              <a:t>OŠ Jurja Dobrile Rovinj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571461" y="8560621"/>
            <a:ext cx="5737934" cy="523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5"/>
              </a:lnSpc>
            </a:pPr>
            <a:r>
              <a:rPr lang="en-US" sz="3004">
                <a:solidFill>
                  <a:srgbClr val="FFFFFF"/>
                </a:solidFill>
                <a:latin typeface="Montserrat Classic"/>
              </a:rPr>
              <a:t>jelena.tintor@skole.hr</a:t>
            </a:r>
          </a:p>
        </p:txBody>
      </p:sp>
      <p:sp>
        <p:nvSpPr>
          <p:cNvPr id="22" name="Freeform 22"/>
          <p:cNvSpPr/>
          <p:nvPr/>
        </p:nvSpPr>
        <p:spPr>
          <a:xfrm>
            <a:off x="-159812" y="5829300"/>
            <a:ext cx="1302812" cy="901455"/>
          </a:xfrm>
          <a:custGeom>
            <a:avLst/>
            <a:gdLst/>
            <a:ahLst/>
            <a:cxnLst/>
            <a:rect l="l" t="t" r="r" b="b"/>
            <a:pathLst>
              <a:path w="1302812" h="901455">
                <a:moveTo>
                  <a:pt x="0" y="0"/>
                </a:moveTo>
                <a:lnTo>
                  <a:pt x="1302812" y="0"/>
                </a:lnTo>
                <a:lnTo>
                  <a:pt x="1302812" y="901456"/>
                </a:lnTo>
                <a:lnTo>
                  <a:pt x="0" y="9014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6784" t="-314240" b="-150087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-159812" y="7581900"/>
            <a:ext cx="1302812" cy="901455"/>
          </a:xfrm>
          <a:custGeom>
            <a:avLst/>
            <a:gdLst/>
            <a:ahLst/>
            <a:cxnLst/>
            <a:rect l="l" t="t" r="r" b="b"/>
            <a:pathLst>
              <a:path w="1302812" h="901455">
                <a:moveTo>
                  <a:pt x="0" y="0"/>
                </a:moveTo>
                <a:lnTo>
                  <a:pt x="1302812" y="0"/>
                </a:lnTo>
                <a:lnTo>
                  <a:pt x="1302812" y="901455"/>
                </a:lnTo>
                <a:lnTo>
                  <a:pt x="0" y="9014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6784" t="-314240" b="-150087"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888" b="-1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53551" y="733272"/>
            <a:ext cx="9657676" cy="9237851"/>
            <a:chOff x="0" y="0"/>
            <a:chExt cx="2543586" cy="24330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43586" cy="2433014"/>
            </a:xfrm>
            <a:custGeom>
              <a:avLst/>
              <a:gdLst/>
              <a:ahLst/>
              <a:cxnLst/>
              <a:rect l="l" t="t" r="r" b="b"/>
              <a:pathLst>
                <a:path w="2543586" h="2433014">
                  <a:moveTo>
                    <a:pt x="47296" y="0"/>
                  </a:moveTo>
                  <a:lnTo>
                    <a:pt x="2496289" y="0"/>
                  </a:lnTo>
                  <a:cubicBezTo>
                    <a:pt x="2522410" y="0"/>
                    <a:pt x="2543586" y="21175"/>
                    <a:pt x="2543586" y="47296"/>
                  </a:cubicBezTo>
                  <a:lnTo>
                    <a:pt x="2543586" y="2385718"/>
                  </a:lnTo>
                  <a:cubicBezTo>
                    <a:pt x="2543586" y="2398262"/>
                    <a:pt x="2538603" y="2410292"/>
                    <a:pt x="2529733" y="2419161"/>
                  </a:cubicBezTo>
                  <a:cubicBezTo>
                    <a:pt x="2520863" y="2428031"/>
                    <a:pt x="2508833" y="2433014"/>
                    <a:pt x="2496289" y="2433014"/>
                  </a:cubicBezTo>
                  <a:lnTo>
                    <a:pt x="47296" y="2433014"/>
                  </a:lnTo>
                  <a:cubicBezTo>
                    <a:pt x="34753" y="2433014"/>
                    <a:pt x="22723" y="2428031"/>
                    <a:pt x="13853" y="2419161"/>
                  </a:cubicBezTo>
                  <a:cubicBezTo>
                    <a:pt x="4983" y="2410292"/>
                    <a:pt x="0" y="2398262"/>
                    <a:pt x="0" y="2385718"/>
                  </a:cubicBezTo>
                  <a:lnTo>
                    <a:pt x="0" y="47296"/>
                  </a:lnTo>
                  <a:cubicBezTo>
                    <a:pt x="0" y="34753"/>
                    <a:pt x="4983" y="22723"/>
                    <a:pt x="13853" y="13853"/>
                  </a:cubicBezTo>
                  <a:cubicBezTo>
                    <a:pt x="22723" y="4983"/>
                    <a:pt x="34753" y="0"/>
                    <a:pt x="4729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FB6E8">
                    <a:alpha val="100000"/>
                  </a:srgbClr>
                </a:gs>
                <a:gs pos="50000">
                  <a:srgbClr val="2B69B4">
                    <a:alpha val="100000"/>
                  </a:srgbClr>
                </a:gs>
                <a:gs pos="100000">
                  <a:srgbClr val="1C5396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8572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2543586" cy="2528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06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938823" y="1602263"/>
            <a:ext cx="8320477" cy="11093969"/>
          </a:xfrm>
          <a:custGeom>
            <a:avLst/>
            <a:gdLst/>
            <a:ahLst/>
            <a:cxnLst/>
            <a:rect l="l" t="t" r="r" b="b"/>
            <a:pathLst>
              <a:path w="8320477" h="11093969">
                <a:moveTo>
                  <a:pt x="0" y="0"/>
                </a:moveTo>
                <a:lnTo>
                  <a:pt x="8320477" y="0"/>
                </a:lnTo>
                <a:lnTo>
                  <a:pt x="8320477" y="11093968"/>
                </a:lnTo>
                <a:lnTo>
                  <a:pt x="0" y="110939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7" name="Freeform 7"/>
          <p:cNvSpPr/>
          <p:nvPr/>
        </p:nvSpPr>
        <p:spPr>
          <a:xfrm flipH="1" flipV="1">
            <a:off x="16780899" y="292042"/>
            <a:ext cx="1507101" cy="1969820"/>
          </a:xfrm>
          <a:custGeom>
            <a:avLst/>
            <a:gdLst/>
            <a:ahLst/>
            <a:cxnLst/>
            <a:rect l="l" t="t" r="r" b="b"/>
            <a:pathLst>
              <a:path w="1507101" h="1969820">
                <a:moveTo>
                  <a:pt x="1507101" y="1969820"/>
                </a:moveTo>
                <a:lnTo>
                  <a:pt x="0" y="1969820"/>
                </a:lnTo>
                <a:lnTo>
                  <a:pt x="0" y="0"/>
                </a:lnTo>
                <a:lnTo>
                  <a:pt x="1507101" y="0"/>
                </a:lnTo>
                <a:lnTo>
                  <a:pt x="1507101" y="1969820"/>
                </a:lnTo>
                <a:close/>
              </a:path>
            </a:pathLst>
          </a:custGeom>
          <a:blipFill>
            <a:blip r:embed="rId4"/>
            <a:stretch>
              <a:fillRect l="-321036" b="-14401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383173" y="292042"/>
            <a:ext cx="3280331" cy="3284437"/>
          </a:xfrm>
          <a:custGeom>
            <a:avLst/>
            <a:gdLst/>
            <a:ahLst/>
            <a:cxnLst/>
            <a:rect l="l" t="t" r="r" b="b"/>
            <a:pathLst>
              <a:path w="3280331" h="3284437">
                <a:moveTo>
                  <a:pt x="0" y="0"/>
                </a:moveTo>
                <a:lnTo>
                  <a:pt x="3280331" y="0"/>
                </a:lnTo>
                <a:lnTo>
                  <a:pt x="3280331" y="3284437"/>
                </a:lnTo>
                <a:lnTo>
                  <a:pt x="0" y="3284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64587" y="4187091"/>
            <a:ext cx="1302812" cy="898666"/>
          </a:xfrm>
          <a:custGeom>
            <a:avLst/>
            <a:gdLst/>
            <a:ahLst/>
            <a:cxnLst/>
            <a:rect l="l" t="t" r="r" b="b"/>
            <a:pathLst>
              <a:path w="1302812" h="898666">
                <a:moveTo>
                  <a:pt x="0" y="0"/>
                </a:moveTo>
                <a:lnTo>
                  <a:pt x="1302812" y="0"/>
                </a:lnTo>
                <a:lnTo>
                  <a:pt x="1302812" y="898666"/>
                </a:lnTo>
                <a:lnTo>
                  <a:pt x="0" y="8986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6784" t="-315215" b="-15086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568499" y="4225191"/>
            <a:ext cx="5737934" cy="523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5"/>
              </a:lnSpc>
            </a:pPr>
            <a:r>
              <a:rPr lang="en-US" sz="3004">
                <a:solidFill>
                  <a:srgbClr val="FFFFFF"/>
                </a:solidFill>
                <a:latin typeface="Montserrat Classic Bold"/>
              </a:rPr>
              <a:t>Sanela Bodiš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37034" y="2058530"/>
            <a:ext cx="7591452" cy="1460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919"/>
              </a:lnSpc>
            </a:pPr>
            <a:r>
              <a:rPr lang="en-US" sz="8513">
                <a:solidFill>
                  <a:srgbClr val="FFFFFF"/>
                </a:solidFill>
                <a:latin typeface="Montserrat Classic Bold"/>
              </a:rPr>
              <a:t>Robot day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31886" y="1423637"/>
            <a:ext cx="2007061" cy="497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65"/>
              </a:lnSpc>
              <a:spcBef>
                <a:spcPct val="0"/>
              </a:spcBef>
            </a:pPr>
            <a:r>
              <a:rPr lang="en-US" sz="2904">
                <a:solidFill>
                  <a:srgbClr val="FFFFFF"/>
                </a:solidFill>
                <a:latin typeface="Montserrat Classic"/>
              </a:rPr>
              <a:t>CUC 2024.</a:t>
            </a:r>
          </a:p>
        </p:txBody>
      </p:sp>
      <p:sp>
        <p:nvSpPr>
          <p:cNvPr id="13" name="Freeform 13"/>
          <p:cNvSpPr/>
          <p:nvPr/>
        </p:nvSpPr>
        <p:spPr>
          <a:xfrm>
            <a:off x="1196204" y="1276952"/>
            <a:ext cx="840830" cy="848252"/>
          </a:xfrm>
          <a:custGeom>
            <a:avLst/>
            <a:gdLst/>
            <a:ahLst/>
            <a:cxnLst/>
            <a:rect l="l" t="t" r="r" b="b"/>
            <a:pathLst>
              <a:path w="840830" h="848252">
                <a:moveTo>
                  <a:pt x="0" y="0"/>
                </a:moveTo>
                <a:lnTo>
                  <a:pt x="840830" y="0"/>
                </a:lnTo>
                <a:lnTo>
                  <a:pt x="840830" y="848253"/>
                </a:lnTo>
                <a:lnTo>
                  <a:pt x="0" y="8482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TextBox 14"/>
          <p:cNvSpPr txBox="1"/>
          <p:nvPr/>
        </p:nvSpPr>
        <p:spPr>
          <a:xfrm>
            <a:off x="1565537" y="4828430"/>
            <a:ext cx="5737934" cy="523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5"/>
              </a:lnSpc>
            </a:pPr>
            <a:r>
              <a:rPr lang="en-US" sz="3004">
                <a:solidFill>
                  <a:srgbClr val="FFFFFF"/>
                </a:solidFill>
                <a:latin typeface="Montserrat Classic"/>
              </a:rPr>
              <a:t>sanela.bodis@skole.hr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71461" y="5956186"/>
            <a:ext cx="5737934" cy="523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5"/>
              </a:lnSpc>
            </a:pPr>
            <a:r>
              <a:rPr lang="en-US" sz="3004">
                <a:solidFill>
                  <a:srgbClr val="FFFFFF"/>
                </a:solidFill>
                <a:latin typeface="Montserrat Classic Bold"/>
              </a:rPr>
              <a:t>Ina Venier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65537" y="6556153"/>
            <a:ext cx="5737934" cy="523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5"/>
              </a:lnSpc>
            </a:pPr>
            <a:r>
              <a:rPr lang="en-US" sz="3004">
                <a:solidFill>
                  <a:srgbClr val="FFFFFF"/>
                </a:solidFill>
                <a:latin typeface="Montserrat Classic"/>
              </a:rPr>
              <a:t>ina.rajko@skole.hr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74424" y="7696817"/>
            <a:ext cx="5737934" cy="523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5"/>
              </a:lnSpc>
            </a:pPr>
            <a:r>
              <a:rPr lang="en-US" sz="3004">
                <a:solidFill>
                  <a:srgbClr val="FFFFFF"/>
                </a:solidFill>
                <a:latin typeface="Montserrat Classic Bold"/>
              </a:rPr>
              <a:t>Jelena Tintor Dujmović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65537" y="8296785"/>
            <a:ext cx="5737934" cy="523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5"/>
              </a:lnSpc>
            </a:pPr>
            <a:r>
              <a:rPr lang="en-US" sz="3004">
                <a:solidFill>
                  <a:srgbClr val="FFFFFF"/>
                </a:solidFill>
                <a:latin typeface="Montserrat Classic"/>
              </a:rPr>
              <a:t>jelena.tintor@skole.hr</a:t>
            </a:r>
          </a:p>
        </p:txBody>
      </p:sp>
      <p:sp>
        <p:nvSpPr>
          <p:cNvPr id="19" name="Freeform 19"/>
          <p:cNvSpPr/>
          <p:nvPr/>
        </p:nvSpPr>
        <p:spPr>
          <a:xfrm>
            <a:off x="-274112" y="5922299"/>
            <a:ext cx="1302812" cy="901455"/>
          </a:xfrm>
          <a:custGeom>
            <a:avLst/>
            <a:gdLst/>
            <a:ahLst/>
            <a:cxnLst/>
            <a:rect l="l" t="t" r="r" b="b"/>
            <a:pathLst>
              <a:path w="1302812" h="901455">
                <a:moveTo>
                  <a:pt x="0" y="0"/>
                </a:moveTo>
                <a:lnTo>
                  <a:pt x="1302812" y="0"/>
                </a:lnTo>
                <a:lnTo>
                  <a:pt x="1302812" y="901456"/>
                </a:lnTo>
                <a:lnTo>
                  <a:pt x="0" y="9014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6784" t="-314240" b="-150087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-274112" y="7641247"/>
            <a:ext cx="1302812" cy="901455"/>
          </a:xfrm>
          <a:custGeom>
            <a:avLst/>
            <a:gdLst/>
            <a:ahLst/>
            <a:cxnLst/>
            <a:rect l="l" t="t" r="r" b="b"/>
            <a:pathLst>
              <a:path w="1302812" h="901455">
                <a:moveTo>
                  <a:pt x="0" y="0"/>
                </a:moveTo>
                <a:lnTo>
                  <a:pt x="1302812" y="0"/>
                </a:lnTo>
                <a:lnTo>
                  <a:pt x="1302812" y="901455"/>
                </a:lnTo>
                <a:lnTo>
                  <a:pt x="0" y="9014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6784" t="-314240" b="-150087"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888" b="-1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540398" y="2388449"/>
            <a:ext cx="8504434" cy="1814660"/>
            <a:chOff x="0" y="0"/>
            <a:chExt cx="2515235" cy="53669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15235" cy="536696"/>
            </a:xfrm>
            <a:custGeom>
              <a:avLst/>
              <a:gdLst/>
              <a:ahLst/>
              <a:cxnLst/>
              <a:rect l="l" t="t" r="r" b="b"/>
              <a:pathLst>
                <a:path w="2515235" h="536696">
                  <a:moveTo>
                    <a:pt x="53710" y="0"/>
                  </a:moveTo>
                  <a:lnTo>
                    <a:pt x="2461525" y="0"/>
                  </a:lnTo>
                  <a:cubicBezTo>
                    <a:pt x="2491188" y="0"/>
                    <a:pt x="2515235" y="24047"/>
                    <a:pt x="2515235" y="53710"/>
                  </a:cubicBezTo>
                  <a:lnTo>
                    <a:pt x="2515235" y="482986"/>
                  </a:lnTo>
                  <a:cubicBezTo>
                    <a:pt x="2515235" y="512649"/>
                    <a:pt x="2491188" y="536696"/>
                    <a:pt x="2461525" y="536696"/>
                  </a:cubicBezTo>
                  <a:lnTo>
                    <a:pt x="53710" y="536696"/>
                  </a:lnTo>
                  <a:cubicBezTo>
                    <a:pt x="24047" y="536696"/>
                    <a:pt x="0" y="512649"/>
                    <a:pt x="0" y="482986"/>
                  </a:cubicBezTo>
                  <a:lnTo>
                    <a:pt x="0" y="53710"/>
                  </a:lnTo>
                  <a:cubicBezTo>
                    <a:pt x="0" y="24047"/>
                    <a:pt x="24047" y="0"/>
                    <a:pt x="5371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FB6E8">
                    <a:alpha val="100000"/>
                  </a:srgbClr>
                </a:gs>
                <a:gs pos="50000">
                  <a:srgbClr val="2B69B4">
                    <a:alpha val="100000"/>
                  </a:srgbClr>
                </a:gs>
                <a:gs pos="100000">
                  <a:srgbClr val="1C5396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571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2515235" cy="6319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70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444882" y="832240"/>
            <a:ext cx="6558332" cy="8953355"/>
          </a:xfrm>
          <a:custGeom>
            <a:avLst/>
            <a:gdLst/>
            <a:ahLst/>
            <a:cxnLst/>
            <a:rect l="l" t="t" r="r" b="b"/>
            <a:pathLst>
              <a:path w="6558332" h="8953355">
                <a:moveTo>
                  <a:pt x="0" y="0"/>
                </a:moveTo>
                <a:lnTo>
                  <a:pt x="6558332" y="0"/>
                </a:lnTo>
                <a:lnTo>
                  <a:pt x="6558332" y="8953355"/>
                </a:lnTo>
                <a:lnTo>
                  <a:pt x="0" y="89533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59656" y="382340"/>
            <a:ext cx="3334910" cy="3339083"/>
          </a:xfrm>
          <a:custGeom>
            <a:avLst/>
            <a:gdLst/>
            <a:ahLst/>
            <a:cxnLst/>
            <a:rect l="l" t="t" r="r" b="b"/>
            <a:pathLst>
              <a:path w="3334910" h="3339083">
                <a:moveTo>
                  <a:pt x="0" y="0"/>
                </a:moveTo>
                <a:lnTo>
                  <a:pt x="3334909" y="0"/>
                </a:lnTo>
                <a:lnTo>
                  <a:pt x="3334909" y="3339083"/>
                </a:lnTo>
                <a:lnTo>
                  <a:pt x="0" y="33390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1799342" y="7655418"/>
            <a:ext cx="832240" cy="4430924"/>
          </a:xfrm>
          <a:custGeom>
            <a:avLst/>
            <a:gdLst/>
            <a:ahLst/>
            <a:cxnLst/>
            <a:rect l="l" t="t" r="r" b="b"/>
            <a:pathLst>
              <a:path w="832240" h="4430924">
                <a:moveTo>
                  <a:pt x="0" y="0"/>
                </a:moveTo>
                <a:lnTo>
                  <a:pt x="832240" y="0"/>
                </a:lnTo>
                <a:lnTo>
                  <a:pt x="832240" y="4430924"/>
                </a:lnTo>
                <a:lnTo>
                  <a:pt x="0" y="44309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57972"/>
            </a:stretch>
          </a:blipFill>
        </p:spPr>
      </p:sp>
      <p:sp>
        <p:nvSpPr>
          <p:cNvPr id="9" name="Freeform 9"/>
          <p:cNvSpPr/>
          <p:nvPr/>
        </p:nvSpPr>
        <p:spPr>
          <a:xfrm rot="5400000">
            <a:off x="10413250" y="-1799342"/>
            <a:ext cx="832240" cy="4430924"/>
          </a:xfrm>
          <a:custGeom>
            <a:avLst/>
            <a:gdLst/>
            <a:ahLst/>
            <a:cxnLst/>
            <a:rect l="l" t="t" r="r" b="b"/>
            <a:pathLst>
              <a:path w="832240" h="4430924">
                <a:moveTo>
                  <a:pt x="0" y="0"/>
                </a:moveTo>
                <a:lnTo>
                  <a:pt x="832240" y="0"/>
                </a:lnTo>
                <a:lnTo>
                  <a:pt x="832240" y="4430924"/>
                </a:lnTo>
                <a:lnTo>
                  <a:pt x="0" y="44309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57972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991453" y="462001"/>
            <a:ext cx="1097889" cy="1107581"/>
          </a:xfrm>
          <a:custGeom>
            <a:avLst/>
            <a:gdLst/>
            <a:ahLst/>
            <a:cxnLst/>
            <a:rect l="l" t="t" r="r" b="b"/>
            <a:pathLst>
              <a:path w="1097889" h="1107581">
                <a:moveTo>
                  <a:pt x="0" y="0"/>
                </a:moveTo>
                <a:lnTo>
                  <a:pt x="1097889" y="0"/>
                </a:lnTo>
                <a:lnTo>
                  <a:pt x="1097889" y="1107581"/>
                </a:lnTo>
                <a:lnTo>
                  <a:pt x="0" y="11075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6499828" y="4705282"/>
            <a:ext cx="4585573" cy="4553018"/>
          </a:xfrm>
          <a:custGeom>
            <a:avLst/>
            <a:gdLst/>
            <a:ahLst/>
            <a:cxnLst/>
            <a:rect l="l" t="t" r="r" b="b"/>
            <a:pathLst>
              <a:path w="4585573" h="4553018">
                <a:moveTo>
                  <a:pt x="0" y="0"/>
                </a:moveTo>
                <a:lnTo>
                  <a:pt x="4585573" y="0"/>
                </a:lnTo>
                <a:lnTo>
                  <a:pt x="4585573" y="4553018"/>
                </a:lnTo>
                <a:lnTo>
                  <a:pt x="0" y="45530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9315" t="-71418" r="-49580" b="-28899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341199" y="2381829"/>
            <a:ext cx="8545418" cy="1637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321"/>
              </a:lnSpc>
              <a:spcBef>
                <a:spcPct val="0"/>
              </a:spcBef>
            </a:pPr>
            <a:r>
              <a:rPr lang="en-US" sz="9515">
                <a:solidFill>
                  <a:srgbClr val="FFFFFF"/>
                </a:solidFill>
                <a:latin typeface="Montserrat Classic Bold"/>
              </a:rPr>
              <a:t>Evaluacija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264694" y="612212"/>
            <a:ext cx="2836630" cy="72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10"/>
              </a:lnSpc>
            </a:pPr>
            <a:r>
              <a:rPr lang="en-US" sz="4222" spc="-84">
                <a:solidFill>
                  <a:srgbClr val="FFFFFF"/>
                </a:solidFill>
                <a:latin typeface="Montserrat Classic"/>
              </a:rPr>
              <a:t>CUC 2024.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888" b="-1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238230" y="751599"/>
            <a:ext cx="8667313" cy="1700587"/>
            <a:chOff x="0" y="0"/>
            <a:chExt cx="2120723" cy="4161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20723" cy="416101"/>
            </a:xfrm>
            <a:custGeom>
              <a:avLst/>
              <a:gdLst/>
              <a:ahLst/>
              <a:cxnLst/>
              <a:rect l="l" t="t" r="r" b="b"/>
              <a:pathLst>
                <a:path w="2120723" h="416101">
                  <a:moveTo>
                    <a:pt x="52701" y="0"/>
                  </a:moveTo>
                  <a:lnTo>
                    <a:pt x="2068022" y="0"/>
                  </a:lnTo>
                  <a:cubicBezTo>
                    <a:pt x="2081999" y="0"/>
                    <a:pt x="2095404" y="5552"/>
                    <a:pt x="2105287" y="15436"/>
                  </a:cubicBezTo>
                  <a:cubicBezTo>
                    <a:pt x="2115170" y="25319"/>
                    <a:pt x="2120723" y="38724"/>
                    <a:pt x="2120723" y="52701"/>
                  </a:cubicBezTo>
                  <a:lnTo>
                    <a:pt x="2120723" y="363400"/>
                  </a:lnTo>
                  <a:cubicBezTo>
                    <a:pt x="2120723" y="392506"/>
                    <a:pt x="2097128" y="416101"/>
                    <a:pt x="2068022" y="416101"/>
                  </a:cubicBezTo>
                  <a:lnTo>
                    <a:pt x="52701" y="416101"/>
                  </a:lnTo>
                  <a:cubicBezTo>
                    <a:pt x="38724" y="416101"/>
                    <a:pt x="25319" y="410548"/>
                    <a:pt x="15436" y="400665"/>
                  </a:cubicBezTo>
                  <a:cubicBezTo>
                    <a:pt x="5552" y="390782"/>
                    <a:pt x="0" y="377377"/>
                    <a:pt x="0" y="363400"/>
                  </a:cubicBezTo>
                  <a:lnTo>
                    <a:pt x="0" y="52701"/>
                  </a:lnTo>
                  <a:cubicBezTo>
                    <a:pt x="0" y="38724"/>
                    <a:pt x="5552" y="25319"/>
                    <a:pt x="15436" y="15436"/>
                  </a:cubicBezTo>
                  <a:cubicBezTo>
                    <a:pt x="25319" y="5552"/>
                    <a:pt x="38724" y="0"/>
                    <a:pt x="5270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B69B4">
                    <a:alpha val="100000"/>
                  </a:srgbClr>
                </a:gs>
                <a:gs pos="100000">
                  <a:srgbClr val="4FB6E8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571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2120723" cy="5113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70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114924" y="2917533"/>
            <a:ext cx="8790619" cy="1892592"/>
            <a:chOff x="0" y="0"/>
            <a:chExt cx="3743243" cy="80590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43243" cy="805908"/>
            </a:xfrm>
            <a:custGeom>
              <a:avLst/>
              <a:gdLst/>
              <a:ahLst/>
              <a:cxnLst/>
              <a:rect l="l" t="t" r="r" b="b"/>
              <a:pathLst>
                <a:path w="3743243" h="805908">
                  <a:moveTo>
                    <a:pt x="88070" y="0"/>
                  </a:moveTo>
                  <a:lnTo>
                    <a:pt x="3655173" y="0"/>
                  </a:lnTo>
                  <a:cubicBezTo>
                    <a:pt x="3678531" y="0"/>
                    <a:pt x="3700932" y="9279"/>
                    <a:pt x="3717448" y="25795"/>
                  </a:cubicBezTo>
                  <a:cubicBezTo>
                    <a:pt x="3733964" y="42312"/>
                    <a:pt x="3743243" y="64713"/>
                    <a:pt x="3743243" y="88070"/>
                  </a:cubicBezTo>
                  <a:lnTo>
                    <a:pt x="3743243" y="717838"/>
                  </a:lnTo>
                  <a:cubicBezTo>
                    <a:pt x="3743243" y="741196"/>
                    <a:pt x="3733964" y="763597"/>
                    <a:pt x="3717448" y="780113"/>
                  </a:cubicBezTo>
                  <a:cubicBezTo>
                    <a:pt x="3700932" y="796630"/>
                    <a:pt x="3678531" y="805908"/>
                    <a:pt x="3655173" y="805908"/>
                  </a:cubicBezTo>
                  <a:lnTo>
                    <a:pt x="88070" y="805908"/>
                  </a:lnTo>
                  <a:cubicBezTo>
                    <a:pt x="64713" y="805908"/>
                    <a:pt x="42312" y="796630"/>
                    <a:pt x="25795" y="780113"/>
                  </a:cubicBezTo>
                  <a:cubicBezTo>
                    <a:pt x="9279" y="763597"/>
                    <a:pt x="0" y="741196"/>
                    <a:pt x="0" y="717838"/>
                  </a:cubicBezTo>
                  <a:lnTo>
                    <a:pt x="0" y="88070"/>
                  </a:lnTo>
                  <a:cubicBezTo>
                    <a:pt x="0" y="64713"/>
                    <a:pt x="9279" y="42312"/>
                    <a:pt x="25795" y="25795"/>
                  </a:cubicBezTo>
                  <a:cubicBezTo>
                    <a:pt x="42312" y="9279"/>
                    <a:pt x="64713" y="0"/>
                    <a:pt x="8807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FB6E8">
                    <a:alpha val="100000"/>
                  </a:srgbClr>
                </a:gs>
                <a:gs pos="50000">
                  <a:srgbClr val="2B69B4">
                    <a:alpha val="100000"/>
                  </a:srgbClr>
                </a:gs>
                <a:gs pos="100000">
                  <a:srgbClr val="1C5396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571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95250"/>
              <a:ext cx="3743243" cy="9011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70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320814" y="3051124"/>
            <a:ext cx="1581400" cy="158140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E6E6E6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571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44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6479677" y="3306795"/>
            <a:ext cx="1231114" cy="1072095"/>
          </a:xfrm>
          <a:custGeom>
            <a:avLst/>
            <a:gdLst/>
            <a:ahLst/>
            <a:cxnLst/>
            <a:rect l="l" t="t" r="r" b="b"/>
            <a:pathLst>
              <a:path w="1231114" h="1072095">
                <a:moveTo>
                  <a:pt x="0" y="0"/>
                </a:moveTo>
                <a:lnTo>
                  <a:pt x="1231114" y="0"/>
                </a:lnTo>
                <a:lnTo>
                  <a:pt x="1231114" y="1072095"/>
                </a:lnTo>
                <a:lnTo>
                  <a:pt x="0" y="10720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06838" y="1102994"/>
            <a:ext cx="4974737" cy="8155306"/>
          </a:xfrm>
          <a:custGeom>
            <a:avLst/>
            <a:gdLst/>
            <a:ahLst/>
            <a:cxnLst/>
            <a:rect l="l" t="t" r="r" b="b"/>
            <a:pathLst>
              <a:path w="4974737" h="8155306">
                <a:moveTo>
                  <a:pt x="0" y="0"/>
                </a:moveTo>
                <a:lnTo>
                  <a:pt x="4974736" y="0"/>
                </a:lnTo>
                <a:lnTo>
                  <a:pt x="4974736" y="8155306"/>
                </a:lnTo>
                <a:lnTo>
                  <a:pt x="0" y="81553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0" y="7589364"/>
            <a:ext cx="1676852" cy="2191688"/>
          </a:xfrm>
          <a:custGeom>
            <a:avLst/>
            <a:gdLst/>
            <a:ahLst/>
            <a:cxnLst/>
            <a:rect l="l" t="t" r="r" b="b"/>
            <a:pathLst>
              <a:path w="1676852" h="2191688">
                <a:moveTo>
                  <a:pt x="0" y="0"/>
                </a:moveTo>
                <a:lnTo>
                  <a:pt x="1676852" y="0"/>
                </a:lnTo>
                <a:lnTo>
                  <a:pt x="1676852" y="2191687"/>
                </a:lnTo>
                <a:lnTo>
                  <a:pt x="0" y="21916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21036" b="-144015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698754" y="915934"/>
            <a:ext cx="7556486" cy="1120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100"/>
              </a:lnSpc>
              <a:spcBef>
                <a:spcPct val="0"/>
              </a:spcBef>
            </a:pPr>
            <a:r>
              <a:rPr lang="en-US" sz="6500">
                <a:solidFill>
                  <a:srgbClr val="FFFFFF"/>
                </a:solidFill>
                <a:latin typeface="Montserrat Classic Bold"/>
              </a:rPr>
              <a:t>Ciljevi radionice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245115" y="3257404"/>
            <a:ext cx="5185949" cy="1136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640"/>
              </a:lnSpc>
              <a:spcBef>
                <a:spcPct val="0"/>
              </a:spcBef>
            </a:pPr>
            <a:r>
              <a:rPr lang="en-US" sz="3200" spc="86">
                <a:solidFill>
                  <a:srgbClr val="FFFFFF"/>
                </a:solidFill>
                <a:latin typeface="Montserrat Bold"/>
              </a:rPr>
              <a:t>Popularizacija robotike i programiranja</a:t>
            </a:r>
          </a:p>
        </p:txBody>
      </p:sp>
      <p:sp>
        <p:nvSpPr>
          <p:cNvPr id="17" name="Freeform 17"/>
          <p:cNvSpPr/>
          <p:nvPr/>
        </p:nvSpPr>
        <p:spPr>
          <a:xfrm flipH="1" flipV="1">
            <a:off x="16611148" y="292042"/>
            <a:ext cx="1676852" cy="2191688"/>
          </a:xfrm>
          <a:custGeom>
            <a:avLst/>
            <a:gdLst/>
            <a:ahLst/>
            <a:cxnLst/>
            <a:rect l="l" t="t" r="r" b="b"/>
            <a:pathLst>
              <a:path w="1676852" h="2191688">
                <a:moveTo>
                  <a:pt x="1676852" y="2191688"/>
                </a:moveTo>
                <a:lnTo>
                  <a:pt x="0" y="2191688"/>
                </a:lnTo>
                <a:lnTo>
                  <a:pt x="0" y="0"/>
                </a:lnTo>
                <a:lnTo>
                  <a:pt x="1676852" y="0"/>
                </a:lnTo>
                <a:lnTo>
                  <a:pt x="1676852" y="2191688"/>
                </a:lnTo>
                <a:close/>
              </a:path>
            </a:pathLst>
          </a:custGeom>
          <a:blipFill>
            <a:blip r:embed="rId5"/>
            <a:stretch>
              <a:fillRect l="-321036" b="-144015"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6114924" y="5143500"/>
            <a:ext cx="8790619" cy="1892592"/>
            <a:chOff x="0" y="0"/>
            <a:chExt cx="3743243" cy="80590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743243" cy="805908"/>
            </a:xfrm>
            <a:custGeom>
              <a:avLst/>
              <a:gdLst/>
              <a:ahLst/>
              <a:cxnLst/>
              <a:rect l="l" t="t" r="r" b="b"/>
              <a:pathLst>
                <a:path w="3743243" h="805908">
                  <a:moveTo>
                    <a:pt x="88070" y="0"/>
                  </a:moveTo>
                  <a:lnTo>
                    <a:pt x="3655173" y="0"/>
                  </a:lnTo>
                  <a:cubicBezTo>
                    <a:pt x="3678531" y="0"/>
                    <a:pt x="3700932" y="9279"/>
                    <a:pt x="3717448" y="25795"/>
                  </a:cubicBezTo>
                  <a:cubicBezTo>
                    <a:pt x="3733964" y="42312"/>
                    <a:pt x="3743243" y="64713"/>
                    <a:pt x="3743243" y="88070"/>
                  </a:cubicBezTo>
                  <a:lnTo>
                    <a:pt x="3743243" y="717838"/>
                  </a:lnTo>
                  <a:cubicBezTo>
                    <a:pt x="3743243" y="741196"/>
                    <a:pt x="3733964" y="763597"/>
                    <a:pt x="3717448" y="780113"/>
                  </a:cubicBezTo>
                  <a:cubicBezTo>
                    <a:pt x="3700932" y="796630"/>
                    <a:pt x="3678531" y="805908"/>
                    <a:pt x="3655173" y="805908"/>
                  </a:cubicBezTo>
                  <a:lnTo>
                    <a:pt x="88070" y="805908"/>
                  </a:lnTo>
                  <a:cubicBezTo>
                    <a:pt x="64713" y="805908"/>
                    <a:pt x="42312" y="796630"/>
                    <a:pt x="25795" y="780113"/>
                  </a:cubicBezTo>
                  <a:cubicBezTo>
                    <a:pt x="9279" y="763597"/>
                    <a:pt x="0" y="741196"/>
                    <a:pt x="0" y="717838"/>
                  </a:cubicBezTo>
                  <a:lnTo>
                    <a:pt x="0" y="88070"/>
                  </a:lnTo>
                  <a:cubicBezTo>
                    <a:pt x="0" y="64713"/>
                    <a:pt x="9279" y="42312"/>
                    <a:pt x="25795" y="25795"/>
                  </a:cubicBezTo>
                  <a:cubicBezTo>
                    <a:pt x="42312" y="9279"/>
                    <a:pt x="64713" y="0"/>
                    <a:pt x="8807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FB6E8">
                    <a:alpha val="100000"/>
                  </a:srgbClr>
                </a:gs>
                <a:gs pos="50000">
                  <a:srgbClr val="2B69B4">
                    <a:alpha val="100000"/>
                  </a:srgbClr>
                </a:gs>
                <a:gs pos="100000">
                  <a:srgbClr val="1C5396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571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3743243" cy="9011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70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320814" y="5277091"/>
            <a:ext cx="1581400" cy="1581400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E6E6E6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571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44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8245115" y="5784996"/>
            <a:ext cx="5185949" cy="555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640"/>
              </a:lnSpc>
              <a:spcBef>
                <a:spcPct val="0"/>
              </a:spcBef>
            </a:pPr>
            <a:r>
              <a:rPr lang="en-US" sz="3200" spc="86">
                <a:solidFill>
                  <a:srgbClr val="FFFFFF"/>
                </a:solidFill>
                <a:latin typeface="Montserrat Bold"/>
              </a:rPr>
              <a:t>Igrifikacija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6114924" y="7365708"/>
            <a:ext cx="8790619" cy="1892592"/>
            <a:chOff x="0" y="0"/>
            <a:chExt cx="3743243" cy="80590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743243" cy="805908"/>
            </a:xfrm>
            <a:custGeom>
              <a:avLst/>
              <a:gdLst/>
              <a:ahLst/>
              <a:cxnLst/>
              <a:rect l="l" t="t" r="r" b="b"/>
              <a:pathLst>
                <a:path w="3743243" h="805908">
                  <a:moveTo>
                    <a:pt x="88070" y="0"/>
                  </a:moveTo>
                  <a:lnTo>
                    <a:pt x="3655173" y="0"/>
                  </a:lnTo>
                  <a:cubicBezTo>
                    <a:pt x="3678531" y="0"/>
                    <a:pt x="3700932" y="9279"/>
                    <a:pt x="3717448" y="25795"/>
                  </a:cubicBezTo>
                  <a:cubicBezTo>
                    <a:pt x="3733964" y="42312"/>
                    <a:pt x="3743243" y="64713"/>
                    <a:pt x="3743243" y="88070"/>
                  </a:cubicBezTo>
                  <a:lnTo>
                    <a:pt x="3743243" y="717838"/>
                  </a:lnTo>
                  <a:cubicBezTo>
                    <a:pt x="3743243" y="741196"/>
                    <a:pt x="3733964" y="763597"/>
                    <a:pt x="3717448" y="780113"/>
                  </a:cubicBezTo>
                  <a:cubicBezTo>
                    <a:pt x="3700932" y="796630"/>
                    <a:pt x="3678531" y="805908"/>
                    <a:pt x="3655173" y="805908"/>
                  </a:cubicBezTo>
                  <a:lnTo>
                    <a:pt x="88070" y="805908"/>
                  </a:lnTo>
                  <a:cubicBezTo>
                    <a:pt x="64713" y="805908"/>
                    <a:pt x="42312" y="796630"/>
                    <a:pt x="25795" y="780113"/>
                  </a:cubicBezTo>
                  <a:cubicBezTo>
                    <a:pt x="9279" y="763597"/>
                    <a:pt x="0" y="741196"/>
                    <a:pt x="0" y="717838"/>
                  </a:cubicBezTo>
                  <a:lnTo>
                    <a:pt x="0" y="88070"/>
                  </a:lnTo>
                  <a:cubicBezTo>
                    <a:pt x="0" y="64713"/>
                    <a:pt x="9279" y="42312"/>
                    <a:pt x="25795" y="25795"/>
                  </a:cubicBezTo>
                  <a:cubicBezTo>
                    <a:pt x="42312" y="9279"/>
                    <a:pt x="64713" y="0"/>
                    <a:pt x="8807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FB6E8">
                    <a:alpha val="100000"/>
                  </a:srgbClr>
                </a:gs>
                <a:gs pos="50000">
                  <a:srgbClr val="2B69B4">
                    <a:alpha val="100000"/>
                  </a:srgbClr>
                </a:gs>
                <a:gs pos="100000">
                  <a:srgbClr val="1C5396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571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-95250"/>
              <a:ext cx="3743243" cy="9011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70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6320814" y="7499299"/>
            <a:ext cx="1581400" cy="1581400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E6E6E6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571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44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8245115" y="7974087"/>
            <a:ext cx="5185949" cy="555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640"/>
              </a:lnSpc>
              <a:spcBef>
                <a:spcPct val="0"/>
              </a:spcBef>
            </a:pPr>
            <a:r>
              <a:rPr lang="en-US" sz="3200" spc="86">
                <a:solidFill>
                  <a:srgbClr val="FFFFFF"/>
                </a:solidFill>
                <a:latin typeface="Montserrat Bold"/>
              </a:rPr>
              <a:t>AI u obrazovanju</a:t>
            </a:r>
          </a:p>
        </p:txBody>
      </p:sp>
      <p:sp>
        <p:nvSpPr>
          <p:cNvPr id="33" name="Freeform 33"/>
          <p:cNvSpPr/>
          <p:nvPr/>
        </p:nvSpPr>
        <p:spPr>
          <a:xfrm>
            <a:off x="6619416" y="5583131"/>
            <a:ext cx="984195" cy="1013329"/>
          </a:xfrm>
          <a:custGeom>
            <a:avLst/>
            <a:gdLst/>
            <a:ahLst/>
            <a:cxnLst/>
            <a:rect l="l" t="t" r="r" b="b"/>
            <a:pathLst>
              <a:path w="984195" h="1013329">
                <a:moveTo>
                  <a:pt x="0" y="0"/>
                </a:moveTo>
                <a:lnTo>
                  <a:pt x="984195" y="0"/>
                </a:lnTo>
                <a:lnTo>
                  <a:pt x="984195" y="1013328"/>
                </a:lnTo>
                <a:lnTo>
                  <a:pt x="0" y="10133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4" name="Freeform 32">
            <a:extLst>
              <a:ext uri="{FF2B5EF4-FFF2-40B4-BE49-F238E27FC236}">
                <a16:creationId xmlns:a16="http://schemas.microsoft.com/office/drawing/2014/main" id="{5AF35645-8583-4171-A1C1-44594E839DD8}"/>
              </a:ext>
            </a:extLst>
          </p:cNvPr>
          <p:cNvSpPr/>
          <p:nvPr/>
        </p:nvSpPr>
        <p:spPr>
          <a:xfrm>
            <a:off x="6495956" y="7806078"/>
            <a:ext cx="1231114" cy="856650"/>
          </a:xfrm>
          <a:custGeom>
            <a:avLst/>
            <a:gdLst/>
            <a:ahLst/>
            <a:cxnLst/>
            <a:rect l="l" t="t" r="r" b="b"/>
            <a:pathLst>
              <a:path w="1231114" h="856650">
                <a:moveTo>
                  <a:pt x="0" y="0"/>
                </a:moveTo>
                <a:lnTo>
                  <a:pt x="1231115" y="0"/>
                </a:lnTo>
                <a:lnTo>
                  <a:pt x="1231115" y="856650"/>
                </a:lnTo>
                <a:lnTo>
                  <a:pt x="0" y="8566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888" b="-12888"/>
            </a:stretch>
          </a:blipFill>
        </p:spPr>
        <p:txBody>
          <a:bodyPr/>
          <a:lstStyle/>
          <a:p>
            <a:endParaRPr lang="hr-HR" dirty="0"/>
          </a:p>
        </p:txBody>
      </p:sp>
      <p:grpSp>
        <p:nvGrpSpPr>
          <p:cNvPr id="65" name="Grupa 64">
            <a:extLst>
              <a:ext uri="{FF2B5EF4-FFF2-40B4-BE49-F238E27FC236}">
                <a16:creationId xmlns:a16="http://schemas.microsoft.com/office/drawing/2014/main" id="{A63F2709-C63E-4CEC-84F8-60F29F990E1B}"/>
              </a:ext>
            </a:extLst>
          </p:cNvPr>
          <p:cNvGrpSpPr/>
          <p:nvPr/>
        </p:nvGrpSpPr>
        <p:grpSpPr>
          <a:xfrm>
            <a:off x="1371599" y="727285"/>
            <a:ext cx="7675553" cy="2123359"/>
            <a:chOff x="1371599" y="727285"/>
            <a:chExt cx="7675553" cy="2123359"/>
          </a:xfrm>
        </p:grpSpPr>
        <p:grpSp>
          <p:nvGrpSpPr>
            <p:cNvPr id="7" name="Group 7"/>
            <p:cNvGrpSpPr/>
            <p:nvPr/>
          </p:nvGrpSpPr>
          <p:grpSpPr>
            <a:xfrm>
              <a:off x="1371599" y="727285"/>
              <a:ext cx="7675553" cy="2123359"/>
              <a:chOff x="0" y="0"/>
              <a:chExt cx="2385235" cy="84932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385235" cy="849329"/>
              </a:xfrm>
              <a:custGeom>
                <a:avLst/>
                <a:gdLst/>
                <a:ahLst/>
                <a:cxnLst/>
                <a:rect l="l" t="t" r="r" b="b"/>
                <a:pathLst>
                  <a:path w="2385235" h="849329">
                    <a:moveTo>
                      <a:pt x="56637" y="0"/>
                    </a:moveTo>
                    <a:lnTo>
                      <a:pt x="2328598" y="0"/>
                    </a:lnTo>
                    <a:cubicBezTo>
                      <a:pt x="2343619" y="0"/>
                      <a:pt x="2358025" y="5967"/>
                      <a:pt x="2368647" y="16589"/>
                    </a:cubicBezTo>
                    <a:cubicBezTo>
                      <a:pt x="2379268" y="27210"/>
                      <a:pt x="2385235" y="41616"/>
                      <a:pt x="2385235" y="56637"/>
                    </a:cubicBezTo>
                    <a:lnTo>
                      <a:pt x="2385235" y="792691"/>
                    </a:lnTo>
                    <a:cubicBezTo>
                      <a:pt x="2385235" y="807713"/>
                      <a:pt x="2379268" y="822118"/>
                      <a:pt x="2368647" y="832740"/>
                    </a:cubicBezTo>
                    <a:cubicBezTo>
                      <a:pt x="2358025" y="843362"/>
                      <a:pt x="2343619" y="849329"/>
                      <a:pt x="2328598" y="849329"/>
                    </a:cubicBezTo>
                    <a:lnTo>
                      <a:pt x="56637" y="849329"/>
                    </a:lnTo>
                    <a:cubicBezTo>
                      <a:pt x="41616" y="849329"/>
                      <a:pt x="27210" y="843362"/>
                      <a:pt x="16589" y="832740"/>
                    </a:cubicBezTo>
                    <a:cubicBezTo>
                      <a:pt x="5967" y="822118"/>
                      <a:pt x="0" y="807713"/>
                      <a:pt x="0" y="792691"/>
                    </a:cubicBezTo>
                    <a:lnTo>
                      <a:pt x="0" y="56637"/>
                    </a:lnTo>
                    <a:cubicBezTo>
                      <a:pt x="0" y="41616"/>
                      <a:pt x="5967" y="27210"/>
                      <a:pt x="16589" y="16589"/>
                    </a:cubicBezTo>
                    <a:cubicBezTo>
                      <a:pt x="27210" y="5967"/>
                      <a:pt x="41616" y="0"/>
                      <a:pt x="5663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FB6E8">
                      <a:alpha val="100000"/>
                    </a:srgbClr>
                  </a:gs>
                  <a:gs pos="100000">
                    <a:srgbClr val="2B69B4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571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95250"/>
                <a:ext cx="2385235" cy="944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706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3094837" y="1180421"/>
              <a:ext cx="5450594" cy="10394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100"/>
                </a:lnSpc>
                <a:spcBef>
                  <a:spcPct val="0"/>
                </a:spcBef>
              </a:pPr>
              <a:r>
                <a:rPr lang="en-US" sz="6600" dirty="0" err="1">
                  <a:solidFill>
                    <a:srgbClr val="FFFFFF"/>
                  </a:solidFill>
                  <a:latin typeface="Montserrat Classic Bold"/>
                </a:rPr>
                <a:t>Vrste</a:t>
              </a:r>
              <a:r>
                <a:rPr lang="en-US" sz="6600" dirty="0">
                  <a:solidFill>
                    <a:srgbClr val="FFFFFF"/>
                  </a:solidFill>
                  <a:latin typeface="Montserrat Classic Bold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Montserrat Classic Bold"/>
                </a:rPr>
                <a:t>robota</a:t>
              </a:r>
              <a:endParaRPr lang="en-US" sz="6600" dirty="0">
                <a:solidFill>
                  <a:srgbClr val="FFFFFF"/>
                </a:solidFill>
                <a:latin typeface="Montserrat Classic Bold"/>
              </a:endParaRPr>
            </a:p>
          </p:txBody>
        </p:sp>
      </p:grpSp>
      <p:sp>
        <p:nvSpPr>
          <p:cNvPr id="53" name="TextBox 24">
            <a:extLst>
              <a:ext uri="{FF2B5EF4-FFF2-40B4-BE49-F238E27FC236}">
                <a16:creationId xmlns:a16="http://schemas.microsoft.com/office/drawing/2014/main" id="{4F6FD361-58EC-4F47-882E-EFF5EFC4EB2D}"/>
              </a:ext>
            </a:extLst>
          </p:cNvPr>
          <p:cNvSpPr txBox="1"/>
          <p:nvPr/>
        </p:nvSpPr>
        <p:spPr>
          <a:xfrm>
            <a:off x="4347482" y="4071427"/>
            <a:ext cx="1573850" cy="6719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5799"/>
              </a:lnSpc>
              <a:spcBef>
                <a:spcPct val="0"/>
              </a:spcBef>
            </a:pPr>
            <a:r>
              <a:rPr lang="en-US" sz="3600" dirty="0">
                <a:solidFill>
                  <a:srgbClr val="FFFFFF">
                    <a:alpha val="50000"/>
                  </a:srgbClr>
                </a:solidFill>
                <a:latin typeface="Montserrat"/>
              </a:rPr>
              <a:t>mBot</a:t>
            </a:r>
            <a:endParaRPr lang="en-US" sz="3200" dirty="0">
              <a:solidFill>
                <a:srgbClr val="FFFFFF">
                  <a:alpha val="50000"/>
                </a:srgbClr>
              </a:solidFill>
              <a:latin typeface="Montserrat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304800" y="292042"/>
            <a:ext cx="2541631" cy="2561912"/>
          </a:xfrm>
          <a:custGeom>
            <a:avLst/>
            <a:gdLst/>
            <a:ahLst/>
            <a:cxnLst/>
            <a:rect l="l" t="t" r="r" b="b"/>
            <a:pathLst>
              <a:path w="3117676" h="3142554">
                <a:moveTo>
                  <a:pt x="0" y="0"/>
                </a:moveTo>
                <a:lnTo>
                  <a:pt x="3117676" y="0"/>
                </a:lnTo>
                <a:lnTo>
                  <a:pt x="3117676" y="3142554"/>
                </a:lnTo>
                <a:lnTo>
                  <a:pt x="0" y="31425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4281377" y="292042"/>
            <a:ext cx="4635925" cy="3859407"/>
          </a:xfrm>
          <a:custGeom>
            <a:avLst/>
            <a:gdLst/>
            <a:ahLst/>
            <a:cxnLst/>
            <a:rect l="l" t="t" r="r" b="b"/>
            <a:pathLst>
              <a:path w="4635925" h="3859407">
                <a:moveTo>
                  <a:pt x="0" y="0"/>
                </a:moveTo>
                <a:lnTo>
                  <a:pt x="4635924" y="0"/>
                </a:lnTo>
                <a:lnTo>
                  <a:pt x="4635924" y="3859408"/>
                </a:lnTo>
                <a:lnTo>
                  <a:pt x="0" y="38594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 flipV="1">
            <a:off x="16780899" y="-106500"/>
            <a:ext cx="1507101" cy="1969820"/>
          </a:xfrm>
          <a:custGeom>
            <a:avLst/>
            <a:gdLst/>
            <a:ahLst/>
            <a:cxnLst/>
            <a:rect l="l" t="t" r="r" b="b"/>
            <a:pathLst>
              <a:path w="1507101" h="1969820">
                <a:moveTo>
                  <a:pt x="1507101" y="1969819"/>
                </a:moveTo>
                <a:lnTo>
                  <a:pt x="0" y="1969819"/>
                </a:lnTo>
                <a:lnTo>
                  <a:pt x="0" y="0"/>
                </a:lnTo>
                <a:lnTo>
                  <a:pt x="1507101" y="0"/>
                </a:lnTo>
                <a:lnTo>
                  <a:pt x="1507101" y="1969819"/>
                </a:lnTo>
                <a:close/>
              </a:path>
            </a:pathLst>
          </a:custGeom>
          <a:blipFill>
            <a:blip r:embed="rId5"/>
            <a:stretch>
              <a:fillRect l="-321036" b="-144015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3650138" y="3733891"/>
            <a:ext cx="2535238" cy="166421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3706"/>
              </a:lnSpc>
              <a:spcBef>
                <a:spcPct val="0"/>
              </a:spcBef>
            </a:pPr>
            <a:endParaRPr/>
          </a:p>
        </p:txBody>
      </p:sp>
      <p:sp>
        <p:nvSpPr>
          <p:cNvPr id="24" name="TextBox 24"/>
          <p:cNvSpPr txBox="1"/>
          <p:nvPr/>
        </p:nvSpPr>
        <p:spPr>
          <a:xfrm>
            <a:off x="14093933" y="4800238"/>
            <a:ext cx="3108133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000" dirty="0">
                <a:solidFill>
                  <a:srgbClr val="FFFFFF">
                    <a:alpha val="45000"/>
                  </a:srgbClr>
                </a:solidFill>
                <a:latin typeface="Montserrat"/>
              </a:rPr>
              <a:t>micro:Maqueen Plus V2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466510" y="3331007"/>
            <a:ext cx="1991982" cy="146923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3706"/>
              </a:lnSpc>
              <a:spcBef>
                <a:spcPct val="0"/>
              </a:spcBef>
            </a:pPr>
            <a:endParaRPr/>
          </a:p>
        </p:txBody>
      </p:sp>
      <p:sp>
        <p:nvSpPr>
          <p:cNvPr id="36" name="TextBox 36"/>
          <p:cNvSpPr txBox="1"/>
          <p:nvPr/>
        </p:nvSpPr>
        <p:spPr>
          <a:xfrm>
            <a:off x="12113547" y="4071427"/>
            <a:ext cx="1602349" cy="6719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5799"/>
              </a:lnSpc>
              <a:spcBef>
                <a:spcPct val="0"/>
              </a:spcBef>
            </a:pPr>
            <a:r>
              <a:rPr lang="en-US" sz="3600" dirty="0">
                <a:solidFill>
                  <a:srgbClr val="FFFFFF">
                    <a:alpha val="50000"/>
                  </a:srgbClr>
                </a:solidFill>
                <a:latin typeface="Montserrat"/>
              </a:rPr>
              <a:t>MODI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779325" y="2850644"/>
            <a:ext cx="3569068" cy="266490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3706"/>
              </a:lnSpc>
              <a:spcBef>
                <a:spcPct val="0"/>
              </a:spcBef>
            </a:pPr>
            <a:endParaRPr/>
          </a:p>
        </p:txBody>
      </p:sp>
      <p:sp>
        <p:nvSpPr>
          <p:cNvPr id="34" name="TextBox 34"/>
          <p:cNvSpPr txBox="1"/>
          <p:nvPr/>
        </p:nvSpPr>
        <p:spPr>
          <a:xfrm>
            <a:off x="7268140" y="3322247"/>
            <a:ext cx="3569068" cy="7099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5799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FFFFFF"/>
                </a:solidFill>
                <a:latin typeface="Montserrat"/>
              </a:rPr>
              <a:t>Lego</a:t>
            </a:r>
            <a:r>
              <a:rPr lang="hr-HR" sz="4800" b="1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4800" b="1" dirty="0">
                <a:solidFill>
                  <a:srgbClr val="FFFFFF"/>
                </a:solidFill>
                <a:latin typeface="Montserrat"/>
              </a:rPr>
              <a:t>Spike</a:t>
            </a:r>
          </a:p>
        </p:txBody>
      </p:sp>
      <p:pic>
        <p:nvPicPr>
          <p:cNvPr id="39" name="Slika 38">
            <a:extLst>
              <a:ext uri="{FF2B5EF4-FFF2-40B4-BE49-F238E27FC236}">
                <a16:creationId xmlns:a16="http://schemas.microsoft.com/office/drawing/2014/main" id="{EB3BEED0-5018-41BE-B373-9F4B0030837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8" r="12498"/>
          <a:stretch/>
        </p:blipFill>
        <p:spPr>
          <a:xfrm>
            <a:off x="3337983" y="5201100"/>
            <a:ext cx="3600000" cy="3600000"/>
          </a:xfrm>
          <a:prstGeom prst="ellipse">
            <a:avLst/>
          </a:prstGeom>
          <a:solidFill>
            <a:schemeClr val="tx1"/>
          </a:solidFill>
          <a:effectLst>
            <a:outerShdw blurRad="381000" sx="102000" sy="102000" algn="ctr" rotWithShape="0">
              <a:schemeClr val="tx2">
                <a:lumMod val="20000"/>
                <a:lumOff val="80000"/>
                <a:alpha val="60000"/>
              </a:schemeClr>
            </a:outerShdw>
          </a:effectLst>
        </p:spPr>
      </p:pic>
      <p:pic>
        <p:nvPicPr>
          <p:cNvPr id="45" name="Slika 44">
            <a:extLst>
              <a:ext uri="{FF2B5EF4-FFF2-40B4-BE49-F238E27FC236}">
                <a16:creationId xmlns:a16="http://schemas.microsoft.com/office/drawing/2014/main" id="{3CDF6880-BFA8-4386-ADF6-42D9F01CEE2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0" b="9330"/>
          <a:stretch/>
        </p:blipFill>
        <p:spPr>
          <a:xfrm>
            <a:off x="14478000" y="5856304"/>
            <a:ext cx="2340000" cy="2340000"/>
          </a:xfrm>
          <a:prstGeom prst="ellipse">
            <a:avLst/>
          </a:prstGeom>
          <a:solidFill>
            <a:schemeClr val="tx1"/>
          </a:solidFill>
          <a:effectLst>
            <a:outerShdw blurRad="381000" sx="102000" sy="102000" algn="ctr" rotWithShape="0">
              <a:schemeClr val="tx2">
                <a:lumMod val="20000"/>
                <a:lumOff val="80000"/>
                <a:alpha val="60000"/>
              </a:schemeClr>
            </a:outerShdw>
          </a:effectLst>
        </p:spPr>
      </p:pic>
      <p:pic>
        <p:nvPicPr>
          <p:cNvPr id="47" name="Slika 46">
            <a:extLst>
              <a:ext uri="{FF2B5EF4-FFF2-40B4-BE49-F238E27FC236}">
                <a16:creationId xmlns:a16="http://schemas.microsoft.com/office/drawing/2014/main" id="{E3D7DB60-9DB7-4190-B2C7-9540CDF1C4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7" t="2113" r="9419" b="534"/>
          <a:stretch/>
        </p:blipFill>
        <p:spPr>
          <a:xfrm>
            <a:off x="11163670" y="5202499"/>
            <a:ext cx="3600000" cy="3600000"/>
          </a:xfrm>
          <a:prstGeom prst="ellipse">
            <a:avLst/>
          </a:prstGeom>
          <a:solidFill>
            <a:schemeClr val="tx1"/>
          </a:solidFill>
          <a:effectLst>
            <a:outerShdw blurRad="381000" sx="102000" sy="102000" algn="ctr" rotWithShape="0">
              <a:schemeClr val="tx2">
                <a:lumMod val="20000"/>
                <a:lumOff val="80000"/>
                <a:alpha val="60000"/>
              </a:schemeClr>
            </a:outerShdw>
          </a:effectLst>
        </p:spPr>
      </p:pic>
      <p:pic>
        <p:nvPicPr>
          <p:cNvPr id="41" name="Slika 40">
            <a:extLst>
              <a:ext uri="{FF2B5EF4-FFF2-40B4-BE49-F238E27FC236}">
                <a16:creationId xmlns:a16="http://schemas.microsoft.com/office/drawing/2014/main" id="{F0EDDE76-882C-48F0-AD79-47A4C8BDA5F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5" t="9835" r="225" b="33904"/>
          <a:stretch/>
        </p:blipFill>
        <p:spPr>
          <a:xfrm>
            <a:off x="6539358" y="4407384"/>
            <a:ext cx="5040000" cy="5040000"/>
          </a:xfrm>
          <a:prstGeom prst="ellipse">
            <a:avLst/>
          </a:prstGeom>
          <a:solidFill>
            <a:schemeClr val="tx1"/>
          </a:solidFill>
          <a:effectLst>
            <a:outerShdw blurRad="381000" sx="102000" sy="102000" algn="ctr" rotWithShape="0">
              <a:schemeClr val="tx2">
                <a:lumMod val="20000"/>
                <a:lumOff val="80000"/>
                <a:alpha val="60000"/>
              </a:schemeClr>
            </a:outerShdw>
          </a:effectLst>
        </p:spPr>
      </p:pic>
      <p:grpSp>
        <p:nvGrpSpPr>
          <p:cNvPr id="63" name="Grupa 62">
            <a:extLst>
              <a:ext uri="{FF2B5EF4-FFF2-40B4-BE49-F238E27FC236}">
                <a16:creationId xmlns:a16="http://schemas.microsoft.com/office/drawing/2014/main" id="{961A4412-F134-4574-96C8-A4112EB1CD6A}"/>
              </a:ext>
            </a:extLst>
          </p:cNvPr>
          <p:cNvGrpSpPr/>
          <p:nvPr/>
        </p:nvGrpSpPr>
        <p:grpSpPr>
          <a:xfrm>
            <a:off x="7393434" y="10020300"/>
            <a:ext cx="3501133" cy="0"/>
            <a:chOff x="4038600" y="10020300"/>
            <a:chExt cx="3501133" cy="0"/>
          </a:xfrm>
        </p:grpSpPr>
        <p:cxnSp>
          <p:nvCxnSpPr>
            <p:cNvPr id="58" name="Ravni poveznik 57">
              <a:extLst>
                <a:ext uri="{FF2B5EF4-FFF2-40B4-BE49-F238E27FC236}">
                  <a16:creationId xmlns:a16="http://schemas.microsoft.com/office/drawing/2014/main" id="{8BF7C586-474D-439E-8A24-EAF2A23D900A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10020300"/>
              <a:ext cx="730012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Ravni poveznik 59">
              <a:extLst>
                <a:ext uri="{FF2B5EF4-FFF2-40B4-BE49-F238E27FC236}">
                  <a16:creationId xmlns:a16="http://schemas.microsoft.com/office/drawing/2014/main" id="{D111B683-2C81-4546-8541-76C2D5C6DAF6}"/>
                </a:ext>
              </a:extLst>
            </p:cNvPr>
            <p:cNvCxnSpPr>
              <a:cxnSpLocks/>
            </p:cNvCxnSpPr>
            <p:nvPr/>
          </p:nvCxnSpPr>
          <p:spPr>
            <a:xfrm>
              <a:off x="4962307" y="10020300"/>
              <a:ext cx="730012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Ravni poveznik 60">
              <a:extLst>
                <a:ext uri="{FF2B5EF4-FFF2-40B4-BE49-F238E27FC236}">
                  <a16:creationId xmlns:a16="http://schemas.microsoft.com/office/drawing/2014/main" id="{EC1A845E-43AE-49F4-BB31-31ED2D476A14}"/>
                </a:ext>
              </a:extLst>
            </p:cNvPr>
            <p:cNvCxnSpPr>
              <a:cxnSpLocks/>
            </p:cNvCxnSpPr>
            <p:nvPr/>
          </p:nvCxnSpPr>
          <p:spPr>
            <a:xfrm>
              <a:off x="5886014" y="10020300"/>
              <a:ext cx="730012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Ravni poveznik 61">
              <a:extLst>
                <a:ext uri="{FF2B5EF4-FFF2-40B4-BE49-F238E27FC236}">
                  <a16:creationId xmlns:a16="http://schemas.microsoft.com/office/drawing/2014/main" id="{58E4AFDA-7625-44C5-95A7-B9F79062CFB7}"/>
                </a:ext>
              </a:extLst>
            </p:cNvPr>
            <p:cNvCxnSpPr>
              <a:cxnSpLocks/>
            </p:cNvCxnSpPr>
            <p:nvPr/>
          </p:nvCxnSpPr>
          <p:spPr>
            <a:xfrm>
              <a:off x="6809721" y="10020300"/>
              <a:ext cx="730012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888" b="-12888"/>
            </a:stretch>
          </a:blipFill>
        </p:spPr>
        <p:txBody>
          <a:bodyPr/>
          <a:lstStyle/>
          <a:p>
            <a:endParaRPr lang="hr-HR" dirty="0"/>
          </a:p>
        </p:txBody>
      </p:sp>
      <p:grpSp>
        <p:nvGrpSpPr>
          <p:cNvPr id="27" name="Grupa 26">
            <a:extLst>
              <a:ext uri="{FF2B5EF4-FFF2-40B4-BE49-F238E27FC236}">
                <a16:creationId xmlns:a16="http://schemas.microsoft.com/office/drawing/2014/main" id="{B548645B-ABC3-4CC3-84B9-20E23AAA3A27}"/>
              </a:ext>
            </a:extLst>
          </p:cNvPr>
          <p:cNvGrpSpPr/>
          <p:nvPr/>
        </p:nvGrpSpPr>
        <p:grpSpPr>
          <a:xfrm>
            <a:off x="1371599" y="727285"/>
            <a:ext cx="7675553" cy="2123359"/>
            <a:chOff x="1371599" y="727285"/>
            <a:chExt cx="7675553" cy="2123359"/>
          </a:xfrm>
        </p:grpSpPr>
        <p:grpSp>
          <p:nvGrpSpPr>
            <p:cNvPr id="28" name="Group 7">
              <a:extLst>
                <a:ext uri="{FF2B5EF4-FFF2-40B4-BE49-F238E27FC236}">
                  <a16:creationId xmlns:a16="http://schemas.microsoft.com/office/drawing/2014/main" id="{57829C76-6BEF-41B4-8A34-98FDD46E67D4}"/>
                </a:ext>
              </a:extLst>
            </p:cNvPr>
            <p:cNvGrpSpPr/>
            <p:nvPr/>
          </p:nvGrpSpPr>
          <p:grpSpPr>
            <a:xfrm>
              <a:off x="1371599" y="727285"/>
              <a:ext cx="7675553" cy="2123359"/>
              <a:chOff x="0" y="0"/>
              <a:chExt cx="2385235" cy="849329"/>
            </a:xfrm>
          </p:grpSpPr>
          <p:sp>
            <p:nvSpPr>
              <p:cNvPr id="30" name="Freeform 8">
                <a:extLst>
                  <a:ext uri="{FF2B5EF4-FFF2-40B4-BE49-F238E27FC236}">
                    <a16:creationId xmlns:a16="http://schemas.microsoft.com/office/drawing/2014/main" id="{B8F506DA-0FE1-4CCD-AFB5-696E1581EF5B}"/>
                  </a:ext>
                </a:extLst>
              </p:cNvPr>
              <p:cNvSpPr/>
              <p:nvPr/>
            </p:nvSpPr>
            <p:spPr>
              <a:xfrm>
                <a:off x="0" y="0"/>
                <a:ext cx="2385235" cy="849329"/>
              </a:xfrm>
              <a:custGeom>
                <a:avLst/>
                <a:gdLst/>
                <a:ahLst/>
                <a:cxnLst/>
                <a:rect l="l" t="t" r="r" b="b"/>
                <a:pathLst>
                  <a:path w="2385235" h="849329">
                    <a:moveTo>
                      <a:pt x="56637" y="0"/>
                    </a:moveTo>
                    <a:lnTo>
                      <a:pt x="2328598" y="0"/>
                    </a:lnTo>
                    <a:cubicBezTo>
                      <a:pt x="2343619" y="0"/>
                      <a:pt x="2358025" y="5967"/>
                      <a:pt x="2368647" y="16589"/>
                    </a:cubicBezTo>
                    <a:cubicBezTo>
                      <a:pt x="2379268" y="27210"/>
                      <a:pt x="2385235" y="41616"/>
                      <a:pt x="2385235" y="56637"/>
                    </a:cubicBezTo>
                    <a:lnTo>
                      <a:pt x="2385235" y="792691"/>
                    </a:lnTo>
                    <a:cubicBezTo>
                      <a:pt x="2385235" y="807713"/>
                      <a:pt x="2379268" y="822118"/>
                      <a:pt x="2368647" y="832740"/>
                    </a:cubicBezTo>
                    <a:cubicBezTo>
                      <a:pt x="2358025" y="843362"/>
                      <a:pt x="2343619" y="849329"/>
                      <a:pt x="2328598" y="849329"/>
                    </a:cubicBezTo>
                    <a:lnTo>
                      <a:pt x="56637" y="849329"/>
                    </a:lnTo>
                    <a:cubicBezTo>
                      <a:pt x="41616" y="849329"/>
                      <a:pt x="27210" y="843362"/>
                      <a:pt x="16589" y="832740"/>
                    </a:cubicBezTo>
                    <a:cubicBezTo>
                      <a:pt x="5967" y="822118"/>
                      <a:pt x="0" y="807713"/>
                      <a:pt x="0" y="792691"/>
                    </a:cubicBezTo>
                    <a:lnTo>
                      <a:pt x="0" y="56637"/>
                    </a:lnTo>
                    <a:cubicBezTo>
                      <a:pt x="0" y="41616"/>
                      <a:pt x="5967" y="27210"/>
                      <a:pt x="16589" y="16589"/>
                    </a:cubicBezTo>
                    <a:cubicBezTo>
                      <a:pt x="27210" y="5967"/>
                      <a:pt x="41616" y="0"/>
                      <a:pt x="5663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FB6E8">
                      <a:alpha val="100000"/>
                    </a:srgbClr>
                  </a:gs>
                  <a:gs pos="100000">
                    <a:srgbClr val="2B69B4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571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31" name="TextBox 9">
                <a:extLst>
                  <a:ext uri="{FF2B5EF4-FFF2-40B4-BE49-F238E27FC236}">
                    <a16:creationId xmlns:a16="http://schemas.microsoft.com/office/drawing/2014/main" id="{1296F4ED-4AC3-42A2-8E34-267BC18DA1A5}"/>
                  </a:ext>
                </a:extLst>
              </p:cNvPr>
              <p:cNvSpPr txBox="1"/>
              <p:nvPr/>
            </p:nvSpPr>
            <p:spPr>
              <a:xfrm>
                <a:off x="0" y="-95250"/>
                <a:ext cx="2385235" cy="944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706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9" name="TextBox 35">
              <a:extLst>
                <a:ext uri="{FF2B5EF4-FFF2-40B4-BE49-F238E27FC236}">
                  <a16:creationId xmlns:a16="http://schemas.microsoft.com/office/drawing/2014/main" id="{47D4CEFA-C270-46BC-8589-07346C2A7643}"/>
                </a:ext>
              </a:extLst>
            </p:cNvPr>
            <p:cNvSpPr txBox="1"/>
            <p:nvPr/>
          </p:nvSpPr>
          <p:spPr>
            <a:xfrm>
              <a:off x="3094837" y="1180421"/>
              <a:ext cx="5450594" cy="10394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100"/>
                </a:lnSpc>
                <a:spcBef>
                  <a:spcPct val="0"/>
                </a:spcBef>
              </a:pPr>
              <a:r>
                <a:rPr lang="en-US" sz="6600" dirty="0" err="1">
                  <a:solidFill>
                    <a:srgbClr val="FFFFFF"/>
                  </a:solidFill>
                  <a:latin typeface="Montserrat Classic Bold"/>
                </a:rPr>
                <a:t>Vrste</a:t>
              </a:r>
              <a:r>
                <a:rPr lang="en-US" sz="6600" dirty="0">
                  <a:solidFill>
                    <a:srgbClr val="FFFFFF"/>
                  </a:solidFill>
                  <a:latin typeface="Montserrat Classic Bold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Montserrat Classic Bold"/>
                </a:rPr>
                <a:t>robota</a:t>
              </a:r>
              <a:endParaRPr lang="en-US" sz="6600" dirty="0">
                <a:solidFill>
                  <a:srgbClr val="FFFFFF"/>
                </a:solidFill>
                <a:latin typeface="Montserrat Classic Bold"/>
              </a:endParaRPr>
            </a:p>
          </p:txBody>
        </p:sp>
      </p:grpSp>
      <p:sp>
        <p:nvSpPr>
          <p:cNvPr id="53" name="TextBox 24">
            <a:extLst>
              <a:ext uri="{FF2B5EF4-FFF2-40B4-BE49-F238E27FC236}">
                <a16:creationId xmlns:a16="http://schemas.microsoft.com/office/drawing/2014/main" id="{4F6FD361-58EC-4F47-882E-EFF5EFC4EB2D}"/>
              </a:ext>
            </a:extLst>
          </p:cNvPr>
          <p:cNvSpPr txBox="1"/>
          <p:nvPr/>
        </p:nvSpPr>
        <p:spPr>
          <a:xfrm>
            <a:off x="3646800" y="4071427"/>
            <a:ext cx="2975214" cy="6719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5799"/>
              </a:lnSpc>
              <a:spcBef>
                <a:spcPct val="0"/>
              </a:spcBef>
            </a:pPr>
            <a:r>
              <a:rPr lang="hr-HR" sz="3600" dirty="0">
                <a:solidFill>
                  <a:srgbClr val="FFFFFF">
                    <a:alpha val="50000"/>
                  </a:srgbClr>
                </a:solidFill>
                <a:latin typeface="Montserrat"/>
              </a:rPr>
              <a:t>Lego </a:t>
            </a:r>
            <a:r>
              <a:rPr lang="hr-HR" sz="3600" dirty="0" err="1">
                <a:solidFill>
                  <a:srgbClr val="FFFFFF">
                    <a:alpha val="50000"/>
                  </a:srgbClr>
                </a:solidFill>
                <a:latin typeface="Montserrat"/>
              </a:rPr>
              <a:t>Spike</a:t>
            </a:r>
            <a:endParaRPr lang="en-US" sz="3200" dirty="0">
              <a:solidFill>
                <a:srgbClr val="FFFFFF">
                  <a:alpha val="50000"/>
                </a:srgbClr>
              </a:solidFill>
              <a:latin typeface="Montserrat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304800" y="292042"/>
            <a:ext cx="2541631" cy="2561912"/>
          </a:xfrm>
          <a:custGeom>
            <a:avLst/>
            <a:gdLst/>
            <a:ahLst/>
            <a:cxnLst/>
            <a:rect l="l" t="t" r="r" b="b"/>
            <a:pathLst>
              <a:path w="3117676" h="3142554">
                <a:moveTo>
                  <a:pt x="0" y="0"/>
                </a:moveTo>
                <a:lnTo>
                  <a:pt x="3117676" y="0"/>
                </a:lnTo>
                <a:lnTo>
                  <a:pt x="3117676" y="3142554"/>
                </a:lnTo>
                <a:lnTo>
                  <a:pt x="0" y="31425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4281377" y="292042"/>
            <a:ext cx="4635925" cy="3859407"/>
          </a:xfrm>
          <a:custGeom>
            <a:avLst/>
            <a:gdLst/>
            <a:ahLst/>
            <a:cxnLst/>
            <a:rect l="l" t="t" r="r" b="b"/>
            <a:pathLst>
              <a:path w="4635925" h="3859407">
                <a:moveTo>
                  <a:pt x="0" y="0"/>
                </a:moveTo>
                <a:lnTo>
                  <a:pt x="4635924" y="0"/>
                </a:lnTo>
                <a:lnTo>
                  <a:pt x="4635924" y="3859408"/>
                </a:lnTo>
                <a:lnTo>
                  <a:pt x="0" y="38594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 flipV="1">
            <a:off x="16780899" y="-106500"/>
            <a:ext cx="1507101" cy="1969820"/>
          </a:xfrm>
          <a:custGeom>
            <a:avLst/>
            <a:gdLst/>
            <a:ahLst/>
            <a:cxnLst/>
            <a:rect l="l" t="t" r="r" b="b"/>
            <a:pathLst>
              <a:path w="1507101" h="1969820">
                <a:moveTo>
                  <a:pt x="1507101" y="1969819"/>
                </a:moveTo>
                <a:lnTo>
                  <a:pt x="0" y="1969819"/>
                </a:lnTo>
                <a:lnTo>
                  <a:pt x="0" y="0"/>
                </a:lnTo>
                <a:lnTo>
                  <a:pt x="1507101" y="0"/>
                </a:lnTo>
                <a:lnTo>
                  <a:pt x="1507101" y="1969819"/>
                </a:lnTo>
                <a:close/>
              </a:path>
            </a:pathLst>
          </a:custGeom>
          <a:blipFill>
            <a:blip r:embed="rId5"/>
            <a:stretch>
              <a:fillRect l="-321036" b="-144015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3650138" y="3733891"/>
            <a:ext cx="2535238" cy="166421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3706"/>
              </a:lnSpc>
              <a:spcBef>
                <a:spcPct val="0"/>
              </a:spcBef>
            </a:pPr>
            <a:endParaRPr/>
          </a:p>
        </p:txBody>
      </p:sp>
      <p:sp>
        <p:nvSpPr>
          <p:cNvPr id="24" name="TextBox 24"/>
          <p:cNvSpPr txBox="1"/>
          <p:nvPr/>
        </p:nvSpPr>
        <p:spPr>
          <a:xfrm>
            <a:off x="14093933" y="4800238"/>
            <a:ext cx="3108133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hr-HR" sz="3000" dirty="0">
                <a:solidFill>
                  <a:srgbClr val="FFFFFF">
                    <a:alpha val="45000"/>
                  </a:srgbClr>
                </a:solidFill>
                <a:latin typeface="Montserrat"/>
              </a:rPr>
              <a:t>mBot</a:t>
            </a:r>
            <a:endParaRPr lang="en-US" sz="3000" dirty="0">
              <a:solidFill>
                <a:srgbClr val="FFFFFF">
                  <a:alpha val="45000"/>
                </a:srgbClr>
              </a:solidFill>
              <a:latin typeface="Montserra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466510" y="3331007"/>
            <a:ext cx="1991982" cy="146923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3706"/>
              </a:lnSpc>
              <a:spcBef>
                <a:spcPct val="0"/>
              </a:spcBef>
            </a:pPr>
            <a:endParaRPr/>
          </a:p>
        </p:txBody>
      </p:sp>
      <p:sp>
        <p:nvSpPr>
          <p:cNvPr id="36" name="TextBox 36"/>
          <p:cNvSpPr txBox="1"/>
          <p:nvPr/>
        </p:nvSpPr>
        <p:spPr>
          <a:xfrm>
            <a:off x="11030399" y="4071427"/>
            <a:ext cx="390480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spcBef>
                <a:spcPct val="0"/>
              </a:spcBef>
            </a:pPr>
            <a:r>
              <a:rPr lang="en-US" sz="3600" dirty="0">
                <a:solidFill>
                  <a:srgbClr val="FFFFFF">
                    <a:alpha val="50000"/>
                  </a:srgbClr>
                </a:solidFill>
                <a:latin typeface="Montserrat"/>
              </a:rPr>
              <a:t>micro:Maqueen Plus V2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779325" y="2850644"/>
            <a:ext cx="3569068" cy="266490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3706"/>
              </a:lnSpc>
              <a:spcBef>
                <a:spcPct val="0"/>
              </a:spcBef>
            </a:pPr>
            <a:endParaRPr/>
          </a:p>
        </p:txBody>
      </p:sp>
      <p:sp>
        <p:nvSpPr>
          <p:cNvPr id="34" name="TextBox 34"/>
          <p:cNvSpPr txBox="1"/>
          <p:nvPr/>
        </p:nvSpPr>
        <p:spPr>
          <a:xfrm>
            <a:off x="7268140" y="3322247"/>
            <a:ext cx="3569068" cy="7099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5799"/>
              </a:lnSpc>
              <a:spcBef>
                <a:spcPct val="0"/>
              </a:spcBef>
            </a:pPr>
            <a:r>
              <a:rPr lang="hr-HR" sz="4800" b="1" dirty="0">
                <a:solidFill>
                  <a:srgbClr val="FFFFFF"/>
                </a:solidFill>
                <a:latin typeface="Montserrat"/>
              </a:rPr>
              <a:t>MODI</a:t>
            </a:r>
            <a:endParaRPr lang="en-US" sz="4800" b="1" dirty="0">
              <a:solidFill>
                <a:srgbClr val="FFFFFF"/>
              </a:solidFill>
              <a:latin typeface="Montserrat"/>
            </a:endParaRPr>
          </a:p>
        </p:txBody>
      </p:sp>
      <p:pic>
        <p:nvPicPr>
          <p:cNvPr id="41" name="Slika 40">
            <a:extLst>
              <a:ext uri="{FF2B5EF4-FFF2-40B4-BE49-F238E27FC236}">
                <a16:creationId xmlns:a16="http://schemas.microsoft.com/office/drawing/2014/main" id="{F0EDDE76-882C-48F0-AD79-47A4C8BDA5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5" t="9835" r="225" b="33904"/>
          <a:stretch/>
        </p:blipFill>
        <p:spPr>
          <a:xfrm>
            <a:off x="3352800" y="5201100"/>
            <a:ext cx="3600000" cy="3600000"/>
          </a:xfrm>
          <a:prstGeom prst="ellipse">
            <a:avLst/>
          </a:prstGeom>
          <a:solidFill>
            <a:schemeClr val="tx1"/>
          </a:solidFill>
          <a:effectLst>
            <a:outerShdw blurRad="381000" sx="102000" sy="102000" algn="ctr" rotWithShape="0">
              <a:schemeClr val="tx2">
                <a:lumMod val="20000"/>
                <a:lumOff val="80000"/>
                <a:alpha val="60000"/>
              </a:schemeClr>
            </a:outerShdw>
          </a:effectLst>
        </p:spPr>
      </p:pic>
      <p:pic>
        <p:nvPicPr>
          <p:cNvPr id="26" name="Slika 25">
            <a:extLst>
              <a:ext uri="{FF2B5EF4-FFF2-40B4-BE49-F238E27FC236}">
                <a16:creationId xmlns:a16="http://schemas.microsoft.com/office/drawing/2014/main" id="{A811A932-C566-4878-A71B-F92494DADB6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8" r="12498"/>
          <a:stretch/>
        </p:blipFill>
        <p:spPr>
          <a:xfrm>
            <a:off x="14478000" y="5829300"/>
            <a:ext cx="2340000" cy="2340000"/>
          </a:xfrm>
          <a:prstGeom prst="ellipse">
            <a:avLst/>
          </a:prstGeom>
          <a:solidFill>
            <a:schemeClr val="tx1"/>
          </a:solidFill>
          <a:effectLst>
            <a:outerShdw blurRad="381000" sx="102000" sy="102000" algn="ctr" rotWithShape="0">
              <a:schemeClr val="tx2">
                <a:lumMod val="20000"/>
                <a:lumOff val="80000"/>
                <a:alpha val="60000"/>
              </a:schemeClr>
            </a:outerShdw>
          </a:effectLst>
        </p:spPr>
      </p:pic>
      <p:pic>
        <p:nvPicPr>
          <p:cNvPr id="45" name="Slika 44">
            <a:extLst>
              <a:ext uri="{FF2B5EF4-FFF2-40B4-BE49-F238E27FC236}">
                <a16:creationId xmlns:a16="http://schemas.microsoft.com/office/drawing/2014/main" id="{3CDF6880-BFA8-4386-ADF6-42D9F01CEE2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" t="17075" r="-300" b="7925"/>
          <a:stretch/>
        </p:blipFill>
        <p:spPr>
          <a:xfrm>
            <a:off x="11182800" y="5201100"/>
            <a:ext cx="3600000" cy="3600000"/>
          </a:xfrm>
          <a:prstGeom prst="ellipse">
            <a:avLst/>
          </a:prstGeom>
          <a:solidFill>
            <a:schemeClr val="tx1"/>
          </a:solidFill>
          <a:effectLst>
            <a:outerShdw blurRad="381000" sx="102000" sy="102000" algn="ctr" rotWithShape="0">
              <a:schemeClr val="tx2">
                <a:lumMod val="20000"/>
                <a:lumOff val="80000"/>
                <a:alpha val="60000"/>
              </a:schemeClr>
            </a:outerShdw>
          </a:effectLst>
        </p:spPr>
      </p:pic>
      <p:pic>
        <p:nvPicPr>
          <p:cNvPr id="47" name="Slika 46">
            <a:extLst>
              <a:ext uri="{FF2B5EF4-FFF2-40B4-BE49-F238E27FC236}">
                <a16:creationId xmlns:a16="http://schemas.microsoft.com/office/drawing/2014/main" id="{E3D7DB60-9DB7-4190-B2C7-9540CDF1C4C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7" t="2113" r="9419" b="534"/>
          <a:stretch/>
        </p:blipFill>
        <p:spPr>
          <a:xfrm>
            <a:off x="6542400" y="4381500"/>
            <a:ext cx="5040000" cy="5040000"/>
          </a:xfrm>
          <a:prstGeom prst="ellipse">
            <a:avLst/>
          </a:prstGeom>
          <a:solidFill>
            <a:schemeClr val="tx1"/>
          </a:solidFill>
          <a:effectLst>
            <a:outerShdw blurRad="381000" sx="102000" sy="102000" algn="ctr" rotWithShape="0">
              <a:schemeClr val="tx2">
                <a:lumMod val="20000"/>
                <a:lumOff val="80000"/>
                <a:alpha val="60000"/>
              </a:schemeClr>
            </a:outerShdw>
          </a:effectLst>
        </p:spPr>
      </p:pic>
      <p:grpSp>
        <p:nvGrpSpPr>
          <p:cNvPr id="63" name="Grupa 62">
            <a:extLst>
              <a:ext uri="{FF2B5EF4-FFF2-40B4-BE49-F238E27FC236}">
                <a16:creationId xmlns:a16="http://schemas.microsoft.com/office/drawing/2014/main" id="{961A4412-F134-4574-96C8-A4112EB1CD6A}"/>
              </a:ext>
            </a:extLst>
          </p:cNvPr>
          <p:cNvGrpSpPr/>
          <p:nvPr/>
        </p:nvGrpSpPr>
        <p:grpSpPr>
          <a:xfrm>
            <a:off x="7393434" y="10020300"/>
            <a:ext cx="3501133" cy="0"/>
            <a:chOff x="4038600" y="10020300"/>
            <a:chExt cx="3501133" cy="0"/>
          </a:xfrm>
        </p:grpSpPr>
        <p:cxnSp>
          <p:nvCxnSpPr>
            <p:cNvPr id="58" name="Ravni poveznik 57">
              <a:extLst>
                <a:ext uri="{FF2B5EF4-FFF2-40B4-BE49-F238E27FC236}">
                  <a16:creationId xmlns:a16="http://schemas.microsoft.com/office/drawing/2014/main" id="{8BF7C586-474D-439E-8A24-EAF2A23D900A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10020300"/>
              <a:ext cx="730012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Ravni poveznik 59">
              <a:extLst>
                <a:ext uri="{FF2B5EF4-FFF2-40B4-BE49-F238E27FC236}">
                  <a16:creationId xmlns:a16="http://schemas.microsoft.com/office/drawing/2014/main" id="{D111B683-2C81-4546-8541-76C2D5C6DAF6}"/>
                </a:ext>
              </a:extLst>
            </p:cNvPr>
            <p:cNvCxnSpPr>
              <a:cxnSpLocks/>
            </p:cNvCxnSpPr>
            <p:nvPr/>
          </p:nvCxnSpPr>
          <p:spPr>
            <a:xfrm>
              <a:off x="4962307" y="10020300"/>
              <a:ext cx="730012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Ravni poveznik 60">
              <a:extLst>
                <a:ext uri="{FF2B5EF4-FFF2-40B4-BE49-F238E27FC236}">
                  <a16:creationId xmlns:a16="http://schemas.microsoft.com/office/drawing/2014/main" id="{EC1A845E-43AE-49F4-BB31-31ED2D476A14}"/>
                </a:ext>
              </a:extLst>
            </p:cNvPr>
            <p:cNvCxnSpPr>
              <a:cxnSpLocks/>
            </p:cNvCxnSpPr>
            <p:nvPr/>
          </p:nvCxnSpPr>
          <p:spPr>
            <a:xfrm>
              <a:off x="5886014" y="10020300"/>
              <a:ext cx="730012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Ravni poveznik 61">
              <a:extLst>
                <a:ext uri="{FF2B5EF4-FFF2-40B4-BE49-F238E27FC236}">
                  <a16:creationId xmlns:a16="http://schemas.microsoft.com/office/drawing/2014/main" id="{58E4AFDA-7625-44C5-95A7-B9F79062CFB7}"/>
                </a:ext>
              </a:extLst>
            </p:cNvPr>
            <p:cNvCxnSpPr>
              <a:cxnSpLocks/>
            </p:cNvCxnSpPr>
            <p:nvPr/>
          </p:nvCxnSpPr>
          <p:spPr>
            <a:xfrm>
              <a:off x="6809721" y="10020300"/>
              <a:ext cx="730012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59204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888" b="-12888"/>
            </a:stretch>
          </a:blipFill>
        </p:spPr>
        <p:txBody>
          <a:bodyPr/>
          <a:lstStyle/>
          <a:p>
            <a:endParaRPr lang="hr-HR" dirty="0"/>
          </a:p>
        </p:txBody>
      </p:sp>
      <p:grpSp>
        <p:nvGrpSpPr>
          <p:cNvPr id="28" name="Grupa 27">
            <a:extLst>
              <a:ext uri="{FF2B5EF4-FFF2-40B4-BE49-F238E27FC236}">
                <a16:creationId xmlns:a16="http://schemas.microsoft.com/office/drawing/2014/main" id="{A120D601-5EF6-43C0-9703-DBC26E62C09A}"/>
              </a:ext>
            </a:extLst>
          </p:cNvPr>
          <p:cNvGrpSpPr/>
          <p:nvPr/>
        </p:nvGrpSpPr>
        <p:grpSpPr>
          <a:xfrm>
            <a:off x="1371599" y="727285"/>
            <a:ext cx="7675553" cy="2123359"/>
            <a:chOff x="1371599" y="727285"/>
            <a:chExt cx="7675553" cy="2123359"/>
          </a:xfrm>
        </p:grpSpPr>
        <p:grpSp>
          <p:nvGrpSpPr>
            <p:cNvPr id="29" name="Group 7">
              <a:extLst>
                <a:ext uri="{FF2B5EF4-FFF2-40B4-BE49-F238E27FC236}">
                  <a16:creationId xmlns:a16="http://schemas.microsoft.com/office/drawing/2014/main" id="{74540274-55D9-428B-9BD1-B183B93785E6}"/>
                </a:ext>
              </a:extLst>
            </p:cNvPr>
            <p:cNvGrpSpPr/>
            <p:nvPr/>
          </p:nvGrpSpPr>
          <p:grpSpPr>
            <a:xfrm>
              <a:off x="1371599" y="727285"/>
              <a:ext cx="7675553" cy="2123359"/>
              <a:chOff x="0" y="0"/>
              <a:chExt cx="2385235" cy="849329"/>
            </a:xfrm>
          </p:grpSpPr>
          <p:sp>
            <p:nvSpPr>
              <p:cNvPr id="31" name="Freeform 8">
                <a:extLst>
                  <a:ext uri="{FF2B5EF4-FFF2-40B4-BE49-F238E27FC236}">
                    <a16:creationId xmlns:a16="http://schemas.microsoft.com/office/drawing/2014/main" id="{FFFF7EE4-848F-4E41-9707-B9BB1B6AC2A9}"/>
                  </a:ext>
                </a:extLst>
              </p:cNvPr>
              <p:cNvSpPr/>
              <p:nvPr/>
            </p:nvSpPr>
            <p:spPr>
              <a:xfrm>
                <a:off x="0" y="0"/>
                <a:ext cx="2385235" cy="849329"/>
              </a:xfrm>
              <a:custGeom>
                <a:avLst/>
                <a:gdLst/>
                <a:ahLst/>
                <a:cxnLst/>
                <a:rect l="l" t="t" r="r" b="b"/>
                <a:pathLst>
                  <a:path w="2385235" h="849329">
                    <a:moveTo>
                      <a:pt x="56637" y="0"/>
                    </a:moveTo>
                    <a:lnTo>
                      <a:pt x="2328598" y="0"/>
                    </a:lnTo>
                    <a:cubicBezTo>
                      <a:pt x="2343619" y="0"/>
                      <a:pt x="2358025" y="5967"/>
                      <a:pt x="2368647" y="16589"/>
                    </a:cubicBezTo>
                    <a:cubicBezTo>
                      <a:pt x="2379268" y="27210"/>
                      <a:pt x="2385235" y="41616"/>
                      <a:pt x="2385235" y="56637"/>
                    </a:cubicBezTo>
                    <a:lnTo>
                      <a:pt x="2385235" y="792691"/>
                    </a:lnTo>
                    <a:cubicBezTo>
                      <a:pt x="2385235" y="807713"/>
                      <a:pt x="2379268" y="822118"/>
                      <a:pt x="2368647" y="832740"/>
                    </a:cubicBezTo>
                    <a:cubicBezTo>
                      <a:pt x="2358025" y="843362"/>
                      <a:pt x="2343619" y="849329"/>
                      <a:pt x="2328598" y="849329"/>
                    </a:cubicBezTo>
                    <a:lnTo>
                      <a:pt x="56637" y="849329"/>
                    </a:lnTo>
                    <a:cubicBezTo>
                      <a:pt x="41616" y="849329"/>
                      <a:pt x="27210" y="843362"/>
                      <a:pt x="16589" y="832740"/>
                    </a:cubicBezTo>
                    <a:cubicBezTo>
                      <a:pt x="5967" y="822118"/>
                      <a:pt x="0" y="807713"/>
                      <a:pt x="0" y="792691"/>
                    </a:cubicBezTo>
                    <a:lnTo>
                      <a:pt x="0" y="56637"/>
                    </a:lnTo>
                    <a:cubicBezTo>
                      <a:pt x="0" y="41616"/>
                      <a:pt x="5967" y="27210"/>
                      <a:pt x="16589" y="16589"/>
                    </a:cubicBezTo>
                    <a:cubicBezTo>
                      <a:pt x="27210" y="5967"/>
                      <a:pt x="41616" y="0"/>
                      <a:pt x="5663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FB6E8">
                      <a:alpha val="100000"/>
                    </a:srgbClr>
                  </a:gs>
                  <a:gs pos="100000">
                    <a:srgbClr val="2B69B4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571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32" name="TextBox 9">
                <a:extLst>
                  <a:ext uri="{FF2B5EF4-FFF2-40B4-BE49-F238E27FC236}">
                    <a16:creationId xmlns:a16="http://schemas.microsoft.com/office/drawing/2014/main" id="{5C1B99D0-AF7E-4168-8E8D-BA8609177A05}"/>
                  </a:ext>
                </a:extLst>
              </p:cNvPr>
              <p:cNvSpPr txBox="1"/>
              <p:nvPr/>
            </p:nvSpPr>
            <p:spPr>
              <a:xfrm>
                <a:off x="0" y="-95250"/>
                <a:ext cx="2385235" cy="944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706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0" name="TextBox 35">
              <a:extLst>
                <a:ext uri="{FF2B5EF4-FFF2-40B4-BE49-F238E27FC236}">
                  <a16:creationId xmlns:a16="http://schemas.microsoft.com/office/drawing/2014/main" id="{6953420B-B251-4842-8E2F-826C0E908368}"/>
                </a:ext>
              </a:extLst>
            </p:cNvPr>
            <p:cNvSpPr txBox="1"/>
            <p:nvPr/>
          </p:nvSpPr>
          <p:spPr>
            <a:xfrm>
              <a:off x="3094837" y="1180421"/>
              <a:ext cx="5450594" cy="10394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100"/>
                </a:lnSpc>
                <a:spcBef>
                  <a:spcPct val="0"/>
                </a:spcBef>
              </a:pPr>
              <a:r>
                <a:rPr lang="en-US" sz="6600" dirty="0" err="1">
                  <a:solidFill>
                    <a:srgbClr val="FFFFFF"/>
                  </a:solidFill>
                  <a:latin typeface="Montserrat Classic Bold"/>
                </a:rPr>
                <a:t>Vrste</a:t>
              </a:r>
              <a:r>
                <a:rPr lang="en-US" sz="6600" dirty="0">
                  <a:solidFill>
                    <a:srgbClr val="FFFFFF"/>
                  </a:solidFill>
                  <a:latin typeface="Montserrat Classic Bold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Montserrat Classic Bold"/>
                </a:rPr>
                <a:t>robota</a:t>
              </a:r>
              <a:endParaRPr lang="en-US" sz="6600" dirty="0">
                <a:solidFill>
                  <a:srgbClr val="FFFFFF"/>
                </a:solidFill>
                <a:latin typeface="Montserrat Classic Bold"/>
              </a:endParaRPr>
            </a:p>
          </p:txBody>
        </p:sp>
      </p:grpSp>
      <p:sp>
        <p:nvSpPr>
          <p:cNvPr id="53" name="TextBox 24">
            <a:extLst>
              <a:ext uri="{FF2B5EF4-FFF2-40B4-BE49-F238E27FC236}">
                <a16:creationId xmlns:a16="http://schemas.microsoft.com/office/drawing/2014/main" id="{4F6FD361-58EC-4F47-882E-EFF5EFC4EB2D}"/>
              </a:ext>
            </a:extLst>
          </p:cNvPr>
          <p:cNvSpPr txBox="1"/>
          <p:nvPr/>
        </p:nvSpPr>
        <p:spPr>
          <a:xfrm>
            <a:off x="3646800" y="4071427"/>
            <a:ext cx="2975214" cy="6719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5799"/>
              </a:lnSpc>
              <a:spcBef>
                <a:spcPct val="0"/>
              </a:spcBef>
            </a:pPr>
            <a:r>
              <a:rPr lang="hr-HR" sz="3600" dirty="0">
                <a:solidFill>
                  <a:srgbClr val="FFFFFF">
                    <a:alpha val="50000"/>
                  </a:srgbClr>
                </a:solidFill>
                <a:latin typeface="Montserrat"/>
              </a:rPr>
              <a:t>MODI</a:t>
            </a:r>
            <a:endParaRPr lang="en-US" sz="3200" dirty="0">
              <a:solidFill>
                <a:srgbClr val="FFFFFF">
                  <a:alpha val="50000"/>
                </a:srgbClr>
              </a:solidFill>
              <a:latin typeface="Montserrat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304800" y="292042"/>
            <a:ext cx="2541631" cy="2561912"/>
          </a:xfrm>
          <a:custGeom>
            <a:avLst/>
            <a:gdLst/>
            <a:ahLst/>
            <a:cxnLst/>
            <a:rect l="l" t="t" r="r" b="b"/>
            <a:pathLst>
              <a:path w="3117676" h="3142554">
                <a:moveTo>
                  <a:pt x="0" y="0"/>
                </a:moveTo>
                <a:lnTo>
                  <a:pt x="3117676" y="0"/>
                </a:lnTo>
                <a:lnTo>
                  <a:pt x="3117676" y="3142554"/>
                </a:lnTo>
                <a:lnTo>
                  <a:pt x="0" y="31425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4281377" y="292042"/>
            <a:ext cx="4635925" cy="3859407"/>
          </a:xfrm>
          <a:custGeom>
            <a:avLst/>
            <a:gdLst/>
            <a:ahLst/>
            <a:cxnLst/>
            <a:rect l="l" t="t" r="r" b="b"/>
            <a:pathLst>
              <a:path w="4635925" h="3859407">
                <a:moveTo>
                  <a:pt x="0" y="0"/>
                </a:moveTo>
                <a:lnTo>
                  <a:pt x="4635924" y="0"/>
                </a:lnTo>
                <a:lnTo>
                  <a:pt x="4635924" y="3859408"/>
                </a:lnTo>
                <a:lnTo>
                  <a:pt x="0" y="38594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 flipV="1">
            <a:off x="16780899" y="-106500"/>
            <a:ext cx="1507101" cy="1969820"/>
          </a:xfrm>
          <a:custGeom>
            <a:avLst/>
            <a:gdLst/>
            <a:ahLst/>
            <a:cxnLst/>
            <a:rect l="l" t="t" r="r" b="b"/>
            <a:pathLst>
              <a:path w="1507101" h="1969820">
                <a:moveTo>
                  <a:pt x="1507101" y="1969819"/>
                </a:moveTo>
                <a:lnTo>
                  <a:pt x="0" y="1969819"/>
                </a:lnTo>
                <a:lnTo>
                  <a:pt x="0" y="0"/>
                </a:lnTo>
                <a:lnTo>
                  <a:pt x="1507101" y="0"/>
                </a:lnTo>
                <a:lnTo>
                  <a:pt x="1507101" y="1969819"/>
                </a:lnTo>
                <a:close/>
              </a:path>
            </a:pathLst>
          </a:custGeom>
          <a:blipFill>
            <a:blip r:embed="rId5"/>
            <a:stretch>
              <a:fillRect l="-321036" b="-144015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3650138" y="3733891"/>
            <a:ext cx="2535238" cy="166421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3706"/>
              </a:lnSpc>
              <a:spcBef>
                <a:spcPct val="0"/>
              </a:spcBef>
            </a:pPr>
            <a:endParaRPr/>
          </a:p>
        </p:txBody>
      </p:sp>
      <p:sp>
        <p:nvSpPr>
          <p:cNvPr id="24" name="TextBox 24"/>
          <p:cNvSpPr txBox="1"/>
          <p:nvPr/>
        </p:nvSpPr>
        <p:spPr>
          <a:xfrm>
            <a:off x="14093933" y="4800238"/>
            <a:ext cx="3108133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hr-HR" sz="3000" dirty="0">
                <a:solidFill>
                  <a:srgbClr val="FFFFFF">
                    <a:alpha val="45000"/>
                  </a:srgbClr>
                </a:solidFill>
                <a:latin typeface="Montserrat"/>
              </a:rPr>
              <a:t>Lego </a:t>
            </a:r>
            <a:r>
              <a:rPr lang="hr-HR" sz="3000" dirty="0" err="1">
                <a:solidFill>
                  <a:srgbClr val="FFFFFF">
                    <a:alpha val="45000"/>
                  </a:srgbClr>
                </a:solidFill>
                <a:latin typeface="Montserrat"/>
              </a:rPr>
              <a:t>Spike</a:t>
            </a:r>
            <a:endParaRPr lang="en-US" sz="3000" dirty="0">
              <a:solidFill>
                <a:srgbClr val="FFFFFF">
                  <a:alpha val="45000"/>
                </a:srgbClr>
              </a:solidFill>
              <a:latin typeface="Montserra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466510" y="3331007"/>
            <a:ext cx="1991982" cy="146923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3706"/>
              </a:lnSpc>
              <a:spcBef>
                <a:spcPct val="0"/>
              </a:spcBef>
            </a:pPr>
            <a:endParaRPr/>
          </a:p>
        </p:txBody>
      </p:sp>
      <p:sp>
        <p:nvSpPr>
          <p:cNvPr id="36" name="TextBox 36"/>
          <p:cNvSpPr txBox="1"/>
          <p:nvPr/>
        </p:nvSpPr>
        <p:spPr>
          <a:xfrm>
            <a:off x="11276458" y="4071427"/>
            <a:ext cx="341268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spcBef>
                <a:spcPct val="0"/>
              </a:spcBef>
            </a:pPr>
            <a:r>
              <a:rPr lang="hr-HR" sz="3600" dirty="0">
                <a:solidFill>
                  <a:srgbClr val="FFFFFF">
                    <a:alpha val="50000"/>
                  </a:srgbClr>
                </a:solidFill>
                <a:latin typeface="Montserrat"/>
              </a:rPr>
              <a:t>mBot</a:t>
            </a:r>
            <a:endParaRPr lang="en-US" sz="3600" dirty="0">
              <a:solidFill>
                <a:srgbClr val="FFFFFF">
                  <a:alpha val="50000"/>
                </a:srgbClr>
              </a:solidFill>
              <a:latin typeface="Montserrat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779325" y="2850644"/>
            <a:ext cx="3569068" cy="266490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3706"/>
              </a:lnSpc>
              <a:spcBef>
                <a:spcPct val="0"/>
              </a:spcBef>
            </a:pPr>
            <a:endParaRPr/>
          </a:p>
        </p:txBody>
      </p:sp>
      <p:sp>
        <p:nvSpPr>
          <p:cNvPr id="34" name="TextBox 34"/>
          <p:cNvSpPr txBox="1"/>
          <p:nvPr/>
        </p:nvSpPr>
        <p:spPr>
          <a:xfrm>
            <a:off x="5226547" y="3322247"/>
            <a:ext cx="7652254" cy="7099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5799"/>
              </a:lnSpc>
              <a:spcBef>
                <a:spcPct val="0"/>
              </a:spcBef>
            </a:pPr>
            <a:r>
              <a:rPr lang="hr-HR" sz="4800" b="1" dirty="0">
                <a:solidFill>
                  <a:srgbClr val="FFFFFF"/>
                </a:solidFill>
                <a:latin typeface="Montserrat"/>
              </a:rPr>
              <a:t>micro:Maqueen Plus V2</a:t>
            </a:r>
          </a:p>
        </p:txBody>
      </p:sp>
      <p:pic>
        <p:nvPicPr>
          <p:cNvPr id="47" name="Slika 46">
            <a:extLst>
              <a:ext uri="{FF2B5EF4-FFF2-40B4-BE49-F238E27FC236}">
                <a16:creationId xmlns:a16="http://schemas.microsoft.com/office/drawing/2014/main" id="{E3D7DB60-9DB7-4190-B2C7-9540CDF1C4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7" t="2113" r="9419" b="534"/>
          <a:stretch/>
        </p:blipFill>
        <p:spPr>
          <a:xfrm>
            <a:off x="3352800" y="5201100"/>
            <a:ext cx="3600000" cy="3600000"/>
          </a:xfrm>
          <a:prstGeom prst="ellipse">
            <a:avLst/>
          </a:prstGeom>
          <a:solidFill>
            <a:schemeClr val="tx1"/>
          </a:solidFill>
          <a:effectLst>
            <a:outerShdw blurRad="381000" sx="102000" sy="102000" algn="ctr" rotWithShape="0">
              <a:schemeClr val="tx2">
                <a:lumMod val="20000"/>
                <a:lumOff val="80000"/>
                <a:alpha val="60000"/>
              </a:schemeClr>
            </a:outerShdw>
          </a:effectLst>
        </p:spPr>
      </p:pic>
      <p:pic>
        <p:nvPicPr>
          <p:cNvPr id="27" name="Slika 26">
            <a:extLst>
              <a:ext uri="{FF2B5EF4-FFF2-40B4-BE49-F238E27FC236}">
                <a16:creationId xmlns:a16="http://schemas.microsoft.com/office/drawing/2014/main" id="{8458D10A-AA42-40F0-8EBA-AD613C2FAA2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5" t="9835" r="225" b="33904"/>
          <a:stretch/>
        </p:blipFill>
        <p:spPr>
          <a:xfrm>
            <a:off x="14500200" y="5851500"/>
            <a:ext cx="2340000" cy="2340000"/>
          </a:xfrm>
          <a:prstGeom prst="ellipse">
            <a:avLst/>
          </a:prstGeom>
          <a:solidFill>
            <a:schemeClr val="tx1"/>
          </a:solidFill>
          <a:effectLst>
            <a:outerShdw blurRad="381000" sx="102000" sy="102000" algn="ctr" rotWithShape="0">
              <a:schemeClr val="tx2">
                <a:lumMod val="20000"/>
                <a:lumOff val="80000"/>
                <a:alpha val="60000"/>
              </a:schemeClr>
            </a:outerShdw>
          </a:effectLst>
        </p:spPr>
      </p:pic>
      <p:pic>
        <p:nvPicPr>
          <p:cNvPr id="26" name="Slika 25">
            <a:extLst>
              <a:ext uri="{FF2B5EF4-FFF2-40B4-BE49-F238E27FC236}">
                <a16:creationId xmlns:a16="http://schemas.microsoft.com/office/drawing/2014/main" id="{A811A932-C566-4878-A71B-F92494DADB6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8" r="12498"/>
          <a:stretch/>
        </p:blipFill>
        <p:spPr>
          <a:xfrm>
            <a:off x="11182800" y="5219700"/>
            <a:ext cx="3600000" cy="3600000"/>
          </a:xfrm>
          <a:prstGeom prst="ellipse">
            <a:avLst/>
          </a:prstGeom>
          <a:solidFill>
            <a:schemeClr val="tx1"/>
          </a:solidFill>
          <a:effectLst>
            <a:outerShdw blurRad="381000" sx="102000" sy="102000" algn="ctr" rotWithShape="0">
              <a:schemeClr val="tx2">
                <a:lumMod val="20000"/>
                <a:lumOff val="80000"/>
                <a:alpha val="60000"/>
              </a:schemeClr>
            </a:outerShdw>
          </a:effectLst>
        </p:spPr>
      </p:pic>
      <p:pic>
        <p:nvPicPr>
          <p:cNvPr id="45" name="Slika 44">
            <a:extLst>
              <a:ext uri="{FF2B5EF4-FFF2-40B4-BE49-F238E27FC236}">
                <a16:creationId xmlns:a16="http://schemas.microsoft.com/office/drawing/2014/main" id="{3CDF6880-BFA8-4386-ADF6-42D9F01CEE2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3" t="17415" r="343" b="7585"/>
          <a:stretch/>
        </p:blipFill>
        <p:spPr>
          <a:xfrm>
            <a:off x="6552738" y="4379077"/>
            <a:ext cx="5040000" cy="5040000"/>
          </a:xfrm>
          <a:prstGeom prst="ellipse">
            <a:avLst/>
          </a:prstGeom>
          <a:solidFill>
            <a:schemeClr val="tx1"/>
          </a:solidFill>
          <a:effectLst>
            <a:outerShdw blurRad="381000" sx="102000" sy="102000" algn="ctr" rotWithShape="0">
              <a:schemeClr val="tx2">
                <a:lumMod val="20000"/>
                <a:lumOff val="80000"/>
                <a:alpha val="60000"/>
              </a:schemeClr>
            </a:outerShdw>
          </a:effectLst>
        </p:spPr>
      </p:pic>
      <p:grpSp>
        <p:nvGrpSpPr>
          <p:cNvPr id="63" name="Grupa 62">
            <a:extLst>
              <a:ext uri="{FF2B5EF4-FFF2-40B4-BE49-F238E27FC236}">
                <a16:creationId xmlns:a16="http://schemas.microsoft.com/office/drawing/2014/main" id="{961A4412-F134-4574-96C8-A4112EB1CD6A}"/>
              </a:ext>
            </a:extLst>
          </p:cNvPr>
          <p:cNvGrpSpPr/>
          <p:nvPr/>
        </p:nvGrpSpPr>
        <p:grpSpPr>
          <a:xfrm>
            <a:off x="7393434" y="10020300"/>
            <a:ext cx="3501133" cy="0"/>
            <a:chOff x="4038600" y="10020300"/>
            <a:chExt cx="3501133" cy="0"/>
          </a:xfrm>
        </p:grpSpPr>
        <p:cxnSp>
          <p:nvCxnSpPr>
            <p:cNvPr id="58" name="Ravni poveznik 57">
              <a:extLst>
                <a:ext uri="{FF2B5EF4-FFF2-40B4-BE49-F238E27FC236}">
                  <a16:creationId xmlns:a16="http://schemas.microsoft.com/office/drawing/2014/main" id="{8BF7C586-474D-439E-8A24-EAF2A23D900A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10020300"/>
              <a:ext cx="730012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Ravni poveznik 59">
              <a:extLst>
                <a:ext uri="{FF2B5EF4-FFF2-40B4-BE49-F238E27FC236}">
                  <a16:creationId xmlns:a16="http://schemas.microsoft.com/office/drawing/2014/main" id="{D111B683-2C81-4546-8541-76C2D5C6DAF6}"/>
                </a:ext>
              </a:extLst>
            </p:cNvPr>
            <p:cNvCxnSpPr>
              <a:cxnSpLocks/>
            </p:cNvCxnSpPr>
            <p:nvPr/>
          </p:nvCxnSpPr>
          <p:spPr>
            <a:xfrm>
              <a:off x="4962307" y="10020300"/>
              <a:ext cx="730012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Ravni poveznik 60">
              <a:extLst>
                <a:ext uri="{FF2B5EF4-FFF2-40B4-BE49-F238E27FC236}">
                  <a16:creationId xmlns:a16="http://schemas.microsoft.com/office/drawing/2014/main" id="{EC1A845E-43AE-49F4-BB31-31ED2D476A14}"/>
                </a:ext>
              </a:extLst>
            </p:cNvPr>
            <p:cNvCxnSpPr>
              <a:cxnSpLocks/>
            </p:cNvCxnSpPr>
            <p:nvPr/>
          </p:nvCxnSpPr>
          <p:spPr>
            <a:xfrm>
              <a:off x="5886014" y="10020300"/>
              <a:ext cx="730012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Ravni poveznik 61">
              <a:extLst>
                <a:ext uri="{FF2B5EF4-FFF2-40B4-BE49-F238E27FC236}">
                  <a16:creationId xmlns:a16="http://schemas.microsoft.com/office/drawing/2014/main" id="{58E4AFDA-7625-44C5-95A7-B9F79062CFB7}"/>
                </a:ext>
              </a:extLst>
            </p:cNvPr>
            <p:cNvCxnSpPr>
              <a:cxnSpLocks/>
            </p:cNvCxnSpPr>
            <p:nvPr/>
          </p:nvCxnSpPr>
          <p:spPr>
            <a:xfrm>
              <a:off x="6809721" y="10020300"/>
              <a:ext cx="730012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3416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3251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888" b="-12888"/>
            </a:stretch>
          </a:blipFill>
        </p:spPr>
        <p:txBody>
          <a:bodyPr/>
          <a:lstStyle/>
          <a:p>
            <a:endParaRPr lang="hr-HR" dirty="0"/>
          </a:p>
        </p:txBody>
      </p:sp>
      <p:grpSp>
        <p:nvGrpSpPr>
          <p:cNvPr id="29" name="Grupa 28">
            <a:extLst>
              <a:ext uri="{FF2B5EF4-FFF2-40B4-BE49-F238E27FC236}">
                <a16:creationId xmlns:a16="http://schemas.microsoft.com/office/drawing/2014/main" id="{2181B776-2032-425B-A816-A49884568931}"/>
              </a:ext>
            </a:extLst>
          </p:cNvPr>
          <p:cNvGrpSpPr/>
          <p:nvPr/>
        </p:nvGrpSpPr>
        <p:grpSpPr>
          <a:xfrm>
            <a:off x="1371599" y="727285"/>
            <a:ext cx="7675553" cy="2123359"/>
            <a:chOff x="1371599" y="727285"/>
            <a:chExt cx="7675553" cy="2123359"/>
          </a:xfrm>
        </p:grpSpPr>
        <p:grpSp>
          <p:nvGrpSpPr>
            <p:cNvPr id="30" name="Group 7">
              <a:extLst>
                <a:ext uri="{FF2B5EF4-FFF2-40B4-BE49-F238E27FC236}">
                  <a16:creationId xmlns:a16="http://schemas.microsoft.com/office/drawing/2014/main" id="{02AC9CD5-5872-41C4-96A6-D62D1D1E1F7B}"/>
                </a:ext>
              </a:extLst>
            </p:cNvPr>
            <p:cNvGrpSpPr/>
            <p:nvPr/>
          </p:nvGrpSpPr>
          <p:grpSpPr>
            <a:xfrm>
              <a:off x="1371599" y="727285"/>
              <a:ext cx="7675553" cy="2123359"/>
              <a:chOff x="0" y="0"/>
              <a:chExt cx="2385235" cy="849329"/>
            </a:xfrm>
          </p:grpSpPr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64B12EA9-55AD-46D3-BB68-B378803F565F}"/>
                  </a:ext>
                </a:extLst>
              </p:cNvPr>
              <p:cNvSpPr/>
              <p:nvPr/>
            </p:nvSpPr>
            <p:spPr>
              <a:xfrm>
                <a:off x="0" y="0"/>
                <a:ext cx="2385235" cy="849329"/>
              </a:xfrm>
              <a:custGeom>
                <a:avLst/>
                <a:gdLst/>
                <a:ahLst/>
                <a:cxnLst/>
                <a:rect l="l" t="t" r="r" b="b"/>
                <a:pathLst>
                  <a:path w="2385235" h="849329">
                    <a:moveTo>
                      <a:pt x="56637" y="0"/>
                    </a:moveTo>
                    <a:lnTo>
                      <a:pt x="2328598" y="0"/>
                    </a:lnTo>
                    <a:cubicBezTo>
                      <a:pt x="2343619" y="0"/>
                      <a:pt x="2358025" y="5967"/>
                      <a:pt x="2368647" y="16589"/>
                    </a:cubicBezTo>
                    <a:cubicBezTo>
                      <a:pt x="2379268" y="27210"/>
                      <a:pt x="2385235" y="41616"/>
                      <a:pt x="2385235" y="56637"/>
                    </a:cubicBezTo>
                    <a:lnTo>
                      <a:pt x="2385235" y="792691"/>
                    </a:lnTo>
                    <a:cubicBezTo>
                      <a:pt x="2385235" y="807713"/>
                      <a:pt x="2379268" y="822118"/>
                      <a:pt x="2368647" y="832740"/>
                    </a:cubicBezTo>
                    <a:cubicBezTo>
                      <a:pt x="2358025" y="843362"/>
                      <a:pt x="2343619" y="849329"/>
                      <a:pt x="2328598" y="849329"/>
                    </a:cubicBezTo>
                    <a:lnTo>
                      <a:pt x="56637" y="849329"/>
                    </a:lnTo>
                    <a:cubicBezTo>
                      <a:pt x="41616" y="849329"/>
                      <a:pt x="27210" y="843362"/>
                      <a:pt x="16589" y="832740"/>
                    </a:cubicBezTo>
                    <a:cubicBezTo>
                      <a:pt x="5967" y="822118"/>
                      <a:pt x="0" y="807713"/>
                      <a:pt x="0" y="792691"/>
                    </a:cubicBezTo>
                    <a:lnTo>
                      <a:pt x="0" y="56637"/>
                    </a:lnTo>
                    <a:cubicBezTo>
                      <a:pt x="0" y="41616"/>
                      <a:pt x="5967" y="27210"/>
                      <a:pt x="16589" y="16589"/>
                    </a:cubicBezTo>
                    <a:cubicBezTo>
                      <a:pt x="27210" y="5967"/>
                      <a:pt x="41616" y="0"/>
                      <a:pt x="5663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FB6E8">
                      <a:alpha val="100000"/>
                    </a:srgbClr>
                  </a:gs>
                  <a:gs pos="100000">
                    <a:srgbClr val="2B69B4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571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33" name="TextBox 9">
                <a:extLst>
                  <a:ext uri="{FF2B5EF4-FFF2-40B4-BE49-F238E27FC236}">
                    <a16:creationId xmlns:a16="http://schemas.microsoft.com/office/drawing/2014/main" id="{C0CBA455-31F9-4013-ADB7-BBF9F699436A}"/>
                  </a:ext>
                </a:extLst>
              </p:cNvPr>
              <p:cNvSpPr txBox="1"/>
              <p:nvPr/>
            </p:nvSpPr>
            <p:spPr>
              <a:xfrm>
                <a:off x="0" y="-95250"/>
                <a:ext cx="2385235" cy="944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706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1" name="TextBox 35">
              <a:extLst>
                <a:ext uri="{FF2B5EF4-FFF2-40B4-BE49-F238E27FC236}">
                  <a16:creationId xmlns:a16="http://schemas.microsoft.com/office/drawing/2014/main" id="{A83ACB20-239A-4C34-A22B-7D0AB34D37C1}"/>
                </a:ext>
              </a:extLst>
            </p:cNvPr>
            <p:cNvSpPr txBox="1"/>
            <p:nvPr/>
          </p:nvSpPr>
          <p:spPr>
            <a:xfrm>
              <a:off x="3094837" y="1180421"/>
              <a:ext cx="5450594" cy="10394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100"/>
                </a:lnSpc>
                <a:spcBef>
                  <a:spcPct val="0"/>
                </a:spcBef>
              </a:pPr>
              <a:r>
                <a:rPr lang="en-US" sz="6600" dirty="0" err="1">
                  <a:solidFill>
                    <a:srgbClr val="FFFFFF"/>
                  </a:solidFill>
                  <a:latin typeface="Montserrat Classic Bold"/>
                </a:rPr>
                <a:t>Vrste</a:t>
              </a:r>
              <a:r>
                <a:rPr lang="en-US" sz="6600" dirty="0">
                  <a:solidFill>
                    <a:srgbClr val="FFFFFF"/>
                  </a:solidFill>
                  <a:latin typeface="Montserrat Classic Bold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Montserrat Classic Bold"/>
                </a:rPr>
                <a:t>robota</a:t>
              </a:r>
              <a:endParaRPr lang="en-US" sz="6600" dirty="0">
                <a:solidFill>
                  <a:srgbClr val="FFFFFF"/>
                </a:solidFill>
                <a:latin typeface="Montserrat Classic Bold"/>
              </a:endParaRPr>
            </a:p>
          </p:txBody>
        </p:sp>
      </p:grpSp>
      <p:sp>
        <p:nvSpPr>
          <p:cNvPr id="53" name="TextBox 24">
            <a:extLst>
              <a:ext uri="{FF2B5EF4-FFF2-40B4-BE49-F238E27FC236}">
                <a16:creationId xmlns:a16="http://schemas.microsoft.com/office/drawing/2014/main" id="{4F6FD361-58EC-4F47-882E-EFF5EFC4EB2D}"/>
              </a:ext>
            </a:extLst>
          </p:cNvPr>
          <p:cNvSpPr txBox="1"/>
          <p:nvPr/>
        </p:nvSpPr>
        <p:spPr>
          <a:xfrm>
            <a:off x="3094837" y="4071427"/>
            <a:ext cx="407914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spcBef>
                <a:spcPct val="0"/>
              </a:spcBef>
            </a:pPr>
            <a:r>
              <a:rPr lang="hr-HR" sz="3600" dirty="0">
                <a:solidFill>
                  <a:srgbClr val="FFFFFF">
                    <a:alpha val="50000"/>
                  </a:srgbClr>
                </a:solidFill>
                <a:latin typeface="Montserrat"/>
              </a:rPr>
              <a:t>micro:Maqueen Plus V2</a:t>
            </a:r>
          </a:p>
        </p:txBody>
      </p:sp>
      <p:sp>
        <p:nvSpPr>
          <p:cNvPr id="10" name="Freeform 10"/>
          <p:cNvSpPr/>
          <p:nvPr/>
        </p:nvSpPr>
        <p:spPr>
          <a:xfrm>
            <a:off x="304800" y="292042"/>
            <a:ext cx="2541631" cy="2561912"/>
          </a:xfrm>
          <a:custGeom>
            <a:avLst/>
            <a:gdLst/>
            <a:ahLst/>
            <a:cxnLst/>
            <a:rect l="l" t="t" r="r" b="b"/>
            <a:pathLst>
              <a:path w="3117676" h="3142554">
                <a:moveTo>
                  <a:pt x="0" y="0"/>
                </a:moveTo>
                <a:lnTo>
                  <a:pt x="3117676" y="0"/>
                </a:lnTo>
                <a:lnTo>
                  <a:pt x="3117676" y="3142554"/>
                </a:lnTo>
                <a:lnTo>
                  <a:pt x="0" y="31425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4281377" y="292042"/>
            <a:ext cx="4635925" cy="3859407"/>
          </a:xfrm>
          <a:custGeom>
            <a:avLst/>
            <a:gdLst/>
            <a:ahLst/>
            <a:cxnLst/>
            <a:rect l="l" t="t" r="r" b="b"/>
            <a:pathLst>
              <a:path w="4635925" h="3859407">
                <a:moveTo>
                  <a:pt x="0" y="0"/>
                </a:moveTo>
                <a:lnTo>
                  <a:pt x="4635924" y="0"/>
                </a:lnTo>
                <a:lnTo>
                  <a:pt x="4635924" y="3859408"/>
                </a:lnTo>
                <a:lnTo>
                  <a:pt x="0" y="38594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 flipV="1">
            <a:off x="16780899" y="-106500"/>
            <a:ext cx="1507101" cy="1969820"/>
          </a:xfrm>
          <a:custGeom>
            <a:avLst/>
            <a:gdLst/>
            <a:ahLst/>
            <a:cxnLst/>
            <a:rect l="l" t="t" r="r" b="b"/>
            <a:pathLst>
              <a:path w="1507101" h="1969820">
                <a:moveTo>
                  <a:pt x="1507101" y="1969819"/>
                </a:moveTo>
                <a:lnTo>
                  <a:pt x="0" y="1969819"/>
                </a:lnTo>
                <a:lnTo>
                  <a:pt x="0" y="0"/>
                </a:lnTo>
                <a:lnTo>
                  <a:pt x="1507101" y="0"/>
                </a:lnTo>
                <a:lnTo>
                  <a:pt x="1507101" y="1969819"/>
                </a:lnTo>
                <a:close/>
              </a:path>
            </a:pathLst>
          </a:custGeom>
          <a:blipFill>
            <a:blip r:embed="rId5"/>
            <a:stretch>
              <a:fillRect l="-321036" b="-144015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3650138" y="3733891"/>
            <a:ext cx="2535238" cy="166421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3706"/>
              </a:lnSpc>
              <a:spcBef>
                <a:spcPct val="0"/>
              </a:spcBef>
            </a:pPr>
            <a:endParaRPr/>
          </a:p>
        </p:txBody>
      </p:sp>
      <p:sp>
        <p:nvSpPr>
          <p:cNvPr id="24" name="TextBox 24"/>
          <p:cNvSpPr txBox="1"/>
          <p:nvPr/>
        </p:nvSpPr>
        <p:spPr>
          <a:xfrm>
            <a:off x="14093933" y="4800238"/>
            <a:ext cx="3108133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hr-HR" sz="3000" dirty="0">
                <a:solidFill>
                  <a:srgbClr val="FFFFFF">
                    <a:alpha val="45000"/>
                  </a:srgbClr>
                </a:solidFill>
                <a:latin typeface="Montserrat"/>
              </a:rPr>
              <a:t>MODI</a:t>
            </a:r>
            <a:endParaRPr lang="en-US" sz="3000" dirty="0">
              <a:solidFill>
                <a:srgbClr val="FFFFFF">
                  <a:alpha val="45000"/>
                </a:srgbClr>
              </a:solidFill>
              <a:latin typeface="Montserra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466510" y="3331007"/>
            <a:ext cx="1991982" cy="146923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3706"/>
              </a:lnSpc>
              <a:spcBef>
                <a:spcPct val="0"/>
              </a:spcBef>
            </a:pPr>
            <a:endParaRPr/>
          </a:p>
        </p:txBody>
      </p:sp>
      <p:sp>
        <p:nvSpPr>
          <p:cNvPr id="36" name="TextBox 36"/>
          <p:cNvSpPr txBox="1"/>
          <p:nvPr/>
        </p:nvSpPr>
        <p:spPr>
          <a:xfrm>
            <a:off x="11276458" y="4071427"/>
            <a:ext cx="341268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spcBef>
                <a:spcPct val="0"/>
              </a:spcBef>
            </a:pPr>
            <a:r>
              <a:rPr lang="hr-HR" sz="3600" dirty="0">
                <a:solidFill>
                  <a:srgbClr val="FFFFFF">
                    <a:alpha val="50000"/>
                  </a:srgbClr>
                </a:solidFill>
                <a:latin typeface="Montserrat"/>
              </a:rPr>
              <a:t>Lego </a:t>
            </a:r>
            <a:r>
              <a:rPr lang="hr-HR" sz="3600" dirty="0" err="1">
                <a:solidFill>
                  <a:srgbClr val="FFFFFF">
                    <a:alpha val="50000"/>
                  </a:srgbClr>
                </a:solidFill>
                <a:latin typeface="Montserrat"/>
              </a:rPr>
              <a:t>Spike</a:t>
            </a:r>
            <a:endParaRPr lang="en-US" sz="3600" dirty="0">
              <a:solidFill>
                <a:srgbClr val="FFFFFF">
                  <a:alpha val="50000"/>
                </a:srgbClr>
              </a:solidFill>
              <a:latin typeface="Montserrat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779325" y="2850644"/>
            <a:ext cx="3569068" cy="266490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3706"/>
              </a:lnSpc>
              <a:spcBef>
                <a:spcPct val="0"/>
              </a:spcBef>
            </a:pPr>
            <a:endParaRPr/>
          </a:p>
        </p:txBody>
      </p:sp>
      <p:sp>
        <p:nvSpPr>
          <p:cNvPr id="34" name="TextBox 34"/>
          <p:cNvSpPr txBox="1"/>
          <p:nvPr/>
        </p:nvSpPr>
        <p:spPr>
          <a:xfrm>
            <a:off x="5226547" y="3322247"/>
            <a:ext cx="7652254" cy="7099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5799"/>
              </a:lnSpc>
              <a:spcBef>
                <a:spcPct val="0"/>
              </a:spcBef>
            </a:pPr>
            <a:r>
              <a:rPr lang="hr-HR" sz="4800" b="1" dirty="0">
                <a:solidFill>
                  <a:srgbClr val="FFFFFF"/>
                </a:solidFill>
                <a:latin typeface="Montserrat"/>
              </a:rPr>
              <a:t>mBot</a:t>
            </a:r>
          </a:p>
        </p:txBody>
      </p:sp>
      <p:pic>
        <p:nvPicPr>
          <p:cNvPr id="45" name="Slika 44">
            <a:extLst>
              <a:ext uri="{FF2B5EF4-FFF2-40B4-BE49-F238E27FC236}">
                <a16:creationId xmlns:a16="http://schemas.microsoft.com/office/drawing/2014/main" id="{3CDF6880-BFA8-4386-ADF6-42D9F01CEE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" t="15321" r="-511" b="9678"/>
          <a:stretch/>
        </p:blipFill>
        <p:spPr>
          <a:xfrm>
            <a:off x="3352800" y="5201100"/>
            <a:ext cx="3600000" cy="3600000"/>
          </a:xfrm>
          <a:prstGeom prst="ellipse">
            <a:avLst/>
          </a:prstGeom>
          <a:solidFill>
            <a:schemeClr val="tx1"/>
          </a:solidFill>
          <a:effectLst>
            <a:outerShdw blurRad="381000" sx="102000" sy="102000" algn="ctr" rotWithShape="0">
              <a:schemeClr val="tx2">
                <a:lumMod val="20000"/>
                <a:lumOff val="80000"/>
                <a:alpha val="60000"/>
              </a:schemeClr>
            </a:outerShdw>
          </a:effectLst>
        </p:spPr>
      </p:pic>
      <p:pic>
        <p:nvPicPr>
          <p:cNvPr id="28" name="Slika 27">
            <a:extLst>
              <a:ext uri="{FF2B5EF4-FFF2-40B4-BE49-F238E27FC236}">
                <a16:creationId xmlns:a16="http://schemas.microsoft.com/office/drawing/2014/main" id="{2ECC7254-CE08-4D46-92E5-24644AB1992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7" t="2113" r="9419" b="534"/>
          <a:stretch/>
        </p:blipFill>
        <p:spPr>
          <a:xfrm>
            <a:off x="14500200" y="5851500"/>
            <a:ext cx="2340000" cy="2340000"/>
          </a:xfrm>
          <a:prstGeom prst="ellipse">
            <a:avLst/>
          </a:prstGeom>
          <a:solidFill>
            <a:schemeClr val="tx1"/>
          </a:solidFill>
          <a:effectLst>
            <a:outerShdw blurRad="381000" sx="102000" sy="102000" algn="ctr" rotWithShape="0">
              <a:schemeClr val="tx2">
                <a:lumMod val="20000"/>
                <a:lumOff val="80000"/>
                <a:alpha val="60000"/>
              </a:schemeClr>
            </a:outerShdw>
          </a:effectLst>
        </p:spPr>
      </p:pic>
      <p:pic>
        <p:nvPicPr>
          <p:cNvPr id="27" name="Slika 26">
            <a:extLst>
              <a:ext uri="{FF2B5EF4-FFF2-40B4-BE49-F238E27FC236}">
                <a16:creationId xmlns:a16="http://schemas.microsoft.com/office/drawing/2014/main" id="{8458D10A-AA42-40F0-8EBA-AD613C2FAA2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5" t="9835" r="225" b="33904"/>
          <a:stretch/>
        </p:blipFill>
        <p:spPr>
          <a:xfrm>
            <a:off x="11182800" y="5219700"/>
            <a:ext cx="3600000" cy="3600000"/>
          </a:xfrm>
          <a:prstGeom prst="ellipse">
            <a:avLst/>
          </a:prstGeom>
          <a:solidFill>
            <a:schemeClr val="tx1"/>
          </a:solidFill>
          <a:effectLst>
            <a:outerShdw blurRad="381000" sx="102000" sy="102000" algn="ctr" rotWithShape="0">
              <a:schemeClr val="tx2">
                <a:lumMod val="20000"/>
                <a:lumOff val="80000"/>
                <a:alpha val="60000"/>
              </a:schemeClr>
            </a:outerShdw>
          </a:effectLst>
        </p:spPr>
      </p:pic>
      <p:pic>
        <p:nvPicPr>
          <p:cNvPr id="26" name="Slika 25">
            <a:extLst>
              <a:ext uri="{FF2B5EF4-FFF2-40B4-BE49-F238E27FC236}">
                <a16:creationId xmlns:a16="http://schemas.microsoft.com/office/drawing/2014/main" id="{A811A932-C566-4878-A71B-F92494DADB6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8" r="12498"/>
          <a:stretch/>
        </p:blipFill>
        <p:spPr>
          <a:xfrm>
            <a:off x="6553200" y="4381500"/>
            <a:ext cx="5040000" cy="5040000"/>
          </a:xfrm>
          <a:prstGeom prst="ellipse">
            <a:avLst/>
          </a:prstGeom>
          <a:solidFill>
            <a:schemeClr val="tx1"/>
          </a:solidFill>
          <a:effectLst>
            <a:outerShdw blurRad="381000" sx="102000" sy="102000" algn="ctr" rotWithShape="0">
              <a:schemeClr val="tx2">
                <a:lumMod val="20000"/>
                <a:lumOff val="80000"/>
                <a:alpha val="60000"/>
              </a:schemeClr>
            </a:outerShdw>
          </a:effectLst>
        </p:spPr>
      </p:pic>
      <p:grpSp>
        <p:nvGrpSpPr>
          <p:cNvPr id="63" name="Grupa 62">
            <a:extLst>
              <a:ext uri="{FF2B5EF4-FFF2-40B4-BE49-F238E27FC236}">
                <a16:creationId xmlns:a16="http://schemas.microsoft.com/office/drawing/2014/main" id="{961A4412-F134-4574-96C8-A4112EB1CD6A}"/>
              </a:ext>
            </a:extLst>
          </p:cNvPr>
          <p:cNvGrpSpPr/>
          <p:nvPr/>
        </p:nvGrpSpPr>
        <p:grpSpPr>
          <a:xfrm>
            <a:off x="7393434" y="10020300"/>
            <a:ext cx="3501133" cy="0"/>
            <a:chOff x="4038600" y="10020300"/>
            <a:chExt cx="3501133" cy="0"/>
          </a:xfrm>
        </p:grpSpPr>
        <p:cxnSp>
          <p:nvCxnSpPr>
            <p:cNvPr id="58" name="Ravni poveznik 57">
              <a:extLst>
                <a:ext uri="{FF2B5EF4-FFF2-40B4-BE49-F238E27FC236}">
                  <a16:creationId xmlns:a16="http://schemas.microsoft.com/office/drawing/2014/main" id="{8BF7C586-474D-439E-8A24-EAF2A23D900A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10020300"/>
              <a:ext cx="730012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Ravni poveznik 59">
              <a:extLst>
                <a:ext uri="{FF2B5EF4-FFF2-40B4-BE49-F238E27FC236}">
                  <a16:creationId xmlns:a16="http://schemas.microsoft.com/office/drawing/2014/main" id="{D111B683-2C81-4546-8541-76C2D5C6DAF6}"/>
                </a:ext>
              </a:extLst>
            </p:cNvPr>
            <p:cNvCxnSpPr>
              <a:cxnSpLocks/>
            </p:cNvCxnSpPr>
            <p:nvPr/>
          </p:nvCxnSpPr>
          <p:spPr>
            <a:xfrm>
              <a:off x="4962307" y="10020300"/>
              <a:ext cx="730012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Ravni poveznik 60">
              <a:extLst>
                <a:ext uri="{FF2B5EF4-FFF2-40B4-BE49-F238E27FC236}">
                  <a16:creationId xmlns:a16="http://schemas.microsoft.com/office/drawing/2014/main" id="{EC1A845E-43AE-49F4-BB31-31ED2D476A14}"/>
                </a:ext>
              </a:extLst>
            </p:cNvPr>
            <p:cNvCxnSpPr>
              <a:cxnSpLocks/>
            </p:cNvCxnSpPr>
            <p:nvPr/>
          </p:nvCxnSpPr>
          <p:spPr>
            <a:xfrm>
              <a:off x="5886014" y="10020300"/>
              <a:ext cx="730012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Ravni poveznik 61">
              <a:extLst>
                <a:ext uri="{FF2B5EF4-FFF2-40B4-BE49-F238E27FC236}">
                  <a16:creationId xmlns:a16="http://schemas.microsoft.com/office/drawing/2014/main" id="{58E4AFDA-7625-44C5-95A7-B9F79062CFB7}"/>
                </a:ext>
              </a:extLst>
            </p:cNvPr>
            <p:cNvCxnSpPr>
              <a:cxnSpLocks/>
            </p:cNvCxnSpPr>
            <p:nvPr/>
          </p:nvCxnSpPr>
          <p:spPr>
            <a:xfrm>
              <a:off x="6809721" y="10020300"/>
              <a:ext cx="730012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48928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888" b="-1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14813" y="510739"/>
            <a:ext cx="16858375" cy="9265522"/>
            <a:chOff x="0" y="0"/>
            <a:chExt cx="4985960" cy="27403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85960" cy="2740331"/>
            </a:xfrm>
            <a:custGeom>
              <a:avLst/>
              <a:gdLst/>
              <a:ahLst/>
              <a:cxnLst/>
              <a:rect l="l" t="t" r="r" b="b"/>
              <a:pathLst>
                <a:path w="4985960" h="2740331">
                  <a:moveTo>
                    <a:pt x="27095" y="0"/>
                  </a:moveTo>
                  <a:lnTo>
                    <a:pt x="4958866" y="0"/>
                  </a:lnTo>
                  <a:cubicBezTo>
                    <a:pt x="4966052" y="0"/>
                    <a:pt x="4972943" y="2855"/>
                    <a:pt x="4978024" y="7936"/>
                  </a:cubicBezTo>
                  <a:cubicBezTo>
                    <a:pt x="4983106" y="13017"/>
                    <a:pt x="4985960" y="19909"/>
                    <a:pt x="4985960" y="27095"/>
                  </a:cubicBezTo>
                  <a:lnTo>
                    <a:pt x="4985960" y="2713236"/>
                  </a:lnTo>
                  <a:cubicBezTo>
                    <a:pt x="4985960" y="2728200"/>
                    <a:pt x="4973830" y="2740331"/>
                    <a:pt x="4958866" y="2740331"/>
                  </a:cubicBezTo>
                  <a:lnTo>
                    <a:pt x="27095" y="2740331"/>
                  </a:lnTo>
                  <a:cubicBezTo>
                    <a:pt x="12131" y="2740331"/>
                    <a:pt x="0" y="2728200"/>
                    <a:pt x="0" y="2713236"/>
                  </a:cubicBezTo>
                  <a:lnTo>
                    <a:pt x="0" y="27095"/>
                  </a:lnTo>
                  <a:cubicBezTo>
                    <a:pt x="0" y="12131"/>
                    <a:pt x="12131" y="0"/>
                    <a:pt x="27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71450" cap="rnd">
              <a:gradFill>
                <a:gsLst>
                  <a:gs pos="0">
                    <a:srgbClr val="4FB6E8">
                      <a:alpha val="100000"/>
                    </a:srgbClr>
                  </a:gs>
                  <a:gs pos="50000">
                    <a:srgbClr val="2B69B4">
                      <a:alpha val="100000"/>
                    </a:srgbClr>
                  </a:gs>
                  <a:gs pos="100000">
                    <a:srgbClr val="1C5396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4985960" cy="28355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70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537709" y="4626283"/>
            <a:ext cx="1568382" cy="2297488"/>
          </a:xfrm>
          <a:custGeom>
            <a:avLst/>
            <a:gdLst/>
            <a:ahLst/>
            <a:cxnLst/>
            <a:rect l="l" t="t" r="r" b="b"/>
            <a:pathLst>
              <a:path w="1568382" h="2297488">
                <a:moveTo>
                  <a:pt x="0" y="0"/>
                </a:moveTo>
                <a:lnTo>
                  <a:pt x="1568382" y="0"/>
                </a:lnTo>
                <a:lnTo>
                  <a:pt x="1568382" y="2297488"/>
                </a:lnTo>
                <a:lnTo>
                  <a:pt x="0" y="22974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5101" t="-125652"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7259300" y="2580788"/>
            <a:ext cx="1568382" cy="2297488"/>
          </a:xfrm>
          <a:custGeom>
            <a:avLst/>
            <a:gdLst/>
            <a:ahLst/>
            <a:cxnLst/>
            <a:rect l="l" t="t" r="r" b="b"/>
            <a:pathLst>
              <a:path w="1568382" h="2297488">
                <a:moveTo>
                  <a:pt x="0" y="0"/>
                </a:moveTo>
                <a:lnTo>
                  <a:pt x="1568382" y="0"/>
                </a:lnTo>
                <a:lnTo>
                  <a:pt x="1568382" y="2297487"/>
                </a:lnTo>
                <a:lnTo>
                  <a:pt x="0" y="22974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5101" t="-125652"/>
            </a:stretch>
          </a:blipFill>
        </p:spPr>
      </p:sp>
      <p:pic>
        <p:nvPicPr>
          <p:cNvPr id="9" name="Mrežni medijski sadržaji 8" title="Robot Day - realizacija projekta">
            <a:hlinkClick r:id="" action="ppaction://media"/>
            <a:extLst>
              <a:ext uri="{FF2B5EF4-FFF2-40B4-BE49-F238E27FC236}">
                <a16:creationId xmlns:a16="http://schemas.microsoft.com/office/drawing/2014/main" id="{702B7C08-430F-4CF2-94AE-80B65BE3E6B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600200" y="973800"/>
            <a:ext cx="14760000" cy="8339400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888" b="-1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14813" y="510739"/>
            <a:ext cx="16858375" cy="9265522"/>
            <a:chOff x="0" y="0"/>
            <a:chExt cx="4985960" cy="27403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85960" cy="2740331"/>
            </a:xfrm>
            <a:custGeom>
              <a:avLst/>
              <a:gdLst/>
              <a:ahLst/>
              <a:cxnLst/>
              <a:rect l="l" t="t" r="r" b="b"/>
              <a:pathLst>
                <a:path w="4985960" h="2740331">
                  <a:moveTo>
                    <a:pt x="27095" y="0"/>
                  </a:moveTo>
                  <a:lnTo>
                    <a:pt x="4958866" y="0"/>
                  </a:lnTo>
                  <a:cubicBezTo>
                    <a:pt x="4966052" y="0"/>
                    <a:pt x="4972943" y="2855"/>
                    <a:pt x="4978024" y="7936"/>
                  </a:cubicBezTo>
                  <a:cubicBezTo>
                    <a:pt x="4983106" y="13017"/>
                    <a:pt x="4985960" y="19909"/>
                    <a:pt x="4985960" y="27095"/>
                  </a:cubicBezTo>
                  <a:lnTo>
                    <a:pt x="4985960" y="2713236"/>
                  </a:lnTo>
                  <a:cubicBezTo>
                    <a:pt x="4985960" y="2728200"/>
                    <a:pt x="4973830" y="2740331"/>
                    <a:pt x="4958866" y="2740331"/>
                  </a:cubicBezTo>
                  <a:lnTo>
                    <a:pt x="27095" y="2740331"/>
                  </a:lnTo>
                  <a:cubicBezTo>
                    <a:pt x="12131" y="2740331"/>
                    <a:pt x="0" y="2728200"/>
                    <a:pt x="0" y="2713236"/>
                  </a:cubicBezTo>
                  <a:lnTo>
                    <a:pt x="0" y="27095"/>
                  </a:lnTo>
                  <a:cubicBezTo>
                    <a:pt x="0" y="12131"/>
                    <a:pt x="12131" y="0"/>
                    <a:pt x="27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71450" cap="rnd">
              <a:gradFill>
                <a:gsLst>
                  <a:gs pos="0">
                    <a:srgbClr val="4FB6E8">
                      <a:alpha val="100000"/>
                    </a:srgbClr>
                  </a:gs>
                  <a:gs pos="50000">
                    <a:srgbClr val="2B69B4">
                      <a:alpha val="100000"/>
                    </a:srgbClr>
                  </a:gs>
                  <a:gs pos="100000">
                    <a:srgbClr val="1C5396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4985960" cy="28355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70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537709" y="4626283"/>
            <a:ext cx="1568382" cy="2297488"/>
          </a:xfrm>
          <a:custGeom>
            <a:avLst/>
            <a:gdLst/>
            <a:ahLst/>
            <a:cxnLst/>
            <a:rect l="l" t="t" r="r" b="b"/>
            <a:pathLst>
              <a:path w="1568382" h="2297488">
                <a:moveTo>
                  <a:pt x="0" y="0"/>
                </a:moveTo>
                <a:lnTo>
                  <a:pt x="1568382" y="0"/>
                </a:lnTo>
                <a:lnTo>
                  <a:pt x="1568382" y="2297488"/>
                </a:lnTo>
                <a:lnTo>
                  <a:pt x="0" y="22974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5101" t="-125652"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7259300" y="2580788"/>
            <a:ext cx="1568382" cy="2297488"/>
          </a:xfrm>
          <a:custGeom>
            <a:avLst/>
            <a:gdLst/>
            <a:ahLst/>
            <a:cxnLst/>
            <a:rect l="l" t="t" r="r" b="b"/>
            <a:pathLst>
              <a:path w="1568382" h="2297488">
                <a:moveTo>
                  <a:pt x="0" y="0"/>
                </a:moveTo>
                <a:lnTo>
                  <a:pt x="1568382" y="0"/>
                </a:lnTo>
                <a:lnTo>
                  <a:pt x="1568382" y="2297487"/>
                </a:lnTo>
                <a:lnTo>
                  <a:pt x="0" y="22974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5101" t="-125652"/>
            </a:stretch>
          </a:blipFill>
        </p:spPr>
      </p:sp>
      <p:pic>
        <p:nvPicPr>
          <p:cNvPr id="9" name="Mrežni medijski sadržaji 8" title="Započni svoju avanturu s robotima">
            <a:hlinkClick r:id="" action="ppaction://media"/>
            <a:extLst>
              <a:ext uri="{FF2B5EF4-FFF2-40B4-BE49-F238E27FC236}">
                <a16:creationId xmlns:a16="http://schemas.microsoft.com/office/drawing/2014/main" id="{09DDB4D7-DA1A-439B-9007-4B8E83C47BE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607057" y="973800"/>
            <a:ext cx="14760000" cy="8339400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888" b="-12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444882" y="832240"/>
            <a:ext cx="6558332" cy="8953355"/>
          </a:xfrm>
          <a:custGeom>
            <a:avLst/>
            <a:gdLst/>
            <a:ahLst/>
            <a:cxnLst/>
            <a:rect l="l" t="t" r="r" b="b"/>
            <a:pathLst>
              <a:path w="6558332" h="8953355">
                <a:moveTo>
                  <a:pt x="0" y="0"/>
                </a:moveTo>
                <a:lnTo>
                  <a:pt x="6558332" y="0"/>
                </a:lnTo>
                <a:lnTo>
                  <a:pt x="6558332" y="8953355"/>
                </a:lnTo>
                <a:lnTo>
                  <a:pt x="0" y="89533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59656" y="382340"/>
            <a:ext cx="3334910" cy="3339083"/>
          </a:xfrm>
          <a:custGeom>
            <a:avLst/>
            <a:gdLst/>
            <a:ahLst/>
            <a:cxnLst/>
            <a:rect l="l" t="t" r="r" b="b"/>
            <a:pathLst>
              <a:path w="3334910" h="3339083">
                <a:moveTo>
                  <a:pt x="0" y="0"/>
                </a:moveTo>
                <a:lnTo>
                  <a:pt x="3334909" y="0"/>
                </a:lnTo>
                <a:lnTo>
                  <a:pt x="3334909" y="3339083"/>
                </a:lnTo>
                <a:lnTo>
                  <a:pt x="0" y="33390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799342" y="7655418"/>
            <a:ext cx="832240" cy="4430924"/>
          </a:xfrm>
          <a:custGeom>
            <a:avLst/>
            <a:gdLst/>
            <a:ahLst/>
            <a:cxnLst/>
            <a:rect l="l" t="t" r="r" b="b"/>
            <a:pathLst>
              <a:path w="832240" h="4430924">
                <a:moveTo>
                  <a:pt x="0" y="0"/>
                </a:moveTo>
                <a:lnTo>
                  <a:pt x="832240" y="0"/>
                </a:lnTo>
                <a:lnTo>
                  <a:pt x="832240" y="4430924"/>
                </a:lnTo>
                <a:lnTo>
                  <a:pt x="0" y="44309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57972"/>
            </a:stretch>
          </a:blipFill>
        </p:spPr>
      </p:sp>
      <p:sp>
        <p:nvSpPr>
          <p:cNvPr id="6" name="Freeform 6"/>
          <p:cNvSpPr/>
          <p:nvPr/>
        </p:nvSpPr>
        <p:spPr>
          <a:xfrm rot="5400000">
            <a:off x="10413250" y="-1799342"/>
            <a:ext cx="832240" cy="4430924"/>
          </a:xfrm>
          <a:custGeom>
            <a:avLst/>
            <a:gdLst/>
            <a:ahLst/>
            <a:cxnLst/>
            <a:rect l="l" t="t" r="r" b="b"/>
            <a:pathLst>
              <a:path w="832240" h="4430924">
                <a:moveTo>
                  <a:pt x="0" y="0"/>
                </a:moveTo>
                <a:lnTo>
                  <a:pt x="832240" y="0"/>
                </a:lnTo>
                <a:lnTo>
                  <a:pt x="832240" y="4430924"/>
                </a:lnTo>
                <a:lnTo>
                  <a:pt x="0" y="44309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5797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991453" y="462001"/>
            <a:ext cx="1097889" cy="1107581"/>
          </a:xfrm>
          <a:custGeom>
            <a:avLst/>
            <a:gdLst/>
            <a:ahLst/>
            <a:cxnLst/>
            <a:rect l="l" t="t" r="r" b="b"/>
            <a:pathLst>
              <a:path w="1097889" h="1107581">
                <a:moveTo>
                  <a:pt x="0" y="0"/>
                </a:moveTo>
                <a:lnTo>
                  <a:pt x="1097889" y="0"/>
                </a:lnTo>
                <a:lnTo>
                  <a:pt x="1097889" y="1107581"/>
                </a:lnTo>
                <a:lnTo>
                  <a:pt x="0" y="11075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TextBox 8"/>
          <p:cNvSpPr txBox="1"/>
          <p:nvPr/>
        </p:nvSpPr>
        <p:spPr>
          <a:xfrm>
            <a:off x="5264694" y="612212"/>
            <a:ext cx="2836630" cy="72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10"/>
              </a:lnSpc>
            </a:pPr>
            <a:r>
              <a:rPr lang="en-US" sz="4222" spc="-84">
                <a:solidFill>
                  <a:srgbClr val="FFFFFF"/>
                </a:solidFill>
                <a:latin typeface="Montserrat Classic"/>
              </a:rPr>
              <a:t>CUC 2024.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3299519" y="3721423"/>
            <a:ext cx="9978254" cy="4784883"/>
            <a:chOff x="0" y="0"/>
            <a:chExt cx="2951125" cy="141515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951125" cy="1415156"/>
            </a:xfrm>
            <a:custGeom>
              <a:avLst/>
              <a:gdLst/>
              <a:ahLst/>
              <a:cxnLst/>
              <a:rect l="l" t="t" r="r" b="b"/>
              <a:pathLst>
                <a:path w="2951125" h="1415156">
                  <a:moveTo>
                    <a:pt x="45777" y="0"/>
                  </a:moveTo>
                  <a:lnTo>
                    <a:pt x="2905348" y="0"/>
                  </a:lnTo>
                  <a:cubicBezTo>
                    <a:pt x="2917489" y="0"/>
                    <a:pt x="2929133" y="4823"/>
                    <a:pt x="2937718" y="13408"/>
                  </a:cubicBezTo>
                  <a:cubicBezTo>
                    <a:pt x="2946302" y="21993"/>
                    <a:pt x="2951125" y="33636"/>
                    <a:pt x="2951125" y="45777"/>
                  </a:cubicBezTo>
                  <a:lnTo>
                    <a:pt x="2951125" y="1369379"/>
                  </a:lnTo>
                  <a:cubicBezTo>
                    <a:pt x="2951125" y="1381520"/>
                    <a:pt x="2946302" y="1393164"/>
                    <a:pt x="2937718" y="1401749"/>
                  </a:cubicBezTo>
                  <a:cubicBezTo>
                    <a:pt x="2929133" y="1410333"/>
                    <a:pt x="2917489" y="1415156"/>
                    <a:pt x="2905348" y="1415156"/>
                  </a:cubicBezTo>
                  <a:lnTo>
                    <a:pt x="45777" y="1415156"/>
                  </a:lnTo>
                  <a:cubicBezTo>
                    <a:pt x="33636" y="1415156"/>
                    <a:pt x="21993" y="1410333"/>
                    <a:pt x="13408" y="1401749"/>
                  </a:cubicBezTo>
                  <a:cubicBezTo>
                    <a:pt x="4823" y="1393164"/>
                    <a:pt x="0" y="1381520"/>
                    <a:pt x="0" y="1369379"/>
                  </a:cubicBezTo>
                  <a:lnTo>
                    <a:pt x="0" y="45777"/>
                  </a:lnTo>
                  <a:cubicBezTo>
                    <a:pt x="0" y="33636"/>
                    <a:pt x="4823" y="21993"/>
                    <a:pt x="13408" y="13408"/>
                  </a:cubicBezTo>
                  <a:cubicBezTo>
                    <a:pt x="21993" y="4823"/>
                    <a:pt x="33636" y="0"/>
                    <a:pt x="4577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FB6E8">
                    <a:alpha val="100000"/>
                  </a:srgbClr>
                </a:gs>
                <a:gs pos="50000">
                  <a:srgbClr val="2B69B4">
                    <a:alpha val="100000"/>
                  </a:srgbClr>
                </a:gs>
                <a:gs pos="100000">
                  <a:srgbClr val="1C5396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571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2951125" cy="15104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70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AutoShape 12"/>
          <p:cNvSpPr/>
          <p:nvPr/>
        </p:nvSpPr>
        <p:spPr>
          <a:xfrm>
            <a:off x="3700250" y="6147202"/>
            <a:ext cx="9118141" cy="0"/>
          </a:xfrm>
          <a:prstGeom prst="line">
            <a:avLst/>
          </a:prstGeom>
          <a:ln w="66675" cap="flat">
            <a:solidFill>
              <a:srgbClr val="FFFFFF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13" name="TextBox 13"/>
          <p:cNvSpPr txBox="1"/>
          <p:nvPr/>
        </p:nvSpPr>
        <p:spPr>
          <a:xfrm>
            <a:off x="4049183" y="4355619"/>
            <a:ext cx="8679219" cy="332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321"/>
              </a:lnSpc>
              <a:spcBef>
                <a:spcPct val="0"/>
              </a:spcBef>
            </a:pPr>
            <a:r>
              <a:rPr lang="en-US" sz="9515">
                <a:solidFill>
                  <a:srgbClr val="FFFFFF"/>
                </a:solidFill>
                <a:latin typeface="Montserrat Classic Bold"/>
              </a:rPr>
              <a:t>Hvala na pozornosti!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144</Words>
  <Application>Microsoft Office PowerPoint</Application>
  <PresentationFormat>Prilagođeno</PresentationFormat>
  <Paragraphs>47</Paragraphs>
  <Slides>11</Slides>
  <Notes>0</Notes>
  <HiddenSlides>0</HiddenSlides>
  <MMClips>2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18" baseType="lpstr">
      <vt:lpstr>Montserrat Bold</vt:lpstr>
      <vt:lpstr>Montserrat Classic</vt:lpstr>
      <vt:lpstr>Montserrat</vt:lpstr>
      <vt:lpstr>Arial</vt:lpstr>
      <vt:lpstr>Montserrat Classic Bold</vt:lpstr>
      <vt:lpstr>Calibri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Technology in Education Technology Presentation in Blue Peach Illustrative Style</dc:title>
  <cp:lastModifiedBy>Sanela Bodiš</cp:lastModifiedBy>
  <cp:revision>32</cp:revision>
  <dcterms:created xsi:type="dcterms:W3CDTF">2006-08-16T00:00:00Z</dcterms:created>
  <dcterms:modified xsi:type="dcterms:W3CDTF">2024-03-28T17:14:40Z</dcterms:modified>
  <dc:identifier>DAGAQboRD90</dc:identifier>
</cp:coreProperties>
</file>