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7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7219efb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7219efb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7219efbf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7219efbf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7219efb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7219efbf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7219efb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7219efb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200" i="1">
                <a:solidFill>
                  <a:schemeClr val="dk1"/>
                </a:solidFill>
              </a:rPr>
              <a:t>za spremanje zadataka, uputa i radova; podijeljeni zadaci i upute dostupni uvijek i svagdje;</a:t>
            </a:r>
            <a:br>
              <a:rPr lang="hr" sz="1200" i="1">
                <a:solidFill>
                  <a:schemeClr val="dk1"/>
                </a:solidFill>
              </a:rPr>
            </a:br>
            <a:r>
              <a:rPr lang="hr" sz="1200" i="1">
                <a:solidFill>
                  <a:schemeClr val="dk1"/>
                </a:solidFill>
              </a:rPr>
              <a:t> učenicima koji trenutno nisu na nastavi; zaboravljanje knjige i bilježnice… )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7219efbf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7219efbf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B41216-102A-E3C0-3E07-A35D20D16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2F6927-84B2-8038-CCE1-54D896CA0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4BCD09-9F19-E004-49A2-11A35111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E1E7E2-F108-B947-0EDF-AAFDB326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B6A61A-4C4F-9F9D-5009-3AFF9D51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1051118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B6CF1-C354-98F0-DDB9-66F80A7D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22706A-153E-3861-2A5E-7451E37C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7E85F3-4DAC-801B-8E81-5CBA94B0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05130E-C0B5-2451-D453-261D427F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E19043-AFB0-8051-66BD-EBB74BEE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0191430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72CA3F9-7C1E-2EBC-F5A9-3F9CA7046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1C5F589-1271-6070-3914-071C69EF4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C04ADA-DE42-37FE-E3DD-A8AD7D82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D17503-C2C8-32E3-8788-764F7622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E0F54E-A62C-9850-E93E-9AADC90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0433222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2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09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7B479-6F95-0AA1-116E-2308814F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31B093-5975-F2FE-447F-365CBF5E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056DE2-A836-4132-267E-B952FB81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F22A0C-7781-83A2-09F6-7CC5DF97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E8DAF8-8B18-BF84-99C4-88A1B2A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05649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603CD1-6D34-1AD4-337A-9331C72C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9E76230-643C-61F4-3CAC-A3DC3AB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CE6247-9155-8309-EE79-3A37FF7C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E15C41-2747-76CE-D181-5037EAC0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23E1F6-4DB2-85E2-7EDD-8016FFA3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591514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0A3A75-3028-7977-ACF9-1ED7D306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F4E18A-AE94-B02A-3F99-520EE723D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49C43C9-4060-A7B5-674C-2AA67ED1C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C3291B-8B12-9AFE-0F03-6BC8FA40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96011F-C30B-FCBE-73DF-3B0148B1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F456A8-C5AA-455E-086E-66297642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4880885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D58ED-6DE3-200A-94B7-FFB308C3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3F04B0-A46F-410A-B69F-7E9720B7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1852DD-B1E7-E58A-6BCC-9085D5AA2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368F7FC-4089-6CFD-4D0A-6A8842830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02B89BD-43F2-2FD2-0617-8D8CAF401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E7F56A8-E2BC-5417-74A1-2BA4156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EAD04F2-9718-7E02-A426-249B75CD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61B37F6-B09F-53DC-79EC-58FCCEB8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7881806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FBD492-E597-DAE1-2C69-D5246C6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5247A14-AF2F-69A7-C571-660C81A0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3/30/2024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AAC659B-963D-20F8-AC5C-594ED5B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4046810-BBF1-F0F6-2FFF-255F155B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3907509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1C6EAB1-E576-8BBC-42FD-11FFDBB5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3/30/2024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A1C9D8E-5FB1-8FD3-629D-2E5AA68A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F118B7-6EDA-7040-8DF7-9BFF50A3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4972375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AECF6-5246-02AE-FE0B-6086A5C0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08A930-043B-94A9-FAFB-2C1AC26B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A43C7C0-88FE-3EB7-98DF-77723956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96666F-E345-2CB9-9587-2F5FE8B8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C1DE62-ED85-2486-0AB8-B6413D3E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A85329-7A66-413C-1629-99CBD817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1215931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355CA7-DDE5-ED02-5F07-03B6BD90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A1590F7-0EF0-231F-438E-8627B68F0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BE908B-360C-9BAC-355B-F98A3970E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02A628-CEEF-07D1-3DF2-97DBEE54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3/30/2024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31641F-4CBE-1164-CDE0-090F6CFA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98B3F9-0E2E-17D5-E614-B0EC3FF4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8218741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556B4C4-87A6-1B05-FFF9-D7A91C52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8289E5-A6A0-38C9-4E91-2E4A0815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C73656-C058-AE87-3A7B-EAE636299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3/30/2024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F2A355-1FC6-A2D1-C0EA-F3B25CF57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C02615-DC7B-5AA8-DAF6-BC5D20E3B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2721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rukopis, osoba, ploča za sastanke&#10;&#10;Opis je automatski generiran">
            <a:extLst>
              <a:ext uri="{FF2B5EF4-FFF2-40B4-BE49-F238E27FC236}">
                <a16:creationId xmlns:a16="http://schemas.microsoft.com/office/drawing/2014/main" id="{214A2FA9-919E-0251-0974-8B032CA7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720725"/>
            <a:ext cx="4616450" cy="3681413"/>
          </a:xfrm>
          <a:prstGeom prst="rect">
            <a:avLst/>
          </a:prstGeom>
        </p:spPr>
      </p:pic>
      <p:sp>
        <p:nvSpPr>
          <p:cNvPr id="3" name="Google Shape;87;p13">
            <a:extLst>
              <a:ext uri="{FF2B5EF4-FFF2-40B4-BE49-F238E27FC236}">
                <a16:creationId xmlns:a16="http://schemas.microsoft.com/office/drawing/2014/main" id="{0294CA40-ACA6-C5A2-0372-D5E191649FD8}"/>
              </a:ext>
            </a:extLst>
          </p:cNvPr>
          <p:cNvSpPr txBox="1"/>
          <p:nvPr/>
        </p:nvSpPr>
        <p:spPr>
          <a:xfrm>
            <a:off x="757238" y="4171950"/>
            <a:ext cx="4616450" cy="230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13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Image</a:t>
            </a:r>
            <a:r>
              <a:rPr lang="hr-HR" sz="13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hr-HR" sz="13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</a:t>
            </a:r>
            <a:r>
              <a:rPr lang="hr-HR" sz="13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hr-HR" sz="13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Freepik</a:t>
            </a:r>
            <a:endParaRPr lang="hr-HR" sz="13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C23346B3-CCDD-4B63-D158-EE6F89CA752A}"/>
              </a:ext>
            </a:extLst>
          </p:cNvPr>
          <p:cNvSpPr txBox="1">
            <a:spLocks/>
          </p:cNvSpPr>
          <p:nvPr/>
        </p:nvSpPr>
        <p:spPr>
          <a:xfrm>
            <a:off x="6014464" y="555042"/>
            <a:ext cx="2585588" cy="38473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SzPts val="990"/>
            </a:pPr>
            <a:b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b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ADAPTIVNA NASTAVA</a:t>
            </a:r>
            <a:b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endParaRPr lang="hr-HR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defTabSz="914400">
              <a:buSzPts val="990"/>
            </a:pPr>
            <a:endParaRPr lang="hr-HR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defTabSz="914400">
              <a:buSzPts val="990"/>
            </a:pPr>
            <a:b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r>
              <a:rPr lang="hr-H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ANA GUSAK MIKAC</a:t>
            </a:r>
          </a:p>
          <a:p>
            <a:pPr defTabSz="914400">
              <a:buSzPts val="990"/>
            </a:pPr>
            <a:r>
              <a:rPr lang="hr-H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IVANA ZEČEVIĆ</a:t>
            </a:r>
            <a:br>
              <a:rPr lang="hr-H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r>
              <a:rPr lang="hr-H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Rovinj, travanj 2024.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2887FAF-ADDE-9023-A6A0-67582B8207FB}"/>
              </a:ext>
            </a:extLst>
          </p:cNvPr>
          <p:cNvSpPr txBox="1"/>
          <p:nvPr/>
        </p:nvSpPr>
        <p:spPr>
          <a:xfrm>
            <a:off x="2193131" y="2830286"/>
            <a:ext cx="162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Nastava</a:t>
            </a:r>
            <a:r>
              <a:rPr lang="en-US" sz="22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21.stoljeća</a:t>
            </a:r>
            <a:endParaRPr lang="hr-HR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ight Triangle 16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89647"/>
            <a:ext cx="0" cy="2427371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260361" y="1071797"/>
            <a:ext cx="5209081" cy="43621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685800" lvl="0" indent="-4572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Mogućnost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odabira</a:t>
            </a: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izvora</a:t>
            </a: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udžbenik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videozapisi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razni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tutorijali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AI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alati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- ChatGPT.)</a:t>
            </a:r>
          </a:p>
          <a:p>
            <a:pPr marL="685800" lvl="0" indent="-4572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Suvremene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metode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projektni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rad,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suradničko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obrnuta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učionica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…)</a:t>
            </a:r>
            <a:endParaRPr lang="hr-HR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685800" lvl="0" indent="-4572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0" indent="-4572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Google Shape;147;p21">
            <a:extLst>
              <a:ext uri="{FF2B5EF4-FFF2-40B4-BE49-F238E27FC236}">
                <a16:creationId xmlns:a16="http://schemas.microsoft.com/office/drawing/2014/main" id="{73B4978A-BC53-66A8-7E86-B5737DC64019}"/>
              </a:ext>
            </a:extLst>
          </p:cNvPr>
          <p:cNvSpPr txBox="1">
            <a:spLocks/>
          </p:cNvSpPr>
          <p:nvPr/>
        </p:nvSpPr>
        <p:spPr>
          <a:xfrm>
            <a:off x="569629" y="891477"/>
            <a:ext cx="2818148" cy="3448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pPr indent="-228600" algn="r"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  Prilagodba prema interesima, sposobnostima, sklonostima i stilovima učenja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6" y="468794"/>
            <a:ext cx="4089394" cy="4205911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Right Triangle 16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755175" y="891477"/>
            <a:ext cx="3467522" cy="33605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0" algn="r"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Pts val="990"/>
            </a:pP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Kontinuirano</a:t>
            </a:r>
            <a:r>
              <a:rPr lang="en-US" sz="35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praćenje</a:t>
            </a:r>
            <a:r>
              <a:rPr lang="en-US" sz="35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5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vrednovanje</a:t>
            </a:r>
            <a:r>
              <a:rPr lang="en-US" sz="35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aktivnosti</a:t>
            </a:r>
            <a:r>
              <a:rPr lang="en-US" sz="35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5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rezultata</a:t>
            </a:r>
            <a:endParaRPr lang="en-US" sz="35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387843" y="979278"/>
            <a:ext cx="4089394" cy="304524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572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Samovrednovanje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putem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rubrika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lista</a:t>
            </a: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za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procjenu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…</a:t>
            </a: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Online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provjere</a:t>
            </a: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znanja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podrška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kroz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AI alate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poput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Quillionz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Diffit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…)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9" name="Rectangle 1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: Shape 1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52797" y="898814"/>
            <a:ext cx="2400300" cy="334587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2600"/>
            </a:pP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Što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sve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ima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ulogu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u </a:t>
            </a: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organizaciji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adaptivne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nastave</a:t>
            </a:r>
            <a:r>
              <a:rPr lang="en-US" sz="30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?</a:t>
            </a:r>
          </a:p>
        </p:txBody>
      </p:sp>
      <p:sp>
        <p:nvSpPr>
          <p:cNvPr id="181" name="Arc 1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3005528" y="443508"/>
            <a:ext cx="5988570" cy="42559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opremljenost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učionice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/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kabineta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računala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pouzdane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internetske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veze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slušalice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mikrofoni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…)</a:t>
            </a: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licenciranje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softvera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obuka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nastavnika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predmet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organizacija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blok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sati?)</a:t>
            </a: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dob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učenika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6" name="Isosceles Triangle 18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Isosceles Triangle 18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1" name="Isosceles Triangle 19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Google Shape;201;p31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5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Kako omogućiti/organizirati adaptivno učenje na nastavi?</a:t>
            </a:r>
            <a:endParaRPr sz="3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500" dirty="0">
                <a:solidFill>
                  <a:srgbClr val="0D0D0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Ana Gusak Mikac</a:t>
            </a:r>
            <a:endParaRPr sz="2500" dirty="0">
              <a:solidFill>
                <a:srgbClr val="0D0D0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hr" sz="2500" dirty="0">
                <a:solidFill>
                  <a:srgbClr val="0D0D0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Ivana Zečević</a:t>
            </a:r>
            <a:endParaRPr sz="2500" dirty="0">
              <a:solidFill>
                <a:srgbClr val="0D0D0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86525" y="4237050"/>
            <a:ext cx="4486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Rovinj, travanj 2024.</a:t>
            </a:r>
            <a:endParaRPr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0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r" sz="3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PROS</a:t>
            </a:r>
            <a:r>
              <a:rPr lang="hr" sz="3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sz="3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47200" y="1152475"/>
            <a:ext cx="4569300" cy="3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individualizirano učenje</a:t>
            </a:r>
            <a:endParaRPr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veća angažiranost učenika</a:t>
            </a:r>
            <a:endParaRPr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kontinuirano praćenje i vrednovanje rada učenika</a:t>
            </a:r>
            <a:endParaRPr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veća usvojenost sadržaja</a:t>
            </a:r>
            <a:endParaRPr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fleksibilnost i učenika i nastavnika</a:t>
            </a:r>
            <a:endParaRPr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4294967295"/>
          </p:nvPr>
        </p:nvSpPr>
        <p:spPr>
          <a:xfrm>
            <a:off x="4884738" y="1152525"/>
            <a:ext cx="425926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Arial"/>
                <a:ea typeface="Arial"/>
                <a:cs typeface="Arial"/>
                <a:sym typeface="Arial"/>
              </a:rPr>
              <a:t>tehnološki resursi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Arial"/>
                <a:ea typeface="Arial"/>
                <a:cs typeface="Arial"/>
                <a:sym typeface="Arial"/>
              </a:rPr>
              <a:t>obuka i podrška nastavnicima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</a:pPr>
            <a:r>
              <a:rPr lang="hr" sz="2500" dirty="0">
                <a:latin typeface="Arial"/>
                <a:ea typeface="Arial"/>
                <a:cs typeface="Arial"/>
                <a:sym typeface="Arial"/>
              </a:rPr>
              <a:t>kontinuirano praćenje i vrednovanje rada učenika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title" idx="4294967295"/>
          </p:nvPr>
        </p:nvSpPr>
        <p:spPr>
          <a:xfrm>
            <a:off x="5037138" y="444500"/>
            <a:ext cx="4106862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r" sz="3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CONS</a:t>
            </a:r>
            <a:endParaRPr sz="3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800" y="353900"/>
            <a:ext cx="948225" cy="9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7444" y="295875"/>
            <a:ext cx="1006250" cy="10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2" name="Rectangle 2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0526" y="865179"/>
            <a:ext cx="2924927" cy="334587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4400" b="1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Zaključak</a:t>
            </a:r>
            <a:endParaRPr lang="en-US" sz="44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79868" cy="41892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lvl="0" indent="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Možemo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reći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da je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adaptiva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već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prisutna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u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određenoj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mjeri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. Za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veći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napredak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u tom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smjeru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osim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opremljenosti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učionica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potrebna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je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edukacija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nastavnika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.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Primjena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AI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alata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može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olakšati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rad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nastavnicima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kao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proces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učenicima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" name="Rectangle 245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11696"/>
            <a:ext cx="4920107" cy="49201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2299109" y="1611634"/>
            <a:ext cx="4545780" cy="28090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000" b="1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Zahvaljujemo</a:t>
            </a:r>
            <a: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 </a:t>
            </a:r>
            <a:r>
              <a:rPr lang="en-US" sz="3000" b="1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suradnji</a:t>
            </a:r>
            <a:r>
              <a:rPr lang="en-US" sz="3000" b="1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en-US" sz="30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en-US" sz="30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en-US" sz="3000" b="1" kern="12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2" name="Arc 251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-21376"/>
            <a:ext cx="5112196" cy="5112196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062" y="3931491"/>
            <a:ext cx="569553" cy="5541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Freeform: Shape 115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8" name="Freeform: Shape 117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705852" y="1211179"/>
            <a:ext cx="7596899" cy="332071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95300" lvl="0" indent="-457200" defTabSz="914400"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kroz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diskusiju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svih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sudionika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izražavanje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mišljenja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podjelom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iskustava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doći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do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zaključka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o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provođenju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adaptive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nastave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(u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kojoj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mjeri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je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moguće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što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je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potrebno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poboljšati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/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mijenjati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za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bolje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rezultate</a:t>
            </a:r>
            <a:r>
              <a:rPr lang="en-US" sz="3000" b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…)</a:t>
            </a:r>
          </a:p>
          <a:p>
            <a:pPr marL="457200" lvl="0" indent="-457200" defTabSz="914400">
              <a:spcAft>
                <a:spcPts val="1200"/>
              </a:spcAft>
              <a:buSzPts val="4200"/>
              <a:buFont typeface="Arial" panose="020B0604020202020204" pitchFamily="34" charset="0"/>
              <a:buChar char="•"/>
            </a:pPr>
            <a:endParaRPr lang="en-US" sz="30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100;p15">
            <a:extLst>
              <a:ext uri="{FF2B5EF4-FFF2-40B4-BE49-F238E27FC236}">
                <a16:creationId xmlns:a16="http://schemas.microsoft.com/office/drawing/2014/main" id="{05A91848-7C5E-5A10-ADE6-9B2957C2017F}"/>
              </a:ext>
            </a:extLst>
          </p:cNvPr>
          <p:cNvSpPr txBox="1"/>
          <p:nvPr/>
        </p:nvSpPr>
        <p:spPr>
          <a:xfrm>
            <a:off x="1405312" y="355603"/>
            <a:ext cx="7032835" cy="7858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R="0" lv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3500"/>
            </a:pPr>
            <a:r>
              <a:rPr lang="en-US" sz="3500" b="1" i="0" u="none" strike="noStrike" kern="1200" cap="non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Cilj</a:t>
            </a:r>
            <a:r>
              <a:rPr lang="en-US" sz="3500" b="1" i="0" u="none" strike="noStrike" kern="1200" cap="non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1" i="0" u="none" strike="noStrike" kern="1200" cap="non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BoF</a:t>
            </a:r>
            <a:r>
              <a:rPr lang="en-US" sz="3500" b="1" i="0" u="none" strike="noStrike" kern="1200" cap="non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1" i="0" u="none" strike="noStrike" kern="1200" cap="non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radionice</a:t>
            </a:r>
            <a:endParaRPr lang="en-US" sz="3500" b="0" i="0" u="none" strike="noStrike" kern="1200" cap="non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44380" y="818147"/>
            <a:ext cx="8694820" cy="36039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95300" lvl="0" indent="-45720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objašnjava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što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je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adaptivno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učenje</a:t>
            </a:r>
            <a:endParaRPr lang="en-US" sz="3000" b="0" kern="1200" dirty="0">
              <a:solidFill>
                <a:schemeClr val="tx1"/>
              </a:solidFill>
              <a:highlight>
                <a:schemeClr val="lt1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95300" lvl="0" indent="-45720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uviđa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prednosti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adaptivnog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sustava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u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maksimalnom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ostvarivanju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ishoda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endParaRPr lang="en-US" sz="3000" b="0" kern="1200" dirty="0">
              <a:solidFill>
                <a:schemeClr val="tx1"/>
              </a:solidFill>
              <a:highlight>
                <a:schemeClr val="lt1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95300" lvl="0" indent="-45720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objašnjava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način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prilagođavanja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predznanje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stil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osobine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potrebe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interesi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učenika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)</a:t>
            </a:r>
          </a:p>
          <a:p>
            <a:pPr marL="495300" lvl="0" indent="-45720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prepoznaje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ulogu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AI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alata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u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suvremenoj</a:t>
            </a:r>
            <a:r>
              <a:rPr lang="en-US" sz="3000" b="0" kern="1200" dirty="0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highlight>
                  <a:schemeClr val="lt1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nastavi</a:t>
            </a:r>
            <a:endParaRPr lang="en-US" sz="3000" b="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100;p15">
            <a:extLst>
              <a:ext uri="{FF2B5EF4-FFF2-40B4-BE49-F238E27FC236}">
                <a16:creationId xmlns:a16="http://schemas.microsoft.com/office/drawing/2014/main" id="{1E41F916-F9BA-309F-4CFA-98865CF50B0E}"/>
              </a:ext>
            </a:extLst>
          </p:cNvPr>
          <p:cNvSpPr txBox="1"/>
          <p:nvPr/>
        </p:nvSpPr>
        <p:spPr>
          <a:xfrm>
            <a:off x="1362580" y="328464"/>
            <a:ext cx="7032835" cy="7858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R="0" lv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3500"/>
            </a:pPr>
            <a:r>
              <a:rPr lang="hr-HR" sz="3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Ishodi</a:t>
            </a:r>
            <a:r>
              <a:rPr lang="en-US" sz="3500" b="1" i="0" u="none" strike="noStrike" kern="1200" cap="non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1" i="0" u="none" strike="noStrike" kern="1200" cap="non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BoF</a:t>
            </a:r>
            <a:r>
              <a:rPr lang="en-US" sz="3500" b="1" i="0" u="none" strike="noStrike" kern="1200" cap="non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b="1" i="0" u="none" strike="noStrike" kern="1200" cap="none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radionice</a:t>
            </a:r>
            <a:endParaRPr lang="en-US" sz="3500" b="0" i="0" u="none" strike="noStrike" kern="1200" cap="non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482600"/>
            <a:ext cx="7428087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Triangle 12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06825" y="891477"/>
            <a:ext cx="2241175" cy="33605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350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Adaptivna</a:t>
            </a:r>
            <a:r>
              <a:rPr lang="en-US" sz="35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nastava</a:t>
            </a:r>
            <a:endParaRPr lang="en-US" sz="35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89647"/>
            <a:ext cx="0" cy="2427371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736665" y="896225"/>
            <a:ext cx="4718673" cy="33605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darovite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učenike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učenike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s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poteškoćama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motivirane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/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nemotivirane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učenike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45720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učenike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koji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su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odsutni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s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nastave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1212464" y="482600"/>
            <a:ext cx="6719068" cy="4180010"/>
            <a:chOff x="831945" y="390"/>
            <a:chExt cx="6444791" cy="4598752"/>
          </a:xfrm>
        </p:grpSpPr>
        <p:sp>
          <p:nvSpPr>
            <p:cNvPr id="123" name="Google Shape;123;p19"/>
            <p:cNvSpPr/>
            <p:nvPr/>
          </p:nvSpPr>
          <p:spPr>
            <a:xfrm>
              <a:off x="2851971" y="1497560"/>
              <a:ext cx="2335093" cy="160253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2C2C2"/>
                </a:gs>
                <a:gs pos="35000">
                  <a:srgbClr val="D4D4D4"/>
                </a:gs>
                <a:gs pos="100000">
                  <a:srgbClr val="EFEFE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 txBox="1"/>
            <p:nvPr/>
          </p:nvSpPr>
          <p:spPr>
            <a:xfrm>
              <a:off x="2897081" y="1624422"/>
              <a:ext cx="2255584" cy="1446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0" tIns="63500" rIns="63500" bIns="63500" anchor="ctr" anchorCtr="0">
              <a:noAutofit/>
            </a:bodyPr>
            <a:lstStyle/>
            <a:p>
              <a:pPr algn="ctr" defTabSz="822960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ts val="2500"/>
              </a:pPr>
              <a:r>
                <a:rPr lang="hr" sz="3000" b="1" kern="12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ADAPTIVNA NASTAVA</a:t>
              </a:r>
              <a:endParaRPr sz="30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rot="16200000">
              <a:off x="3701285" y="1171572"/>
              <a:ext cx="531709" cy="1120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405307" y="390"/>
              <a:ext cx="2895242" cy="9241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2C2C2"/>
                </a:gs>
                <a:gs pos="35000">
                  <a:srgbClr val="D4D4D4"/>
                </a:gs>
                <a:gs pos="100000">
                  <a:srgbClr val="EFEFE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 txBox="1"/>
            <p:nvPr/>
          </p:nvSpPr>
          <p:spPr>
            <a:xfrm>
              <a:off x="2450419" y="101898"/>
              <a:ext cx="2805018" cy="833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 defTabSz="822960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ts val="3000"/>
              </a:pPr>
              <a:r>
                <a:rPr lang="hr" sz="3000" kern="12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predznanje o temi</a:t>
              </a:r>
              <a:endParaRPr sz="30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9774" flipV="1">
              <a:off x="5197778" y="2227577"/>
              <a:ext cx="428948" cy="50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626787" y="1843756"/>
              <a:ext cx="1649949" cy="9241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2C2C2"/>
                </a:gs>
                <a:gs pos="35000">
                  <a:srgbClr val="D4D4D4"/>
                </a:gs>
                <a:gs pos="100000">
                  <a:srgbClr val="EFEFE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 txBox="1"/>
            <p:nvPr/>
          </p:nvSpPr>
          <p:spPr>
            <a:xfrm>
              <a:off x="5671902" y="1912159"/>
              <a:ext cx="1559725" cy="833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 defTabSz="822960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ts val="3000"/>
              </a:pPr>
              <a:r>
                <a:rPr lang="hr" sz="3000" kern="12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stilovi učenja</a:t>
              </a:r>
              <a:endParaRPr sz="30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 rot="5400000">
              <a:off x="3624595" y="3386616"/>
              <a:ext cx="57303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2067576" y="3673134"/>
              <a:ext cx="3850006" cy="9241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2C2C2"/>
                </a:gs>
                <a:gs pos="35000">
                  <a:srgbClr val="D4D4D4"/>
                </a:gs>
                <a:gs pos="100000">
                  <a:srgbClr val="EFEFE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 txBox="1"/>
            <p:nvPr/>
          </p:nvSpPr>
          <p:spPr>
            <a:xfrm>
              <a:off x="2112687" y="3765237"/>
              <a:ext cx="3759782" cy="833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 defTabSz="822960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ts val="3000"/>
              </a:pPr>
              <a:r>
                <a:rPr lang="hr" sz="3000" kern="12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alati za praćenje i vrednovanje rada</a:t>
              </a:r>
              <a:endParaRPr sz="30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 rot="10861614" flipV="1">
              <a:off x="2469162" y="2224452"/>
              <a:ext cx="372444" cy="50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831945" y="1794781"/>
              <a:ext cx="1636855" cy="9241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2C2C2"/>
                </a:gs>
                <a:gs pos="35000">
                  <a:srgbClr val="D4D4D4"/>
                </a:gs>
                <a:gs pos="100000">
                  <a:srgbClr val="EFEFE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 txBox="1"/>
            <p:nvPr/>
          </p:nvSpPr>
          <p:spPr>
            <a:xfrm>
              <a:off x="877057" y="1878743"/>
              <a:ext cx="1546631" cy="833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 defTabSz="822960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ts val="3000"/>
              </a:pPr>
              <a:r>
                <a:rPr lang="hr" sz="3000" kern="1200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Arial"/>
                </a:rPr>
                <a:t>metode rada</a:t>
              </a:r>
              <a:endParaRPr sz="30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16557" y="985100"/>
            <a:ext cx="2400300" cy="334587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Gdje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smo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sada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 </a:t>
            </a:r>
            <a:b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Jesmo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 </a:t>
            </a: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tragu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adaptivne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nastave</a:t>
            </a:r>
            <a:r>
              <a:rPr lang="en-US" sz="3500" kern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162" name="Arc 16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79868" cy="41892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Propitivanje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o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predznanju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vezano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za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sadržaje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stilove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Google Forms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)</a:t>
            </a:r>
          </a:p>
          <a:p>
            <a:pPr marL="0" lvl="0" indent="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i="1" dirty="0"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Triangle 15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569629" y="891477"/>
            <a:ext cx="2818148" cy="344817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lvl="0" indent="-228600" algn="r" defTabSz="914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 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Prilagodba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prema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interesima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sposobnostima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sklonostima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stilovima</a:t>
            </a:r>
            <a:r>
              <a:rPr lang="en-US" sz="3000" b="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0" kern="12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učenja</a:t>
            </a:r>
            <a:endParaRPr lang="en-US" sz="30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89647"/>
            <a:ext cx="0" cy="2427371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3230380" y="1389646"/>
            <a:ext cx="5343989" cy="295000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685800" lvl="0" indent="-4572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Uporaba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portfelja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(</a:t>
            </a:r>
            <a:r>
              <a:rPr lang="en-US" sz="3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Google disk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)</a:t>
            </a:r>
          </a:p>
          <a:p>
            <a:pPr marL="685800" lvl="0" indent="-4572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Izbor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više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različitih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zadataka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kroz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koje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se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ostvaruju</a:t>
            </a:r>
            <a:r>
              <a:rPr lang="en-US" sz="3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ishodi</a:t>
            </a:r>
            <a:endParaRPr lang="en-US" sz="3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685800" lvl="0" indent="-4572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Mogućnost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odabira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online </a:t>
            </a:r>
            <a:r>
              <a:rPr lang="en-US" sz="3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alat</a:t>
            </a:r>
            <a:r>
              <a:rPr lang="hr-HR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 (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umne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mape</a:t>
            </a:r>
            <a: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- Coggle,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plakata</a:t>
            </a:r>
            <a: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-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Glogster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prezentacije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, video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uradci</a:t>
            </a:r>
            <a:r>
              <a:rPr lang="hr-HR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-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FlexClip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)</a:t>
            </a:r>
          </a:p>
          <a:p>
            <a:pPr marL="1143000" lvl="0" indent="-457200" defTabSz="9144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·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Times New Roman"/>
              </a:rPr>
              <a:t>   	</a:t>
            </a: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461</Words>
  <Application>Microsoft Office PowerPoint</Application>
  <PresentationFormat>Prikaz na zaslonu (16:9)</PresentationFormat>
  <Paragraphs>62</Paragraphs>
  <Slides>22</Slides>
  <Notes>21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Lato</vt:lpstr>
      <vt:lpstr>Arial</vt:lpstr>
      <vt:lpstr>Calibri Light</vt:lpstr>
      <vt:lpstr>Calibri</vt:lpstr>
      <vt:lpstr>Tema sustava Office</vt:lpstr>
      <vt:lpstr>PowerPoint prezentacija</vt:lpstr>
      <vt:lpstr>Kako omogućiti/organizirati adaptivno učenje na nastavi?</vt:lpstr>
      <vt:lpstr>kroz diskusiju svih sudionika, izražavanje mišljenja i podjelom iskustava, doći do zaključka o provođenju adaptive nastave (u kojoj mjeri je moguće, što je potrebno poboljšati/mijenjati za bolje rezultate…) </vt:lpstr>
      <vt:lpstr>objašnjava što je adaptivno učenje uviđa prednosti adaptivnog sustava u maksimalnom ostvarivanju ishoda učenja objašnjava način prilagođavanja učenja (predznanje, stil učenja, osobine,  potrebe i interesi učenika) prepoznaje ulogu AI alata u suvremenoj nastavi</vt:lpstr>
      <vt:lpstr>PowerPoint prezentacija</vt:lpstr>
      <vt:lpstr>Adaptivna nastava</vt:lpstr>
      <vt:lpstr>PowerPoint prezentacija</vt:lpstr>
      <vt:lpstr>Gdje smo sada?  Jesmo li na tragu adaptivne nastave?</vt:lpstr>
      <vt:lpstr>   Prilagodba prema interesima, sposobnostima, sklonostima i stilovima učenja</vt:lpstr>
      <vt:lpstr>PowerPoint prezentacija</vt:lpstr>
      <vt:lpstr>Kontinuirano praćenje i vrednovanje aktivnosti i rezultata</vt:lpstr>
      <vt:lpstr>Što sve ima ulogu u organizaciji adaptivne nastave?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CONS</vt:lpstr>
      <vt:lpstr>Zaključak</vt:lpstr>
      <vt:lpstr>        Zahvaljujemo se na suradnji!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Ana Gusak Mikac</cp:lastModifiedBy>
  <cp:revision>8</cp:revision>
  <dcterms:modified xsi:type="dcterms:W3CDTF">2024-03-30T21:33:58Z</dcterms:modified>
</cp:coreProperties>
</file>