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0" r:id="rId3"/>
    <p:sldId id="258" r:id="rId4"/>
    <p:sldId id="259" r:id="rId5"/>
    <p:sldId id="262" r:id="rId6"/>
    <p:sldId id="263" r:id="rId7"/>
    <p:sldId id="272" r:id="rId8"/>
    <p:sldId id="27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3/28/2024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3/28/2024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kialo-edu.com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bit.ly/43b0acY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548486" y="490691"/>
            <a:ext cx="9220073" cy="1825839"/>
          </a:xfrm>
        </p:spPr>
        <p:txBody>
          <a:bodyPr/>
          <a:lstStyle/>
          <a:p>
            <a:pPr algn="ctr"/>
            <a:r>
              <a:rPr lang="hr-HR" sz="4400" b="1" dirty="0" smtClean="0">
                <a:solidFill>
                  <a:schemeClr val="accent1">
                    <a:lumMod val="75000"/>
                  </a:schemeClr>
                </a:solidFill>
              </a:rPr>
              <a:t>VIRTUALNA DEBATA</a:t>
            </a:r>
            <a:br>
              <a:rPr lang="hr-HR" sz="44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hr-HR" sz="4400" b="1" i="1" dirty="0" smtClean="0">
                <a:solidFill>
                  <a:schemeClr val="accent1">
                    <a:lumMod val="75000"/>
                  </a:schemeClr>
                </a:solidFill>
              </a:rPr>
              <a:t>- Radionica -  </a:t>
            </a:r>
            <a:endParaRPr lang="hr-HR" sz="4400" i="1" dirty="0">
              <a:solidFill>
                <a:srgbClr val="00B050"/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48010" y="5901614"/>
            <a:ext cx="7766936" cy="1096899"/>
          </a:xfrm>
        </p:spPr>
        <p:txBody>
          <a:bodyPr>
            <a:normAutofit/>
          </a:bodyPr>
          <a:lstStyle/>
          <a:p>
            <a:r>
              <a:rPr lang="hr-HR" sz="2800" dirty="0" smtClean="0"/>
              <a:t>Saida Deljac i Mladenka Berović</a:t>
            </a:r>
            <a:endParaRPr lang="hr-HR" sz="2800" dirty="0"/>
          </a:p>
        </p:txBody>
      </p:sp>
      <p:pic>
        <p:nvPicPr>
          <p:cNvPr id="4" name="Rezervirano mjesto sadržaj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4935" y="3090181"/>
            <a:ext cx="3899677" cy="2519046"/>
          </a:xfrm>
          <a:prstGeom prst="rect">
            <a:avLst/>
          </a:prstGeom>
        </p:spPr>
      </p:pic>
      <p:sp>
        <p:nvSpPr>
          <p:cNvPr id="5" name="TekstniOkvir 4"/>
          <p:cNvSpPr txBox="1"/>
          <p:nvPr/>
        </p:nvSpPr>
        <p:spPr>
          <a:xfrm>
            <a:off x="2449704" y="2797794"/>
            <a:ext cx="883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200" b="1" dirty="0" smtClean="0">
                <a:solidFill>
                  <a:srgbClr val="FF0000"/>
                </a:solidFill>
              </a:rPr>
              <a:t>ZA</a:t>
            </a:r>
            <a:endParaRPr lang="hr-HR" sz="3200" b="1" dirty="0">
              <a:solidFill>
                <a:srgbClr val="FF0000"/>
              </a:solidFill>
            </a:endParaRPr>
          </a:p>
        </p:txBody>
      </p:sp>
      <p:sp>
        <p:nvSpPr>
          <p:cNvPr id="6" name="TekstniOkvir 5"/>
          <p:cNvSpPr txBox="1"/>
          <p:nvPr/>
        </p:nvSpPr>
        <p:spPr>
          <a:xfrm>
            <a:off x="5975693" y="2813636"/>
            <a:ext cx="20218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200" b="1" dirty="0" smtClean="0">
                <a:solidFill>
                  <a:srgbClr val="FF0000"/>
                </a:solidFill>
              </a:rPr>
              <a:t>PROTIV</a:t>
            </a:r>
          </a:p>
        </p:txBody>
      </p:sp>
    </p:spTree>
    <p:extLst>
      <p:ext uri="{BB962C8B-B14F-4D97-AF65-F5344CB8AC3E}">
        <p14:creationId xmlns:p14="http://schemas.microsoft.com/office/powerpoint/2010/main" val="31649056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Slika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9378" y="191068"/>
            <a:ext cx="2455817" cy="859809"/>
          </a:xfrm>
          <a:prstGeom prst="rect">
            <a:avLst/>
          </a:prstGeom>
        </p:spPr>
      </p:pic>
      <p:sp>
        <p:nvSpPr>
          <p:cNvPr id="6" name="Rezervirano mjesto sadržaja 2"/>
          <p:cNvSpPr txBox="1">
            <a:spLocks/>
          </p:cNvSpPr>
          <p:nvPr/>
        </p:nvSpPr>
        <p:spPr>
          <a:xfrm>
            <a:off x="1257867" y="1269556"/>
            <a:ext cx="8227326" cy="519948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hr-HR" sz="2400" dirty="0" smtClean="0"/>
              <a:t>U V. gimnaziji Zagreb realizira se školski projekt “</a:t>
            </a:r>
            <a:r>
              <a:rPr lang="hr-HR" sz="2400" b="1" dirty="0" smtClean="0"/>
              <a:t>GREEN STEM</a:t>
            </a:r>
            <a:r>
              <a:rPr lang="hr-HR" sz="2400" dirty="0" smtClean="0"/>
              <a:t>” </a:t>
            </a:r>
            <a:r>
              <a:rPr lang="hr-HR" sz="2400" dirty="0">
                <a:solidFill>
                  <a:srgbClr val="0070C0"/>
                </a:solidFill>
              </a:rPr>
              <a:t>http://www.green-stem.eu</a:t>
            </a:r>
            <a:r>
              <a:rPr lang="hr-HR" sz="2400" dirty="0" smtClean="0">
                <a:solidFill>
                  <a:srgbClr val="0070C0"/>
                </a:solidFill>
              </a:rPr>
              <a:t>/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hr-HR" sz="2400" dirty="0" smtClean="0"/>
              <a:t>U okviru projekta izrađuju se vježbe iz umjetne inteligencije. Jedna od njih se bavi etičkim pitanjima umjetne inteligencije. </a:t>
            </a:r>
            <a:endParaRPr lang="hr-HR" sz="24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hr-HR" sz="2400" dirty="0" smtClean="0"/>
              <a:t>Za potrebe projekta realizirane su dvije debate:</a:t>
            </a:r>
          </a:p>
          <a:p>
            <a:pPr algn="l"/>
            <a:r>
              <a:rPr lang="hr-HR" sz="2400" dirty="0" smtClean="0"/>
              <a:t>Teze: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hr-HR" sz="2200" dirty="0" smtClean="0"/>
              <a:t>Trebalo bi zaustaviti razvoj pametnih automobila koji imaju sposobnost samostalne vožnje (31.11.2023.)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hr-HR" sz="2200" dirty="0" smtClean="0"/>
              <a:t>Autonomno oružje bi trebalo koristiti u vojsci (28.02.2024.)</a:t>
            </a:r>
          </a:p>
        </p:txBody>
      </p:sp>
    </p:spTree>
    <p:extLst>
      <p:ext uri="{BB962C8B-B14F-4D97-AF65-F5344CB8AC3E}">
        <p14:creationId xmlns:p14="http://schemas.microsoft.com/office/powerpoint/2010/main" val="29431602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711957" y="649318"/>
            <a:ext cx="8568520" cy="4973560"/>
          </a:xfrm>
        </p:spPr>
        <p:txBody>
          <a:bodyPr>
            <a:noAutofit/>
          </a:bodyPr>
          <a:lstStyle/>
          <a:p>
            <a:r>
              <a:rPr lang="hr-HR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U Prometno-tehničkoj školi Šibenik realizira se školski projekt “</a:t>
            </a:r>
            <a:r>
              <a:rPr lang="hr-HR" sz="28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Pričaonica</a:t>
            </a:r>
            <a:r>
              <a:rPr lang="hr-HR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”</a:t>
            </a:r>
          </a:p>
          <a:p>
            <a:r>
              <a:rPr lang="hr-HR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Cilj projekta je osposobiti učenike da debatiraju o aktualnim temama iz struke</a:t>
            </a:r>
          </a:p>
          <a:p>
            <a:r>
              <a:rPr lang="hr-HR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U projekt je uključeno </a:t>
            </a:r>
          </a:p>
          <a:p>
            <a:pPr lvl="1">
              <a:buFont typeface="Arial" pitchFamily="34" charset="0"/>
              <a:buChar char="•"/>
            </a:pPr>
            <a:r>
              <a:rPr lang="hr-HR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50-tak učenika</a:t>
            </a:r>
          </a:p>
          <a:p>
            <a:pPr lvl="1">
              <a:buFont typeface="Arial" pitchFamily="34" charset="0"/>
              <a:buChar char="•"/>
            </a:pPr>
            <a:r>
              <a:rPr lang="hr-HR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n</a:t>
            </a:r>
            <a:r>
              <a:rPr lang="hr-HR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astavnica hrvatskog jezika, nastavnici strukovnih sadržaja i nastavnica računalstva</a:t>
            </a:r>
          </a:p>
          <a:p>
            <a:r>
              <a:rPr lang="hr-HR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Projekt se realizira kroz tri radionice/debate</a:t>
            </a:r>
          </a:p>
        </p:txBody>
      </p:sp>
    </p:spTree>
    <p:extLst>
      <p:ext uri="{BB962C8B-B14F-4D97-AF65-F5344CB8AC3E}">
        <p14:creationId xmlns:p14="http://schemas.microsoft.com/office/powerpoint/2010/main" val="3952158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135036" y="648041"/>
            <a:ext cx="7681416" cy="1714512"/>
          </a:xfrm>
        </p:spPr>
        <p:txBody>
          <a:bodyPr>
            <a:normAutofit fontScale="85000" lnSpcReduction="10000"/>
          </a:bodyPr>
          <a:lstStyle/>
          <a:p>
            <a:r>
              <a:rPr lang="hr-HR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Jedna od teza o kojima se debatiralo je bila </a:t>
            </a:r>
          </a:p>
          <a:p>
            <a:pPr>
              <a:buNone/>
            </a:pPr>
            <a:r>
              <a:rPr lang="hr-HR" sz="2600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Treba li dozvoliti uvođenje autonomnih vozila u promet</a:t>
            </a:r>
          </a:p>
          <a:p>
            <a:r>
              <a:rPr lang="hr-HR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Tijek debate smo bilježili u </a:t>
            </a:r>
            <a:r>
              <a:rPr lang="hr-HR" sz="2800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Kialo</a:t>
            </a:r>
            <a:r>
              <a:rPr lang="hr-HR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digitalnom alatu</a:t>
            </a:r>
            <a:endParaRPr lang="hr-HR" sz="2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4" name="Slika 3" descr="Debata sudci, moderat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9964" y="2539246"/>
            <a:ext cx="2399999" cy="1800000"/>
          </a:xfrm>
          <a:prstGeom prst="rect">
            <a:avLst/>
          </a:prstGeom>
        </p:spPr>
      </p:pic>
      <p:pic>
        <p:nvPicPr>
          <p:cNvPr id="5" name="Slika 4" descr="Debatira se 1.jpg"/>
          <p:cNvPicPr>
            <a:picLocks noChangeAspect="1"/>
          </p:cNvPicPr>
          <p:nvPr/>
        </p:nvPicPr>
        <p:blipFill>
          <a:blip r:embed="rId3" cstate="print"/>
          <a:srcRect l="14062" t="34375"/>
          <a:stretch>
            <a:fillRect/>
          </a:stretch>
        </p:blipFill>
        <p:spPr>
          <a:xfrm>
            <a:off x="1381297" y="2539246"/>
            <a:ext cx="3142862" cy="1800000"/>
          </a:xfrm>
          <a:prstGeom prst="rect">
            <a:avLst/>
          </a:prstGeom>
        </p:spPr>
      </p:pic>
      <p:pic>
        <p:nvPicPr>
          <p:cNvPr id="6" name="Slika 5" descr="Kialo-slika.jpg"/>
          <p:cNvPicPr>
            <a:picLocks noChangeAspect="1"/>
          </p:cNvPicPr>
          <p:nvPr/>
        </p:nvPicPr>
        <p:blipFill>
          <a:blip r:embed="rId4" cstate="print"/>
          <a:srcRect l="23359" t="4062" r="7109" b="30312"/>
          <a:stretch>
            <a:fillRect/>
          </a:stretch>
        </p:blipFill>
        <p:spPr>
          <a:xfrm>
            <a:off x="1381297" y="4692632"/>
            <a:ext cx="2542860" cy="1800000"/>
          </a:xfrm>
          <a:prstGeom prst="rect">
            <a:avLst/>
          </a:prstGeom>
        </p:spPr>
      </p:pic>
      <p:pic>
        <p:nvPicPr>
          <p:cNvPr id="7" name="Slika 6" descr="Odluka.jpg"/>
          <p:cNvPicPr>
            <a:picLocks noChangeAspect="1"/>
          </p:cNvPicPr>
          <p:nvPr/>
        </p:nvPicPr>
        <p:blipFill>
          <a:blip r:embed="rId5"/>
          <a:srcRect l="3890" t="25833" r="1666" b="37708"/>
          <a:stretch>
            <a:fillRect/>
          </a:stretch>
        </p:blipFill>
        <p:spPr>
          <a:xfrm>
            <a:off x="4769817" y="4551217"/>
            <a:ext cx="4046635" cy="2082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0777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50710"/>
          </a:xfrm>
        </p:spPr>
        <p:txBody>
          <a:bodyPr/>
          <a:lstStyle/>
          <a:p>
            <a:r>
              <a:rPr lang="hr-HR" dirty="0" smtClean="0"/>
              <a:t>O alatu za provedbu virtualne debate 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04020" y="1600201"/>
            <a:ext cx="7500990" cy="4525963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hr-HR" sz="3600" b="1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Kialo</a:t>
            </a:r>
            <a:r>
              <a:rPr lang="hr-HR" sz="2800" dirty="0" smtClean="0">
                <a:latin typeface="Arial" pitchFamily="34" charset="0"/>
                <a:cs typeface="Arial" pitchFamily="34" charset="0"/>
              </a:rPr>
              <a:t> je </a:t>
            </a:r>
            <a:r>
              <a:rPr lang="hr-HR" sz="2800" dirty="0">
                <a:latin typeface="Arial" pitchFamily="34" charset="0"/>
                <a:cs typeface="Arial" pitchFamily="34" charset="0"/>
              </a:rPr>
              <a:t>digitalni </a:t>
            </a:r>
            <a:r>
              <a:rPr lang="vi-VN" sz="2800" dirty="0">
                <a:latin typeface="Arial" pitchFamily="34" charset="0"/>
                <a:cs typeface="Arial" pitchFamily="34" charset="0"/>
              </a:rPr>
              <a:t>interaktivn</a:t>
            </a:r>
            <a:r>
              <a:rPr lang="hr-HR" sz="2800" dirty="0">
                <a:latin typeface="Arial" pitchFamily="34" charset="0"/>
                <a:cs typeface="Arial" pitchFamily="34" charset="0"/>
              </a:rPr>
              <a:t>i alat</a:t>
            </a:r>
            <a:r>
              <a:rPr lang="vi-VN" sz="2800" dirty="0">
                <a:latin typeface="Arial" pitchFamily="34" charset="0"/>
                <a:cs typeface="Arial" pitchFamily="34" charset="0"/>
              </a:rPr>
              <a:t> za</a:t>
            </a:r>
            <a:r>
              <a:rPr lang="hr-HR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vi-VN" sz="2800" dirty="0">
                <a:latin typeface="Arial" pitchFamily="34" charset="0"/>
                <a:cs typeface="Arial" pitchFamily="34" charset="0"/>
              </a:rPr>
              <a:t>provođenje</a:t>
            </a:r>
            <a:r>
              <a:rPr lang="hr-HR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vi-VN" sz="2800" i="1" dirty="0">
                <a:latin typeface="Arial" pitchFamily="34" charset="0"/>
                <a:cs typeface="Arial" pitchFamily="34" charset="0"/>
              </a:rPr>
              <a:t>online</a:t>
            </a:r>
            <a:r>
              <a:rPr lang="vi-VN" sz="2800" dirty="0">
                <a:latin typeface="Arial" pitchFamily="34" charset="0"/>
                <a:cs typeface="Arial" pitchFamily="34" charset="0"/>
              </a:rPr>
              <a:t> debata. </a:t>
            </a:r>
            <a:endParaRPr lang="hr-HR" sz="2800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vi-VN" sz="2800" b="1" i="1" dirty="0">
                <a:latin typeface="Arial" pitchFamily="34" charset="0"/>
                <a:cs typeface="Arial" pitchFamily="34" charset="0"/>
              </a:rPr>
              <a:t>Kialo Edu</a:t>
            </a:r>
            <a:r>
              <a:rPr lang="hr-HR" sz="28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hr-HR" sz="2800" dirty="0">
                <a:latin typeface="Arial" pitchFamily="34" charset="0"/>
                <a:cs typeface="Arial" pitchFamily="34" charset="0"/>
              </a:rPr>
              <a:t>je</a:t>
            </a:r>
            <a:r>
              <a:rPr lang="vi-VN" sz="28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vi-VN" sz="2800" dirty="0">
                <a:latin typeface="Arial" pitchFamily="34" charset="0"/>
                <a:cs typeface="Arial" pitchFamily="34" charset="0"/>
              </a:rPr>
              <a:t>prilagođena </a:t>
            </a:r>
            <a:r>
              <a:rPr lang="vi-VN" sz="2800" dirty="0">
                <a:latin typeface="Arial" pitchFamily="34" charset="0"/>
                <a:cs typeface="Arial" pitchFamily="34" charset="0"/>
              </a:rPr>
              <a:t>verzija </a:t>
            </a:r>
            <a:r>
              <a:rPr lang="hr-HR" sz="2800" dirty="0">
                <a:latin typeface="Arial" pitchFamily="34" charset="0"/>
                <a:cs typeface="Arial" pitchFamily="34" charset="0"/>
              </a:rPr>
              <a:t>za </a:t>
            </a:r>
            <a:r>
              <a:rPr lang="vi-VN" sz="2800" dirty="0">
                <a:latin typeface="Arial" pitchFamily="34" charset="0"/>
                <a:cs typeface="Arial" pitchFamily="34" charset="0"/>
              </a:rPr>
              <a:t>korištenju u nastavi</a:t>
            </a:r>
            <a:endParaRPr lang="hr-HR" sz="2800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vi-VN" sz="2800" dirty="0">
                <a:latin typeface="Arial" pitchFamily="34" charset="0"/>
                <a:cs typeface="Arial" pitchFamily="34" charset="0"/>
              </a:rPr>
              <a:t>besplat</a:t>
            </a:r>
            <a:r>
              <a:rPr lang="hr-HR" sz="2800" dirty="0">
                <a:latin typeface="Arial" pitchFamily="34" charset="0"/>
                <a:cs typeface="Arial" pitchFamily="34" charset="0"/>
              </a:rPr>
              <a:t>a</a:t>
            </a:r>
            <a:r>
              <a:rPr lang="vi-VN" sz="2800" dirty="0">
                <a:latin typeface="Arial" pitchFamily="34" charset="0"/>
                <a:cs typeface="Arial" pitchFamily="34" charset="0"/>
              </a:rPr>
              <a:t>n</a:t>
            </a:r>
            <a:r>
              <a:rPr lang="hr-HR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vi-VN" sz="2800" dirty="0">
                <a:latin typeface="Arial" pitchFamily="34" charset="0"/>
                <a:cs typeface="Arial" pitchFamily="34" charset="0"/>
              </a:rPr>
              <a:t>i </a:t>
            </a:r>
            <a:r>
              <a:rPr lang="hr-HR" sz="2800" dirty="0" smtClean="0">
                <a:latin typeface="Arial" pitchFamily="34" charset="0"/>
                <a:cs typeface="Arial" pitchFamily="34" charset="0"/>
              </a:rPr>
              <a:t>jednostavan</a:t>
            </a:r>
            <a:endParaRPr lang="hr-HR" sz="2800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vi-VN" sz="2800" dirty="0">
                <a:latin typeface="Arial" pitchFamily="34" charset="0"/>
                <a:cs typeface="Arial" pitchFamily="34" charset="0"/>
              </a:rPr>
              <a:t>nalazi </a:t>
            </a:r>
            <a:r>
              <a:rPr lang="vi-VN" sz="2800" dirty="0">
                <a:latin typeface="Arial" pitchFamily="34" charset="0"/>
                <a:cs typeface="Arial" pitchFamily="34" charset="0"/>
              </a:rPr>
              <a:t>se na adresi: </a:t>
            </a:r>
            <a:r>
              <a:rPr lang="hr-HR" sz="2800" dirty="0">
                <a:latin typeface="Arial" pitchFamily="34" charset="0"/>
                <a:cs typeface="Arial" pitchFamily="34" charset="0"/>
              </a:rPr>
              <a:t/>
            </a:r>
            <a:br>
              <a:rPr lang="hr-HR" sz="2800" dirty="0">
                <a:latin typeface="Arial" pitchFamily="34" charset="0"/>
                <a:cs typeface="Arial" pitchFamily="34" charset="0"/>
              </a:rPr>
            </a:br>
            <a:r>
              <a:rPr lang="vi-VN" sz="2800" dirty="0">
                <a:latin typeface="Arial" pitchFamily="34" charset="0"/>
                <a:cs typeface="Arial" pitchFamily="34" charset="0"/>
                <a:hlinkClick r:id="rId2"/>
              </a:rPr>
              <a:t>https</a:t>
            </a:r>
            <a:r>
              <a:rPr lang="vi-VN" sz="2800" dirty="0">
                <a:latin typeface="Arial" pitchFamily="34" charset="0"/>
                <a:cs typeface="Arial" pitchFamily="34" charset="0"/>
                <a:hlinkClick r:id="rId2"/>
              </a:rPr>
              <a:t>://</a:t>
            </a:r>
            <a:r>
              <a:rPr lang="vi-VN" sz="2800" dirty="0">
                <a:latin typeface="Arial" pitchFamily="34" charset="0"/>
                <a:cs typeface="Arial" pitchFamily="34" charset="0"/>
                <a:hlinkClick r:id="rId2"/>
              </a:rPr>
              <a:t>www.kialo-edu.com/</a:t>
            </a:r>
            <a:endParaRPr lang="hr-HR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Rezervirano mjesto sadržaja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1692" y="3712191"/>
            <a:ext cx="3012310" cy="1945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5672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vi-VN" dirty="0" smtClean="0"/>
              <a:t>Korištenjem ovog alata debata je 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77334" y="1491848"/>
            <a:ext cx="6091956" cy="5031782"/>
          </a:xfrm>
        </p:spPr>
        <p:txBody>
          <a:bodyPr>
            <a:noAutofit/>
          </a:bodyPr>
          <a:lstStyle/>
          <a:p>
            <a:r>
              <a:rPr lang="vi-VN" sz="2800" dirty="0" smtClean="0">
                <a:latin typeface="Arial" pitchFamily="34" charset="0"/>
                <a:cs typeface="Arial" pitchFamily="34" charset="0"/>
              </a:rPr>
              <a:t>pregledna </a:t>
            </a:r>
            <a:endParaRPr lang="hr-HR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hr-HR" sz="2800" dirty="0" smtClean="0">
                <a:latin typeface="Arial" pitchFamily="34" charset="0"/>
                <a:cs typeface="Arial" pitchFamily="34" charset="0"/>
              </a:rPr>
              <a:t>jasno s</a:t>
            </a:r>
            <a:r>
              <a:rPr lang="vi-VN" sz="2800" dirty="0" smtClean="0">
                <a:latin typeface="Arial" pitchFamily="34" charset="0"/>
                <a:cs typeface="Arial" pitchFamily="34" charset="0"/>
              </a:rPr>
              <a:t>trukturirana</a:t>
            </a:r>
            <a:endParaRPr lang="hr-HR" sz="2800" dirty="0" smtClean="0">
              <a:latin typeface="Arial" pitchFamily="34" charset="0"/>
              <a:cs typeface="Arial" pitchFamily="34" charset="0"/>
            </a:endParaRPr>
          </a:p>
          <a:p>
            <a:pPr marL="1704975" indent="-285750">
              <a:buNone/>
            </a:pPr>
            <a:r>
              <a:rPr lang="vi-VN" sz="2800" dirty="0" smtClean="0">
                <a:latin typeface="Arial" pitchFamily="34" charset="0"/>
                <a:cs typeface="Arial" pitchFamily="34" charset="0"/>
              </a:rPr>
              <a:t>sa</a:t>
            </a:r>
            <a:r>
              <a:rPr lang="hr-HR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sz="2800" dirty="0" smtClean="0">
                <a:latin typeface="Arial" pitchFamily="34" charset="0"/>
                <a:cs typeface="Arial" pitchFamily="34" charset="0"/>
              </a:rPr>
              <a:t>uočljivim </a:t>
            </a:r>
            <a:endParaRPr lang="hr-HR" sz="2800" dirty="0" smtClean="0">
              <a:latin typeface="Arial" pitchFamily="34" charset="0"/>
              <a:cs typeface="Arial" pitchFamily="34" charset="0"/>
            </a:endParaRPr>
          </a:p>
          <a:p>
            <a:pPr marL="1704975" lvl="1"/>
            <a:r>
              <a:rPr lang="vi-VN" sz="2400" dirty="0" smtClean="0">
                <a:latin typeface="Arial" pitchFamily="34" charset="0"/>
                <a:cs typeface="Arial" pitchFamily="34" charset="0"/>
              </a:rPr>
              <a:t>afirmacijskim </a:t>
            </a:r>
            <a:r>
              <a:rPr lang="hr-HR" sz="2400" dirty="0" smtClean="0">
                <a:latin typeface="Arial" pitchFamily="34" charset="0"/>
                <a:cs typeface="Arial" pitchFamily="34" charset="0"/>
              </a:rPr>
              <a:t>(propozicijskim) i</a:t>
            </a:r>
            <a:endParaRPr lang="hr-HR" sz="2400" dirty="0" smtClean="0">
              <a:latin typeface="Arial" pitchFamily="34" charset="0"/>
              <a:cs typeface="Arial" pitchFamily="34" charset="0"/>
            </a:endParaRPr>
          </a:p>
          <a:p>
            <a:pPr marL="1704975" lvl="1"/>
            <a:r>
              <a:rPr lang="vi-VN" sz="2400" dirty="0" smtClean="0">
                <a:latin typeface="Arial" pitchFamily="34" charset="0"/>
                <a:cs typeface="Arial" pitchFamily="34" charset="0"/>
              </a:rPr>
              <a:t>negacijskim </a:t>
            </a:r>
            <a:r>
              <a:rPr lang="hr-HR" sz="2400" dirty="0" smtClean="0">
                <a:latin typeface="Arial" pitchFamily="34" charset="0"/>
                <a:cs typeface="Arial" pitchFamily="34" charset="0"/>
              </a:rPr>
              <a:t>(opozicijskim) </a:t>
            </a:r>
            <a:r>
              <a:rPr lang="vi-VN" sz="2400" dirty="0" smtClean="0">
                <a:latin typeface="Arial" pitchFamily="34" charset="0"/>
                <a:cs typeface="Arial" pitchFamily="34" charset="0"/>
              </a:rPr>
              <a:t>argumentima </a:t>
            </a:r>
            <a:endParaRPr lang="hr-HR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vi-VN" sz="2800" dirty="0" smtClean="0">
                <a:latin typeface="Arial" pitchFamily="34" charset="0"/>
                <a:cs typeface="Arial" pitchFamily="34" charset="0"/>
              </a:rPr>
              <a:t>koji se mogu složiti prema </a:t>
            </a:r>
            <a:endParaRPr lang="hr-HR" sz="2800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vi-VN" sz="2400" dirty="0" smtClean="0">
                <a:latin typeface="Arial" pitchFamily="34" charset="0"/>
                <a:cs typeface="Arial" pitchFamily="34" charset="0"/>
              </a:rPr>
              <a:t>prioritetima </a:t>
            </a:r>
            <a:r>
              <a:rPr lang="hr-HR" sz="2400" dirty="0" smtClean="0">
                <a:latin typeface="Arial" pitchFamily="34" charset="0"/>
                <a:cs typeface="Arial" pitchFamily="34" charset="0"/>
              </a:rPr>
              <a:t>i</a:t>
            </a:r>
            <a:endParaRPr lang="hr-HR" sz="2400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vi-VN" sz="2400" dirty="0" smtClean="0">
                <a:latin typeface="Arial" pitchFamily="34" charset="0"/>
                <a:cs typeface="Arial" pitchFamily="34" charset="0"/>
              </a:rPr>
              <a:t>važnosti</a:t>
            </a:r>
            <a:endParaRPr lang="hr-HR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Rezervirano mjesto sadržaj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7368" y="2952675"/>
            <a:ext cx="5286745" cy="3415040"/>
          </a:xfrm>
          <a:prstGeom prst="rect">
            <a:avLst/>
          </a:prstGeom>
        </p:spPr>
      </p:pic>
      <p:sp>
        <p:nvSpPr>
          <p:cNvPr id="5" name="TekstniOkvir 4"/>
          <p:cNvSpPr txBox="1"/>
          <p:nvPr/>
        </p:nvSpPr>
        <p:spPr>
          <a:xfrm>
            <a:off x="7072745" y="2281983"/>
            <a:ext cx="8146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200" b="1" dirty="0" smtClean="0">
                <a:solidFill>
                  <a:srgbClr val="FF0000"/>
                </a:solidFill>
              </a:rPr>
              <a:t>ZA</a:t>
            </a:r>
            <a:endParaRPr lang="hr-HR" sz="3200" b="1" dirty="0">
              <a:solidFill>
                <a:srgbClr val="FF0000"/>
              </a:solidFill>
            </a:endParaRPr>
          </a:p>
        </p:txBody>
      </p:sp>
      <p:sp>
        <p:nvSpPr>
          <p:cNvPr id="6" name="TekstniOkvir 5"/>
          <p:cNvSpPr txBox="1"/>
          <p:nvPr/>
        </p:nvSpPr>
        <p:spPr>
          <a:xfrm>
            <a:off x="9496816" y="2253284"/>
            <a:ext cx="18759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200" b="1" dirty="0" smtClean="0">
                <a:solidFill>
                  <a:srgbClr val="FF0000"/>
                </a:solidFill>
              </a:rPr>
              <a:t>PROTIV</a:t>
            </a:r>
          </a:p>
        </p:txBody>
      </p:sp>
    </p:spTree>
    <p:extLst>
      <p:ext uri="{BB962C8B-B14F-4D97-AF65-F5344CB8AC3E}">
        <p14:creationId xmlns:p14="http://schemas.microsoft.com/office/powerpoint/2010/main" val="3250777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77334" y="254758"/>
            <a:ext cx="8596668" cy="796120"/>
          </a:xfrm>
        </p:spPr>
        <p:txBody>
          <a:bodyPr/>
          <a:lstStyle/>
          <a:p>
            <a:r>
              <a:rPr lang="hr-HR" dirty="0" smtClean="0"/>
              <a:t>Funkcionalnosti alata</a:t>
            </a:r>
            <a:endParaRPr lang="hr-HR" dirty="0"/>
          </a:p>
        </p:txBody>
      </p:sp>
      <p:sp>
        <p:nvSpPr>
          <p:cNvPr id="3" name="Rezervirano mjesto sadržaja 2"/>
          <p:cNvSpPr txBox="1">
            <a:spLocks/>
          </p:cNvSpPr>
          <p:nvPr/>
        </p:nvSpPr>
        <p:spPr>
          <a:xfrm>
            <a:off x="527207" y="912125"/>
            <a:ext cx="9462953" cy="5836999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2200" dirty="0">
                <a:latin typeface="Arial" pitchFamily="34" charset="0"/>
                <a:cs typeface="Arial" pitchFamily="34" charset="0"/>
              </a:rPr>
              <a:t>P</a:t>
            </a:r>
            <a:r>
              <a:rPr lang="vi-VN" sz="2200" dirty="0" smtClean="0">
                <a:latin typeface="Arial" pitchFamily="34" charset="0"/>
                <a:cs typeface="Arial" pitchFamily="34" charset="0"/>
              </a:rPr>
              <a:t>odrazumijeva kreiranje </a:t>
            </a:r>
            <a:r>
              <a:rPr lang="vi-VN" sz="2200" b="1" dirty="0" smtClean="0">
                <a:latin typeface="Arial" pitchFamily="34" charset="0"/>
                <a:cs typeface="Arial" pitchFamily="34" charset="0"/>
              </a:rPr>
              <a:t>korisničkog računa </a:t>
            </a:r>
            <a:r>
              <a:rPr lang="hr-HR" sz="2200" b="1" u="sng" dirty="0" smtClean="0">
                <a:latin typeface="Arial" pitchFamily="34" charset="0"/>
                <a:cs typeface="Arial" pitchFamily="34" charset="0"/>
              </a:rPr>
              <a:t/>
            </a:r>
            <a:br>
              <a:rPr lang="hr-HR" sz="2200" b="1" u="sng" dirty="0" smtClean="0">
                <a:latin typeface="Arial" pitchFamily="34" charset="0"/>
                <a:cs typeface="Arial" pitchFamily="34" charset="0"/>
              </a:rPr>
            </a:br>
            <a:r>
              <a:rPr lang="hr-HR" sz="2200" dirty="0" smtClean="0">
                <a:latin typeface="Arial" pitchFamily="34" charset="0"/>
                <a:cs typeface="Arial" pitchFamily="34" charset="0"/>
              </a:rPr>
              <a:t>(nije obavezno) – </a:t>
            </a:r>
            <a:r>
              <a:rPr lang="hr-HR" sz="2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može se biti sudionikom i bez registracije </a:t>
            </a:r>
          </a:p>
          <a:p>
            <a:r>
              <a:rPr lang="hr-HR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Ocjenjivanje </a:t>
            </a:r>
            <a:r>
              <a:rPr lang="hr-HR" sz="2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 povratne informacije (</a:t>
            </a:r>
            <a:r>
              <a:rPr lang="hr-HR" sz="2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Grading</a:t>
            </a:r>
            <a:r>
              <a:rPr lang="hr-HR" sz="2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and </a:t>
            </a:r>
            <a:r>
              <a:rPr lang="hr-HR" sz="2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Feedback</a:t>
            </a:r>
            <a:r>
              <a:rPr lang="hr-HR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 omogućava praćenje napretka učenika</a:t>
            </a:r>
          </a:p>
          <a:p>
            <a:r>
              <a:rPr lang="hr-HR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Zadaci (</a:t>
            </a:r>
            <a:r>
              <a:rPr lang="hr-HR" sz="2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Tasks</a:t>
            </a:r>
            <a:r>
              <a:rPr lang="hr-HR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 – omogućuje praćenje ciljeva koji su izvršeni ili su u postupku</a:t>
            </a:r>
          </a:p>
          <a:p>
            <a:r>
              <a:rPr lang="hr-HR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Komentiranje (</a:t>
            </a:r>
            <a:r>
              <a:rPr lang="hr-HR" sz="2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Commenting</a:t>
            </a:r>
            <a:r>
              <a:rPr lang="hr-HR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on a </a:t>
            </a:r>
            <a:r>
              <a:rPr lang="hr-HR" sz="2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clame</a:t>
            </a:r>
            <a:r>
              <a:rPr lang="hr-HR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 – opcija koja omogućuje komentiranje teza i izjava, također i glasovanja (davanja važnosti pojedinoj tezi)</a:t>
            </a:r>
          </a:p>
          <a:p>
            <a:r>
              <a:rPr lang="hr-HR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Chat za raspravu (</a:t>
            </a:r>
            <a:r>
              <a:rPr lang="hr-HR" sz="2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hr-HR" sz="2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iscussion</a:t>
            </a:r>
            <a:r>
              <a:rPr lang="hr-HR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chat)  </a:t>
            </a:r>
            <a:r>
              <a:rPr lang="hr-HR" sz="2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hr-HR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može se </a:t>
            </a:r>
            <a:r>
              <a:rPr lang="hr-HR" sz="2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otvoriti bilo gdje u raspravi, posebno je koristan za davanje općenitijih povratnih informacija o </a:t>
            </a:r>
            <a:r>
              <a:rPr lang="hr-HR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raspravi</a:t>
            </a:r>
          </a:p>
          <a:p>
            <a:r>
              <a:rPr lang="hr-HR" sz="2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Označavanje tvrdnje za pregled </a:t>
            </a:r>
            <a:r>
              <a:rPr lang="hr-HR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hr-HR" sz="2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Making</a:t>
            </a:r>
            <a:r>
              <a:rPr lang="hr-HR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hr-HR" sz="2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claim</a:t>
            </a:r>
            <a:r>
              <a:rPr lang="hr-HR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for </a:t>
            </a:r>
            <a:r>
              <a:rPr lang="hr-HR" sz="2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review</a:t>
            </a:r>
            <a:r>
              <a:rPr lang="hr-HR" sz="2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hr-HR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označavanje </a:t>
            </a:r>
            <a:r>
              <a:rPr lang="hr-HR" sz="2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tvrdnje iz bilo kojeg razloga postat će žuta i obavijestiti autora.</a:t>
            </a:r>
            <a:endParaRPr lang="hr-HR" sz="2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hr-HR" sz="2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91352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90967" y="396542"/>
            <a:ext cx="8621271" cy="763518"/>
          </a:xfrm>
        </p:spPr>
        <p:txBody>
          <a:bodyPr/>
          <a:lstStyle/>
          <a:p>
            <a:r>
              <a:rPr lang="hr-HR" dirty="0" smtClean="0"/>
              <a:t>PRIJAVA NA RADIONICU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90968" y="1269999"/>
            <a:ext cx="9126237" cy="319281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hr-HR" sz="2400" dirty="0"/>
              <a:t>Namjera je da polaznici radionice sami odaberu tim (</a:t>
            </a:r>
            <a:r>
              <a:rPr lang="hr-HR" sz="2400" dirty="0" smtClean="0"/>
              <a:t>propoziciju/opoziciju/publiku) u </a:t>
            </a:r>
            <a:r>
              <a:rPr lang="hr-HR" sz="2400" dirty="0"/>
              <a:t>kojem žele </a:t>
            </a:r>
            <a:r>
              <a:rPr lang="hr-HR" sz="2400" dirty="0" smtClean="0"/>
              <a:t>sudjelovati.</a:t>
            </a:r>
          </a:p>
          <a:p>
            <a:pPr marL="0" indent="0" algn="ctr">
              <a:buNone/>
            </a:pPr>
            <a:r>
              <a:rPr lang="hr-HR" sz="2400" b="1" dirty="0" smtClean="0"/>
              <a:t>TEZA</a:t>
            </a:r>
            <a:r>
              <a:rPr lang="hr-HR" sz="2400" dirty="0" smtClean="0"/>
              <a:t> </a:t>
            </a:r>
            <a:br>
              <a:rPr lang="hr-HR" sz="2400" dirty="0" smtClean="0"/>
            </a:br>
            <a:r>
              <a:rPr lang="hr-HR" sz="2400" b="1" dirty="0" smtClean="0">
                <a:solidFill>
                  <a:schemeClr val="accent2">
                    <a:lumMod val="75000"/>
                  </a:schemeClr>
                </a:solidFill>
              </a:rPr>
              <a:t>Trebalo </a:t>
            </a:r>
            <a:r>
              <a:rPr lang="hr-HR" sz="2400" b="1" dirty="0">
                <a:solidFill>
                  <a:schemeClr val="accent2">
                    <a:lumMod val="75000"/>
                  </a:schemeClr>
                </a:solidFill>
              </a:rPr>
              <a:t>bi zaustaviti razvitak pametnih automobila koji imaju sposobnost samostalne </a:t>
            </a:r>
            <a:r>
              <a:rPr lang="hr-HR" sz="2400" b="1" dirty="0" smtClean="0">
                <a:solidFill>
                  <a:schemeClr val="accent2">
                    <a:lumMod val="75000"/>
                  </a:schemeClr>
                </a:solidFill>
              </a:rPr>
              <a:t>vožnje</a:t>
            </a:r>
            <a:r>
              <a:rPr lang="hr-HR" sz="2400" dirty="0" smtClean="0">
                <a:solidFill>
                  <a:schemeClr val="accent2">
                    <a:lumMod val="75000"/>
                  </a:schemeClr>
                </a:solidFill>
              </a:rPr>
              <a:t>. </a:t>
            </a:r>
            <a:endParaRPr lang="hr-HR" sz="2400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hr-HR" sz="2400" b="1" dirty="0" smtClean="0"/>
              <a:t>PRIJAVA</a:t>
            </a:r>
          </a:p>
          <a:p>
            <a:pPr marL="0" indent="0" algn="ctr">
              <a:buNone/>
            </a:pPr>
            <a:r>
              <a:rPr lang="hr-HR" sz="2400" b="1" dirty="0" smtClean="0">
                <a:solidFill>
                  <a:schemeClr val="accent2">
                    <a:lumMod val="75000"/>
                  </a:schemeClr>
                </a:solidFill>
                <a:hlinkClick r:id="rId2"/>
              </a:rPr>
              <a:t>https</a:t>
            </a:r>
            <a:r>
              <a:rPr lang="hr-HR" sz="2400" b="1" dirty="0">
                <a:solidFill>
                  <a:schemeClr val="accent2">
                    <a:lumMod val="75000"/>
                  </a:schemeClr>
                </a:solidFill>
                <a:hlinkClick r:id="rId2"/>
              </a:rPr>
              <a:t>://</a:t>
            </a:r>
            <a:r>
              <a:rPr lang="hr-HR" sz="2400" b="1" dirty="0" smtClean="0">
                <a:solidFill>
                  <a:schemeClr val="accent2">
                    <a:lumMod val="75000"/>
                  </a:schemeClr>
                </a:solidFill>
                <a:hlinkClick r:id="rId2"/>
              </a:rPr>
              <a:t>bit.ly/43b0acY</a:t>
            </a:r>
            <a:r>
              <a:rPr lang="hr-HR" sz="2400" b="1" dirty="0" smtClean="0">
                <a:solidFill>
                  <a:schemeClr val="accent2">
                    <a:lumMod val="75000"/>
                  </a:schemeClr>
                </a:solidFill>
              </a:rPr>
              <a:t>  </a:t>
            </a:r>
            <a:endParaRPr lang="hr-HR" sz="2400" b="1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 algn="ctr">
              <a:buNone/>
            </a:pPr>
            <a:endParaRPr lang="hr-HR" sz="2400" dirty="0"/>
          </a:p>
        </p:txBody>
      </p:sp>
      <p:pic>
        <p:nvPicPr>
          <p:cNvPr id="4" name="Slika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6077" y="4462818"/>
            <a:ext cx="2379189" cy="2241573"/>
          </a:xfrm>
          <a:prstGeom prst="rect">
            <a:avLst/>
          </a:prstGeom>
        </p:spPr>
      </p:pic>
      <p:sp>
        <p:nvSpPr>
          <p:cNvPr id="5" name="TekstniOkvir 4"/>
          <p:cNvSpPr txBox="1"/>
          <p:nvPr/>
        </p:nvSpPr>
        <p:spPr>
          <a:xfrm>
            <a:off x="6721522" y="5401297"/>
            <a:ext cx="34460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solidFill>
                  <a:schemeClr val="accent2">
                    <a:lumMod val="75000"/>
                  </a:schemeClr>
                </a:solidFill>
              </a:rPr>
              <a:t>Voditeljice: </a:t>
            </a:r>
            <a:br>
              <a:rPr lang="hr-HR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hr-HR" dirty="0" smtClean="0">
                <a:solidFill>
                  <a:schemeClr val="accent2">
                    <a:lumMod val="75000"/>
                  </a:schemeClr>
                </a:solidFill>
              </a:rPr>
              <a:t>Saida Deljac i Mladenka Berović</a:t>
            </a:r>
            <a:endParaRPr lang="hr-HR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3559231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238</TotalTime>
  <Words>225</Words>
  <Application>Microsoft Office PowerPoint</Application>
  <PresentationFormat>Široki zaslon</PresentationFormat>
  <Paragraphs>48</Paragraphs>
  <Slides>8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8</vt:i4>
      </vt:variant>
    </vt:vector>
  </HeadingPairs>
  <TitlesOfParts>
    <vt:vector size="13" baseType="lpstr">
      <vt:lpstr>Arial</vt:lpstr>
      <vt:lpstr>Tahoma</vt:lpstr>
      <vt:lpstr>Trebuchet MS</vt:lpstr>
      <vt:lpstr>Wingdings 3</vt:lpstr>
      <vt:lpstr>Faseta</vt:lpstr>
      <vt:lpstr>VIRTUALNA DEBATA - Radionica -  </vt:lpstr>
      <vt:lpstr>PowerPoint prezentacija</vt:lpstr>
      <vt:lpstr>PowerPoint prezentacija</vt:lpstr>
      <vt:lpstr>PowerPoint prezentacija</vt:lpstr>
      <vt:lpstr>O alatu za provedbu virtualne debate </vt:lpstr>
      <vt:lpstr>Korištenjem ovog alata debata je </vt:lpstr>
      <vt:lpstr>Funkcionalnosti alata</vt:lpstr>
      <vt:lpstr>PRIJAVA NA RADIONICU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RADIONICA VIRTUALNA DEBATA   Umjetna inteligencija (DA/NE)</dc:title>
  <dc:creator>Saida Deljac</dc:creator>
  <cp:lastModifiedBy>Saida Deljac</cp:lastModifiedBy>
  <cp:revision>17</cp:revision>
  <dcterms:created xsi:type="dcterms:W3CDTF">2024-03-28T08:33:52Z</dcterms:created>
  <dcterms:modified xsi:type="dcterms:W3CDTF">2024-03-28T12:31:58Z</dcterms:modified>
</cp:coreProperties>
</file>