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72" r:id="rId4"/>
    <p:sldId id="273" r:id="rId5"/>
    <p:sldId id="257" r:id="rId6"/>
    <p:sldId id="260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4" r:id="rId15"/>
    <p:sldId id="27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556" autoAdjust="0"/>
  </p:normalViewPr>
  <p:slideViewPr>
    <p:cSldViewPr snapToGrid="0">
      <p:cViewPr varScale="1">
        <p:scale>
          <a:sx n="54" d="100"/>
          <a:sy n="54" d="100"/>
        </p:scale>
        <p:origin x="155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ia Kager" userId="cf0a165f73bd1096" providerId="LiveId" clId="{A7B3BD49-5411-43AB-9509-44EF4A9EFBB9}"/>
    <pc:docChg chg="modSld">
      <pc:chgData name="Dalia Kager" userId="cf0a165f73bd1096" providerId="LiveId" clId="{A7B3BD49-5411-43AB-9509-44EF4A9EFBB9}" dt="2024-03-27T10:07:36.024" v="7" actId="20577"/>
      <pc:docMkLst>
        <pc:docMk/>
      </pc:docMkLst>
      <pc:sldChg chg="modNotesTx">
        <pc:chgData name="Dalia Kager" userId="cf0a165f73bd1096" providerId="LiveId" clId="{A7B3BD49-5411-43AB-9509-44EF4A9EFBB9}" dt="2024-03-27T10:07:16.529" v="3" actId="20577"/>
        <pc:sldMkLst>
          <pc:docMk/>
          <pc:sldMk cId="1801598802" sldId="257"/>
        </pc:sldMkLst>
      </pc:sldChg>
      <pc:sldChg chg="modNotesTx">
        <pc:chgData name="Dalia Kager" userId="cf0a165f73bd1096" providerId="LiveId" clId="{A7B3BD49-5411-43AB-9509-44EF4A9EFBB9}" dt="2024-03-27T10:07:18.899" v="4" actId="20577"/>
        <pc:sldMkLst>
          <pc:docMk/>
          <pc:sldMk cId="2651831960" sldId="260"/>
        </pc:sldMkLst>
      </pc:sldChg>
      <pc:sldChg chg="modNotesTx">
        <pc:chgData name="Dalia Kager" userId="cf0a165f73bd1096" providerId="LiveId" clId="{A7B3BD49-5411-43AB-9509-44EF4A9EFBB9}" dt="2024-03-27T10:07:22.207" v="5" actId="20577"/>
        <pc:sldMkLst>
          <pc:docMk/>
          <pc:sldMk cId="4260980061" sldId="263"/>
        </pc:sldMkLst>
      </pc:sldChg>
      <pc:sldChg chg="modNotesTx">
        <pc:chgData name="Dalia Kager" userId="cf0a165f73bd1096" providerId="LiveId" clId="{A7B3BD49-5411-43AB-9509-44EF4A9EFBB9}" dt="2024-03-27T10:07:36.024" v="7" actId="20577"/>
        <pc:sldMkLst>
          <pc:docMk/>
          <pc:sldMk cId="1853688889" sldId="270"/>
        </pc:sldMkLst>
      </pc:sldChg>
      <pc:sldChg chg="modNotesTx">
        <pc:chgData name="Dalia Kager" userId="cf0a165f73bd1096" providerId="LiveId" clId="{A7B3BD49-5411-43AB-9509-44EF4A9EFBB9}" dt="2024-03-27T10:07:09.572" v="0" actId="20577"/>
        <pc:sldMkLst>
          <pc:docMk/>
          <pc:sldMk cId="3186822959" sldId="271"/>
        </pc:sldMkLst>
      </pc:sldChg>
      <pc:sldChg chg="modNotesTx">
        <pc:chgData name="Dalia Kager" userId="cf0a165f73bd1096" providerId="LiveId" clId="{A7B3BD49-5411-43AB-9509-44EF4A9EFBB9}" dt="2024-03-27T10:07:11.956" v="1" actId="20577"/>
        <pc:sldMkLst>
          <pc:docMk/>
          <pc:sldMk cId="2436510136" sldId="272"/>
        </pc:sldMkLst>
      </pc:sldChg>
      <pc:sldChg chg="modNotesTx">
        <pc:chgData name="Dalia Kager" userId="cf0a165f73bd1096" providerId="LiveId" clId="{A7B3BD49-5411-43AB-9509-44EF4A9EFBB9}" dt="2024-03-27T10:07:14.218" v="2" actId="20577"/>
        <pc:sldMkLst>
          <pc:docMk/>
          <pc:sldMk cId="3236808881" sldId="273"/>
        </pc:sldMkLst>
      </pc:sldChg>
      <pc:sldChg chg="modNotesTx">
        <pc:chgData name="Dalia Kager" userId="cf0a165f73bd1096" providerId="LiveId" clId="{A7B3BD49-5411-43AB-9509-44EF4A9EFBB9}" dt="2024-03-27T10:07:33.499" v="6" actId="20577"/>
        <pc:sldMkLst>
          <pc:docMk/>
          <pc:sldMk cId="2490881485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A3ECA-41AE-475C-B219-8B772E5D4114}" type="datetimeFigureOut">
              <a:rPr lang="hr-HR" smtClean="0"/>
              <a:t>27.3.2024.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ACFA1-B6BA-4E7F-AB2F-4184DAF8DB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0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08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844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86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443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570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753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84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726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103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766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5346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595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Učenici 8. razreda imali su zadatak izraditi reklamu za odabrano književno djelo</a:t>
            </a:r>
          </a:p>
          <a:p>
            <a:r>
              <a:rPr lang="hr-HR" dirty="0"/>
              <a:t>Prethodno su generirali sliku lika iz književnog djela također s pomoću alata umjetne inteligencije (kao što je </a:t>
            </a:r>
            <a:r>
              <a:rPr lang="hr-HR" dirty="0" err="1"/>
              <a:t>Craiyon</a:t>
            </a:r>
            <a:r>
              <a:rPr lang="hr-HR" dirty="0"/>
              <a:t>, besplatno dostupan alat bez potrebe za registracijom korisničkog računa), snimili su </a:t>
            </a:r>
            <a:r>
              <a:rPr lang="hr-HR" dirty="0" err="1"/>
              <a:t>audiozapis</a:t>
            </a:r>
            <a:r>
              <a:rPr lang="hr-HR" dirty="0"/>
              <a:t> u trajanju do 10 sekundi, te zatim koristeći aplikaciju </a:t>
            </a:r>
            <a:r>
              <a:rPr lang="hr-HR" dirty="0" err="1"/>
              <a:t>SadTalker</a:t>
            </a:r>
            <a:r>
              <a:rPr lang="hr-HR" dirty="0"/>
              <a:t> animirali sliku pretvarajući je u videozapis sa zvukom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CFA1-B6BA-4E7F-AB2F-4184DAF8DB5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281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0C9403-70CE-4193-81C1-869468743436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9CE9-4123-42DE-ABEB-DAAEC857160B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6C2-6267-47CD-A93A-29CA1E41BF1C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502914" cy="404614"/>
          </a:xfrm>
        </p:spPr>
        <p:txBody>
          <a:bodyPr/>
          <a:lstStyle/>
          <a:p>
            <a:fld id="{7DF4DA4C-91D4-4669-AEF3-CC1B7818D219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dirty="0"/>
              <a:t>UI alati za </a:t>
            </a:r>
            <a:r>
              <a:rPr lang="it-IT" dirty="0" err="1"/>
              <a:t>revoluciju</a:t>
            </a:r>
            <a:r>
              <a:rPr lang="it-IT" dirty="0"/>
              <a:t> </a:t>
            </a:r>
            <a:r>
              <a:rPr lang="it-IT" dirty="0" err="1"/>
              <a:t>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D3A635-231E-47AF-A03D-E7B187C23F06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4F9A-8D01-4FAC-9ABB-CCFDF9BC18EC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EA3F-4175-4A0B-9B45-1F4ADE7B78C8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6569-13F6-419A-BA0C-8B3CCFCA9DCF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D8AD-D8E4-4471-A19F-B052243AECC6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E9791-2EBE-477E-8D7F-C294E12AEC2C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51DFAA-8F98-42B0-98B0-A20EDE2C83B6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4E5C08-0355-4023-8FCF-3E8890D593DF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727ACA-5A70-C10F-9FC6-18CA90362C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01350" y="6104528"/>
            <a:ext cx="1332155" cy="697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4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4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36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36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ockadelabs.com/" TargetMode="External"/><Relationship Id="rId4" Type="http://schemas.openxmlformats.org/officeDocument/2006/relationships/hyperlink" Target="https://youtu.be/17YKtXn2Av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rDAUuQ_jhM?si=klO0lmzDeCDeyAkx" TargetMode="External"/><Relationship Id="rId2" Type="http://schemas.openxmlformats.org/officeDocument/2006/relationships/hyperlink" Target="https://www.scroobl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youtu.be/v8gOJIRG5HY" TargetMode="External"/><Relationship Id="rId5" Type="http://schemas.openxmlformats.org/officeDocument/2006/relationships/hyperlink" Target="https://huggingface.co/spaces/vinthony/SadTalker" TargetMode="Externa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magic-home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canva.com/design/DAF16h2pUQM/bKtxGHTi4ljYZC1Vhty2CQ/edit?utm_content=DAF16h2pUQM&amp;utm_campaign=designshare&amp;utm_medium=link2&amp;utm_source=sharebutton" TargetMode="External"/><Relationship Id="rId4" Type="http://schemas.openxmlformats.org/officeDocument/2006/relationships/hyperlink" Target="https://www.canva.com/design/DAF16i_ZQqs/_TkviA-NH_MQBbLzG0ktlQ/edit?utm_content=DAF16i_ZQqs&amp;utm_campaign=designshare&amp;utm_medium=link2&amp;utm_source=sharebutto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daliaka/genai-tools-for-encouraging-reading-and-developing-reading-s-fd5eoih4bi0stgm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pixabay.com/vectors/panda-confused-questions-shrug-30394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.wikipedia.org/wiki/ChatG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hyperlink" Target="https://de.wikipedia.org/wiki/ChatGPT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ng.com/images/creat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XN6-uRemSkY?si=23vz7lnEYZb3veeU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ketch.metademolab.com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youtu.be/75RRtaipnH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6793347-89B3-1325-540D-730447CAD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1885" y="634029"/>
            <a:ext cx="4798243" cy="3087966"/>
          </a:xfrm>
        </p:spPr>
        <p:txBody>
          <a:bodyPr>
            <a:normAutofit/>
          </a:bodyPr>
          <a:lstStyle/>
          <a:p>
            <a:r>
              <a:rPr lang="it-IT" sz="6700" dirty="0"/>
              <a:t>UI alati za </a:t>
            </a:r>
            <a:r>
              <a:rPr lang="it-IT" sz="6700" dirty="0" err="1"/>
              <a:t>revoluciju</a:t>
            </a:r>
            <a:r>
              <a:rPr lang="it-IT" sz="6700" dirty="0"/>
              <a:t> </a:t>
            </a:r>
            <a:r>
              <a:rPr lang="it-IT" sz="6700" dirty="0" err="1"/>
              <a:t>čitanja</a:t>
            </a:r>
            <a:endParaRPr lang="hr-HR" sz="67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E6BFB81-A805-D51B-DA9B-B23E0FDCB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1885" y="4630891"/>
            <a:ext cx="5263874" cy="11272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sz="2000" dirty="0"/>
              <a:t>Dalia Kager, mag. prim. </a:t>
            </a:r>
            <a:r>
              <a:rPr lang="hr-HR" sz="2000" dirty="0" err="1"/>
              <a:t>educ</a:t>
            </a:r>
            <a:r>
              <a:rPr lang="hr-HR" sz="2000" dirty="0"/>
              <a:t>., učitelj mentor</a:t>
            </a:r>
          </a:p>
          <a:p>
            <a:pPr>
              <a:spcAft>
                <a:spcPts val="600"/>
              </a:spcAft>
            </a:pPr>
            <a:r>
              <a:rPr lang="hr-HR" sz="2000" dirty="0"/>
              <a:t>OŠ Eugena Kvaternika, Velika Gorica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7E834F-B237-4D5C-AA40-CF47524C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03" y="2427125"/>
            <a:ext cx="4207669" cy="2203766"/>
          </a:xfrm>
          <a:prstGeom prst="rect">
            <a:avLst/>
          </a:prstGeom>
        </p:spPr>
      </p:pic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EB2248-660D-7B8E-98EF-D4BECF4F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CE0861-47F4-48C5-93A1-60E24B9EEA22}" type="datetime1">
              <a:rPr lang="hr-HR" smtClean="0"/>
              <a:t>27.3.2024.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53FE78-1785-1EB1-844B-0BA0DF9C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872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20" y="298580"/>
            <a:ext cx="9442580" cy="989044"/>
          </a:xfrm>
        </p:spPr>
        <p:txBody>
          <a:bodyPr>
            <a:normAutofit/>
          </a:bodyPr>
          <a:lstStyle/>
          <a:p>
            <a:pPr algn="ctr"/>
            <a:r>
              <a:rPr lang="hr-HR" dirty="0" err="1"/>
              <a:t>Blockade</a:t>
            </a:r>
            <a:r>
              <a:rPr lang="hr-HR" dirty="0"/>
              <a:t> </a:t>
            </a:r>
            <a:r>
              <a:rPr lang="hr-HR" dirty="0" err="1"/>
              <a:t>Labs</a:t>
            </a:r>
            <a:r>
              <a:rPr lang="hr-HR" dirty="0"/>
              <a:t>: </a:t>
            </a:r>
            <a:r>
              <a:rPr lang="hr-HR" i="1" dirty="0" err="1"/>
              <a:t>skybox</a:t>
            </a:r>
            <a:r>
              <a:rPr lang="hr-HR" i="1" dirty="0"/>
              <a:t> </a:t>
            </a:r>
            <a:r>
              <a:rPr lang="hr-HR" dirty="0"/>
              <a:t>video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140" y="1114262"/>
            <a:ext cx="11192783" cy="1684029"/>
          </a:xfrm>
        </p:spPr>
        <p:txBody>
          <a:bodyPr>
            <a:normAutofit/>
          </a:bodyPr>
          <a:lstStyle/>
          <a:p>
            <a:r>
              <a:rPr lang="hr-HR" sz="2800" i="1" dirty="0" err="1"/>
              <a:t>Skybox</a:t>
            </a:r>
            <a:r>
              <a:rPr lang="hr-HR" sz="2800" i="1" dirty="0"/>
              <a:t> </a:t>
            </a:r>
            <a:r>
              <a:rPr lang="hr-HR" sz="2800" dirty="0"/>
              <a:t>- termin koji se koristi u dizajnu video igara i računalnoj grafici</a:t>
            </a:r>
          </a:p>
          <a:p>
            <a:r>
              <a:rPr lang="hr-HR" sz="2800" dirty="0"/>
              <a:t>metoda stvaranja pozadina koje izgledaju kao da okružuju 3D scenu (</a:t>
            </a:r>
            <a:r>
              <a:rPr lang="pt-BR" sz="2800" dirty="0"/>
              <a:t>video igr</a:t>
            </a:r>
            <a:r>
              <a:rPr lang="hr-HR" sz="2800" dirty="0"/>
              <a:t>e</a:t>
            </a:r>
            <a:r>
              <a:rPr lang="pt-BR" sz="2800" dirty="0"/>
              <a:t>, virtualn</a:t>
            </a:r>
            <a:r>
              <a:rPr lang="hr-HR" sz="2800" dirty="0"/>
              <a:t>a</a:t>
            </a:r>
            <a:r>
              <a:rPr lang="pt-BR" sz="2800" dirty="0"/>
              <a:t> stvarnos</a:t>
            </a:r>
            <a:r>
              <a:rPr lang="hr-HR" sz="2800" dirty="0"/>
              <a:t>t itd.)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3791ACF3-6943-4FF0-8AC3-E6C48496B113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C000D10-1711-39A7-4FD6-3E0C77DE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834" y="2798291"/>
            <a:ext cx="6079369" cy="354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77CE829-9C91-F3DC-3C96-8C08C78A0AFA}"/>
              </a:ext>
            </a:extLst>
          </p:cNvPr>
          <p:cNvSpPr txBox="1">
            <a:spLocks/>
          </p:cNvSpPr>
          <p:nvPr/>
        </p:nvSpPr>
        <p:spPr>
          <a:xfrm>
            <a:off x="7235633" y="2203066"/>
            <a:ext cx="4598860" cy="2821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endParaRPr lang="hr-HR" sz="2800" dirty="0"/>
          </a:p>
          <a:p>
            <a:r>
              <a:rPr lang="hr-HR" sz="2800" dirty="0"/>
              <a:t>Generiranje 360°scena iz književnih djela: </a:t>
            </a:r>
          </a:p>
          <a:p>
            <a:pPr marL="0" indent="0" algn="ctr">
              <a:buNone/>
            </a:pPr>
            <a:r>
              <a:rPr lang="hr-HR" sz="2800" dirty="0">
                <a:hlinkClick r:id="rId4"/>
              </a:rPr>
              <a:t>Video uputa za korištenje alata</a:t>
            </a:r>
            <a:endParaRPr lang="hr-HR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74577-486E-25BF-70BC-E6E044D18DE6}"/>
              </a:ext>
            </a:extLst>
          </p:cNvPr>
          <p:cNvSpPr txBox="1"/>
          <p:nvPr/>
        </p:nvSpPr>
        <p:spPr>
          <a:xfrm>
            <a:off x="7010023" y="5232836"/>
            <a:ext cx="5050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2400" dirty="0">
                <a:hlinkClick r:id="rId5"/>
              </a:rPr>
              <a:t>https://www.blockadelabs.com/</a:t>
            </a:r>
            <a:r>
              <a:rPr lang="hr-HR" sz="2400" dirty="0"/>
              <a:t>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06E8C0-0122-01C9-5837-DDECBF21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dirty="0"/>
              <a:t>UI alati za </a:t>
            </a:r>
            <a:r>
              <a:rPr lang="it-IT" dirty="0" err="1"/>
              <a:t>revoluciju</a:t>
            </a:r>
            <a:r>
              <a:rPr lang="it-IT" dirty="0"/>
              <a:t> </a:t>
            </a:r>
            <a:r>
              <a:rPr lang="it-IT" dirty="0" err="1"/>
              <a:t>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8048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06" y="285852"/>
            <a:ext cx="10441821" cy="98904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Scroobly</a:t>
            </a:r>
            <a:r>
              <a:rPr lang="hr-HR" dirty="0"/>
              <a:t>: oživljavanje likova pokretima tijela </a:t>
            </a:r>
            <a:br>
              <a:rPr lang="hr-HR" dirty="0"/>
            </a:br>
            <a:r>
              <a:rPr lang="hr-HR" dirty="0"/>
              <a:t>(umjetna inteligencija i proširena stvarnost)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197" y="1944498"/>
            <a:ext cx="5615210" cy="45088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sz="3200" dirty="0">
                <a:hlinkClick r:id="rId2"/>
              </a:rPr>
              <a:t>https://www.scroobly.com/</a:t>
            </a:r>
            <a:endParaRPr lang="hr-HR" sz="3200" dirty="0"/>
          </a:p>
          <a:p>
            <a:pPr marL="0" indent="0">
              <a:buNone/>
            </a:pPr>
            <a:endParaRPr lang="hr-HR" sz="3200" dirty="0"/>
          </a:p>
          <a:p>
            <a:endParaRPr lang="hr-HR" sz="3200" dirty="0"/>
          </a:p>
          <a:p>
            <a:r>
              <a:rPr lang="hr-HR" sz="3200" dirty="0"/>
              <a:t>Oživljavanje likova iz književnih djela pokretima tijela</a:t>
            </a:r>
          </a:p>
          <a:p>
            <a:endParaRPr lang="hr-HR" sz="3200" dirty="0"/>
          </a:p>
          <a:p>
            <a:pPr marL="0" indent="0" algn="ctr">
              <a:buNone/>
            </a:pPr>
            <a:r>
              <a:rPr lang="hr-HR" sz="3200" dirty="0">
                <a:hlinkClick r:id="rId3"/>
              </a:rPr>
              <a:t>Video uputa za korištenje alata</a:t>
            </a:r>
            <a:endParaRPr lang="hr-HR" sz="32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25D4FF8D-EDBF-4AE1-9749-F2A704C73F3B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E5D1EA4-F0EB-6A7C-3FAC-C27C0FA8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93031" y="1511604"/>
            <a:ext cx="4508887" cy="450888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7208D-4A99-AF07-2284-204D3671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296" y="6425105"/>
            <a:ext cx="6280830" cy="404614"/>
          </a:xfrm>
        </p:spPr>
        <p:txBody>
          <a:bodyPr/>
          <a:lstStyle/>
          <a:p>
            <a:r>
              <a:rPr lang="it-IT" dirty="0"/>
              <a:t>UI alati za </a:t>
            </a:r>
            <a:r>
              <a:rPr lang="it-IT" dirty="0" err="1"/>
              <a:t>revoluciju</a:t>
            </a:r>
            <a:r>
              <a:rPr lang="it-IT" dirty="0"/>
              <a:t> </a:t>
            </a:r>
            <a:r>
              <a:rPr lang="it-IT" dirty="0" err="1"/>
              <a:t>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4364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396" y="98298"/>
            <a:ext cx="9823644" cy="98904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err="1"/>
              <a:t>SadTalker</a:t>
            </a:r>
            <a:r>
              <a:rPr lang="hr-HR" dirty="0"/>
              <a:t>: dodavanje </a:t>
            </a:r>
            <a:r>
              <a:rPr lang="hr-HR" dirty="0" err="1"/>
              <a:t>audiozapisa</a:t>
            </a:r>
            <a:r>
              <a:rPr lang="hr-HR" dirty="0"/>
              <a:t> i animacija govora na sliku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1813212"/>
            <a:ext cx="6028440" cy="464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000" dirty="0">
                <a:hlinkClick r:id="rId5"/>
              </a:rPr>
              <a:t>https://huggingface.co/spaces/vinthony/SadTalker</a:t>
            </a:r>
            <a:r>
              <a:rPr lang="hr-HR" sz="3000" dirty="0"/>
              <a:t> </a:t>
            </a:r>
          </a:p>
          <a:p>
            <a:endParaRPr lang="hr-HR" sz="3000" dirty="0"/>
          </a:p>
          <a:p>
            <a:r>
              <a:rPr lang="hr-HR" sz="3000" dirty="0"/>
              <a:t>Animiranje i dodavanje glasa likovima iz književnih djela</a:t>
            </a:r>
          </a:p>
          <a:p>
            <a:endParaRPr lang="hr-HR" sz="3000" dirty="0"/>
          </a:p>
          <a:p>
            <a:pPr marL="0" indent="0" algn="ctr">
              <a:buNone/>
            </a:pPr>
            <a:r>
              <a:rPr lang="hr-HR" sz="3000" dirty="0">
                <a:hlinkClick r:id="rId6"/>
              </a:rPr>
              <a:t>Video uputa za korištenje alata</a:t>
            </a:r>
            <a:endParaRPr lang="hr-HR" sz="30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53A57D37-5ADD-4FDC-B707-5C5BFA5596CE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tmp8_fdlbl9Snimka__11__0_100">
            <a:hlinkClick r:id="" action="ppaction://media"/>
            <a:extLst>
              <a:ext uri="{FF2B5EF4-FFF2-40B4-BE49-F238E27FC236}">
                <a16:creationId xmlns:a16="http://schemas.microsoft.com/office/drawing/2014/main" id="{338C700B-9FF5-0D82-FFE8-11FDD983B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675" y="1287624"/>
            <a:ext cx="4580722" cy="458072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42A6BA-0BB5-C85F-B74F-6AD28DB9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D373AB5-4A48-353C-2131-29A0B799E9F8}"/>
              </a:ext>
            </a:extLst>
          </p:cNvPr>
          <p:cNvSpPr txBox="1">
            <a:spLocks/>
          </p:cNvSpPr>
          <p:nvPr/>
        </p:nvSpPr>
        <p:spPr>
          <a:xfrm>
            <a:off x="3755980" y="5463361"/>
            <a:ext cx="3351159" cy="95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4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3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Autor: Petra, 8. r.</a:t>
            </a:r>
          </a:p>
        </p:txBody>
      </p:sp>
    </p:spTree>
    <p:extLst>
      <p:ext uri="{BB962C8B-B14F-4D97-AF65-F5344CB8AC3E}">
        <p14:creationId xmlns:p14="http://schemas.microsoft.com/office/powerpoint/2010/main" val="31138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140677"/>
            <a:ext cx="5793475" cy="794825"/>
          </a:xfrm>
        </p:spPr>
        <p:txBody>
          <a:bodyPr>
            <a:normAutofit/>
          </a:bodyPr>
          <a:lstStyle/>
          <a:p>
            <a:r>
              <a:rPr lang="hr-HR" dirty="0"/>
              <a:t>Canva - Čarobni studio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113823"/>
            <a:ext cx="6836898" cy="5427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dirty="0">
                <a:hlinkClick r:id="rId3"/>
              </a:rPr>
              <a:t>https://www.canva.com/magic-home</a:t>
            </a: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r>
              <a:rPr lang="hr-HR" sz="2800" dirty="0" err="1"/>
              <a:t>Canva</a:t>
            </a:r>
            <a:r>
              <a:rPr lang="hr-HR" sz="2800" dirty="0"/>
              <a:t> Edu korisnički račun (</a:t>
            </a:r>
            <a:r>
              <a:rPr lang="hr-HR" sz="2800" dirty="0" err="1"/>
              <a:t>AAI@EduHr</a:t>
            </a:r>
            <a:r>
              <a:rPr lang="hr-HR" sz="2800" dirty="0"/>
              <a:t>) – besplatan pristup svim profesionalnim alatima i repozitoriju materijala</a:t>
            </a:r>
          </a:p>
          <a:p>
            <a:r>
              <a:rPr lang="hr-HR" sz="2800" dirty="0"/>
              <a:t>Učenici - pristup putem poveznice koju pošalje učitelj - besplatno korištenje svim </a:t>
            </a:r>
            <a:r>
              <a:rPr lang="hr-HR" sz="2800" dirty="0" err="1"/>
              <a:t>Canva</a:t>
            </a:r>
            <a:r>
              <a:rPr lang="hr-HR" sz="2800" dirty="0"/>
              <a:t> alatima, uključujući </a:t>
            </a:r>
            <a:r>
              <a:rPr lang="hr-HR" sz="2800"/>
              <a:t>Čarobni studio</a:t>
            </a:r>
            <a:endParaRPr lang="hr-HR" sz="2800" dirty="0"/>
          </a:p>
          <a:p>
            <a:endParaRPr lang="pl-PL" sz="2800" dirty="0"/>
          </a:p>
          <a:p>
            <a:pPr marL="0" indent="0" algn="ctr">
              <a:buNone/>
            </a:pPr>
            <a:r>
              <a:rPr lang="hr-HR" sz="2800" dirty="0">
                <a:hlinkClick r:id="rId4"/>
              </a:rPr>
              <a:t>Generiranje slika</a:t>
            </a:r>
            <a:endParaRPr lang="hr-HR" sz="2800" dirty="0"/>
          </a:p>
          <a:p>
            <a:pPr marL="0" indent="0" algn="ctr">
              <a:buNone/>
            </a:pPr>
            <a:r>
              <a:rPr lang="hr-HR" sz="2800" dirty="0">
                <a:hlinkClick r:id="rId5"/>
              </a:rPr>
              <a:t>Generiranje videozapisa</a:t>
            </a:r>
            <a:endParaRPr lang="hr-HR" sz="28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4743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780D29-066C-4E89-860E-9EB2FD337183}" type="datetime1">
              <a:rPr lang="hr-HR" smtClean="0"/>
              <a:pPr>
                <a:spcAft>
                  <a:spcPts val="600"/>
                </a:spcAft>
              </a:pPr>
              <a:t>27.3.2024.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4BD045-73E3-00D8-D1E4-CBA2F62B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4195393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UI alati za revoluciju čitanja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11" name="Picture 10" descr="A person sitting on grass with a computer and headphones on&#10;&#10;Description automatically generated">
            <a:extLst>
              <a:ext uri="{FF2B5EF4-FFF2-40B4-BE49-F238E27FC236}">
                <a16:creationId xmlns:a16="http://schemas.microsoft.com/office/drawing/2014/main" id="{4F062E9A-AC63-E1F5-F0B4-1B6396B17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579" y="643467"/>
            <a:ext cx="2705100" cy="27051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child running in a field with a rainbow&#10;&#10;Description automatically generated">
            <a:extLst>
              <a:ext uri="{FF2B5EF4-FFF2-40B4-BE49-F238E27FC236}">
                <a16:creationId xmlns:a16="http://schemas.microsoft.com/office/drawing/2014/main" id="{297BF5DA-E2C6-30AA-7A1F-48C1CAEFA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579" y="3509434"/>
            <a:ext cx="2705100" cy="2705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5B881CAF-1F39-C68D-6F26-1BAB07716A9E}"/>
              </a:ext>
            </a:extLst>
          </p:cNvPr>
          <p:cNvSpPr txBox="1">
            <a:spLocks/>
          </p:cNvSpPr>
          <p:nvPr/>
        </p:nvSpPr>
        <p:spPr>
          <a:xfrm>
            <a:off x="8479770" y="5906756"/>
            <a:ext cx="3351159" cy="95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4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3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Autori: Paula i Petar, 7. r.</a:t>
            </a:r>
          </a:p>
        </p:txBody>
      </p:sp>
    </p:spTree>
    <p:extLst>
      <p:ext uri="{BB962C8B-B14F-4D97-AF65-F5344CB8AC3E}">
        <p14:creationId xmlns:p14="http://schemas.microsoft.com/office/powerpoint/2010/main" val="218888010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F5CF8-CF37-FE00-F7F4-366BECB5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9"/>
            <a:ext cx="3355942" cy="25516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r-HR" sz="5100" cap="all" dirty="0"/>
              <a:t>SVI </a:t>
            </a:r>
            <a:r>
              <a:rPr lang="en-US" sz="5100" cap="all" dirty="0" err="1"/>
              <a:t>Primjeri</a:t>
            </a:r>
            <a:r>
              <a:rPr lang="en-US" sz="5100" cap="all" dirty="0"/>
              <a:t> </a:t>
            </a:r>
            <a:r>
              <a:rPr lang="en-US" sz="5100" cap="all" dirty="0" err="1"/>
              <a:t>učeničkih</a:t>
            </a:r>
            <a:r>
              <a:rPr lang="en-US" sz="5100" cap="all" dirty="0"/>
              <a:t> </a:t>
            </a:r>
            <a:r>
              <a:rPr lang="en-US" sz="5100" cap="all" dirty="0" err="1"/>
              <a:t>radova</a:t>
            </a:r>
            <a:endParaRPr lang="en-US" sz="5100" cap="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E84E5-064A-1485-B417-AC4E1A4FF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186" y="4436462"/>
            <a:ext cx="3355942" cy="17946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 err="1">
                <a:hlinkClick r:id="rId3"/>
              </a:rPr>
              <a:t>Poveznica</a:t>
            </a:r>
            <a:r>
              <a:rPr lang="en-US" sz="3200" dirty="0">
                <a:hlinkClick r:id="rId3"/>
              </a:rPr>
              <a:t> </a:t>
            </a:r>
            <a:r>
              <a:rPr lang="en-US" sz="3200" dirty="0" err="1">
                <a:hlinkClick r:id="rId3"/>
              </a:rPr>
              <a:t>na</a:t>
            </a:r>
            <a:r>
              <a:rPr lang="en-US" sz="3200" dirty="0">
                <a:hlinkClick r:id="rId3"/>
              </a:rPr>
              <a:t> Padlet </a:t>
            </a:r>
            <a:r>
              <a:rPr lang="en-US" sz="3200" dirty="0" err="1">
                <a:hlinkClick r:id="rId3"/>
              </a:rPr>
              <a:t>ploču</a:t>
            </a:r>
            <a:endParaRPr lang="en-US" sz="3200" dirty="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406023E7-748A-2D14-C479-3F644EF6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879" y="1340841"/>
            <a:ext cx="4375510" cy="43755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954BE-EFB2-5063-47F5-05F2988C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E396127-E76A-409D-B235-FCB3CCF3A02A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F527F-D823-8FF9-C32F-ACA4FFA7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77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7737-5AFF-1615-E67F-1F6E912E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005" y="277367"/>
            <a:ext cx="8775577" cy="1518082"/>
          </a:xfrm>
        </p:spPr>
        <p:txBody>
          <a:bodyPr>
            <a:normAutofit/>
          </a:bodyPr>
          <a:lstStyle/>
          <a:p>
            <a:r>
              <a:rPr lang="hr-HR" dirty="0"/>
              <a:t>Etička pitanja i izazovi korištenja </a:t>
            </a:r>
            <a:r>
              <a:rPr lang="hr-HR" dirty="0" err="1"/>
              <a:t>GenAI</a:t>
            </a:r>
            <a:r>
              <a:rPr lang="hr-HR" dirty="0"/>
              <a:t> u obrazovanju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9D8E-FA8A-ECFC-C8CA-9C25A96D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795449"/>
            <a:ext cx="9601200" cy="4767129"/>
          </a:xfrm>
        </p:spPr>
        <p:txBody>
          <a:bodyPr>
            <a:normAutofit/>
          </a:bodyPr>
          <a:lstStyle/>
          <a:p>
            <a:r>
              <a:rPr lang="it-IT" sz="3200" dirty="0" err="1"/>
              <a:t>Zaštita</a:t>
            </a:r>
            <a:r>
              <a:rPr lang="it-IT" sz="3200" dirty="0"/>
              <a:t> </a:t>
            </a:r>
            <a:r>
              <a:rPr lang="it-IT" sz="3200" dirty="0" err="1"/>
              <a:t>privatnosti</a:t>
            </a:r>
            <a:r>
              <a:rPr lang="it-IT" sz="3200" dirty="0"/>
              <a:t> i </a:t>
            </a:r>
            <a:r>
              <a:rPr lang="it-IT" sz="3200" dirty="0" err="1"/>
              <a:t>sigurnosti</a:t>
            </a:r>
            <a:r>
              <a:rPr lang="it-IT" sz="3200" dirty="0"/>
              <a:t> </a:t>
            </a:r>
            <a:r>
              <a:rPr lang="it-IT" sz="3200" dirty="0" err="1"/>
              <a:t>podataka</a:t>
            </a:r>
            <a:endParaRPr lang="hr-HR" sz="3200" dirty="0"/>
          </a:p>
          <a:p>
            <a:r>
              <a:rPr lang="hr-HR" sz="3200" dirty="0"/>
              <a:t>Autentičnost i originalnost rada</a:t>
            </a:r>
          </a:p>
          <a:p>
            <a:r>
              <a:rPr lang="hr-HR" sz="3200" dirty="0"/>
              <a:t>Pravednost i pristupačnost</a:t>
            </a:r>
          </a:p>
          <a:p>
            <a:r>
              <a:rPr lang="hr-HR" sz="3200" dirty="0"/>
              <a:t>Poučavanje o etičkoj upotrebi tehnologije</a:t>
            </a:r>
          </a:p>
          <a:p>
            <a:r>
              <a:rPr lang="hr-HR" sz="3200" dirty="0"/>
              <a:t>Razumijevanje i kritička procjena UI sadržaja</a:t>
            </a:r>
          </a:p>
          <a:p>
            <a:r>
              <a:rPr lang="hr-HR" sz="3200" dirty="0"/>
              <a:t>Autorstvo i intelektualno vlasništvo</a:t>
            </a:r>
          </a:p>
          <a:p>
            <a:r>
              <a:rPr lang="hr-HR" sz="3200" dirty="0"/>
              <a:t>Prilagodba sadržaja i metoda poučavanja u skladu s dobi i sposobnostima učenika</a:t>
            </a:r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4F49-5980-1A73-771A-390FCAA6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DA4C-91D4-4669-AEF3-CC1B7818D219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4CFBF-5B34-743F-F753-95552A6A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UI alati za revoluciju čitanja</a:t>
            </a:r>
            <a:endParaRPr lang="en-US" dirty="0"/>
          </a:p>
        </p:txBody>
      </p:sp>
      <p:pic>
        <p:nvPicPr>
          <p:cNvPr id="7" name="Graphic 6" descr="Warning outline">
            <a:extLst>
              <a:ext uri="{FF2B5EF4-FFF2-40B4-BE49-F238E27FC236}">
                <a16:creationId xmlns:a16="http://schemas.microsoft.com/office/drawing/2014/main" id="{1B9B19BD-D32E-E701-9C96-582987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385" y="295422"/>
            <a:ext cx="1202172" cy="1202172"/>
          </a:xfrm>
          <a:prstGeom prst="rect">
            <a:avLst/>
          </a:prstGeom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B12F089-E4D9-E7D5-E285-595E452A1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346" y="1128734"/>
            <a:ext cx="3050279" cy="30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148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889202-F5E1-2240-358C-0E5D723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396" y="137449"/>
            <a:ext cx="4656519" cy="1124146"/>
          </a:xfrm>
        </p:spPr>
        <p:txBody>
          <a:bodyPr>
            <a:noAutofit/>
          </a:bodyPr>
          <a:lstStyle/>
          <a:p>
            <a:pPr algn="ctr"/>
            <a:r>
              <a:rPr lang="hr-HR" sz="5400" dirty="0"/>
              <a:t>Hvala na </a:t>
            </a:r>
            <a:br>
              <a:rPr lang="hr-HR" sz="5400" dirty="0"/>
            </a:br>
            <a:r>
              <a:rPr lang="hr-HR" sz="5400" dirty="0"/>
              <a:t>pozornosti </a:t>
            </a:r>
            <a:r>
              <a:rPr lang="hr-HR" sz="5400" dirty="0">
                <a:sym typeface="Wingdings" panose="05000000000000000000" pitchFamily="2" charset="2"/>
              </a:rPr>
              <a:t></a:t>
            </a:r>
            <a:endParaRPr lang="hr-HR" sz="54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FB7D95A-838A-FD0E-FE61-6D5E7D01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887-C074-4AF2-9C07-4DB634F5E411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E72EC3B4-BA7B-0595-C90A-6AEB4A76ED35}"/>
              </a:ext>
            </a:extLst>
          </p:cNvPr>
          <p:cNvSpPr txBox="1">
            <a:spLocks/>
          </p:cNvSpPr>
          <p:nvPr/>
        </p:nvSpPr>
        <p:spPr>
          <a:xfrm rot="20585773">
            <a:off x="738825" y="2140414"/>
            <a:ext cx="2809286" cy="76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Pitanja?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5D2FEAF0-A5B8-22B0-7BE6-3BE003564607}"/>
              </a:ext>
            </a:extLst>
          </p:cNvPr>
          <p:cNvSpPr txBox="1">
            <a:spLocks/>
          </p:cNvSpPr>
          <p:nvPr/>
        </p:nvSpPr>
        <p:spPr>
          <a:xfrm>
            <a:off x="1317753" y="6038851"/>
            <a:ext cx="2790825" cy="616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dirty="0"/>
              <a:t>dalia.kager@skole.hr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3D6E3A2-39C7-6E46-7022-EF95A60C4CB6}"/>
              </a:ext>
            </a:extLst>
          </p:cNvPr>
          <p:cNvSpPr txBox="1">
            <a:spLocks/>
          </p:cNvSpPr>
          <p:nvPr/>
        </p:nvSpPr>
        <p:spPr>
          <a:xfrm>
            <a:off x="7674377" y="5667032"/>
            <a:ext cx="2809286" cy="768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/>
              <a:t>Evaluacija</a:t>
            </a:r>
          </a:p>
        </p:txBody>
      </p:sp>
      <p:pic>
        <p:nvPicPr>
          <p:cNvPr id="15" name="Slika 14" descr="Slika na kojoj se prikazuje ukrasni isječci, crtić, crtež, skeč&#10;&#10;Opis je automatski generiran">
            <a:extLst>
              <a:ext uri="{FF2B5EF4-FFF2-40B4-BE49-F238E27FC236}">
                <a16:creationId xmlns:a16="http://schemas.microsoft.com/office/drawing/2014/main" id="{9E505801-360F-3937-F835-BAFB0E31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7846" y="2336385"/>
            <a:ext cx="3420732" cy="3564294"/>
          </a:xfrm>
          <a:prstGeom prst="rect">
            <a:avLst/>
          </a:prstGeom>
        </p:spPr>
      </p:pic>
      <p:pic>
        <p:nvPicPr>
          <p:cNvPr id="8" name="Picture 7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0DC5FB06-4306-B002-D2D4-29F9BDF17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379" y="137449"/>
            <a:ext cx="5460979" cy="5460979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A46ADDF-3ECB-15D8-C845-F400C562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8888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923D8-0ED3-75CC-34D6-A9DF4B2C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70A24-C447-9954-84B4-E1FF2543F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7229"/>
            <a:ext cx="9601200" cy="3581400"/>
          </a:xfrm>
        </p:spPr>
        <p:txBody>
          <a:bodyPr>
            <a:normAutofit/>
          </a:bodyPr>
          <a:lstStyle/>
          <a:p>
            <a:r>
              <a:rPr lang="hr-HR" sz="3600" dirty="0"/>
              <a:t>Unatoč napretku u tehnologiji, čitalačke kompetencije ostaju jedne od temeljnih kompetencija</a:t>
            </a:r>
          </a:p>
          <a:p>
            <a:r>
              <a:rPr lang="hr-HR" sz="3600" dirty="0"/>
              <a:t>PISA 2022 - pad prosječnog uspjeha u čitanju za 10 bodova </a:t>
            </a:r>
          </a:p>
          <a:p>
            <a:endParaRPr lang="hr-HR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002B3-A119-EA95-4EB0-6B655925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CD7E9-25E9-4346-A288-8BA6620864D2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Graphic 5" descr="Storytelling outline">
            <a:extLst>
              <a:ext uri="{FF2B5EF4-FFF2-40B4-BE49-F238E27FC236}">
                <a16:creationId xmlns:a16="http://schemas.microsoft.com/office/drawing/2014/main" id="{475734D3-86D3-BE84-DA15-CB2403E9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4357" y="225220"/>
            <a:ext cx="2407060" cy="240706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92BD0A4-5FA7-9174-0AB0-3F01B4A1B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229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5F26-0E0B-A86E-C37C-945A387C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516" y="430230"/>
            <a:ext cx="8306541" cy="1116030"/>
          </a:xfrm>
        </p:spPr>
        <p:txBody>
          <a:bodyPr/>
          <a:lstStyle/>
          <a:p>
            <a:r>
              <a:rPr lang="hr-HR" dirty="0"/>
              <a:t>Umjetna inteligencija i edukacija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8F278-71FF-94FF-E340-EAA4CB555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Obogaćivanje i personalizacija učenja</a:t>
            </a:r>
          </a:p>
          <a:p>
            <a:r>
              <a:rPr lang="hr-HR" dirty="0"/>
              <a:t>Poticanje kreativnosti i kritičkog mišljenja</a:t>
            </a:r>
          </a:p>
          <a:p>
            <a:r>
              <a:rPr lang="hr-HR" dirty="0"/>
              <a:t>Poboljšanje efikasnosti i dostupnosti obrazovnog procesa</a:t>
            </a:r>
          </a:p>
          <a:p>
            <a:r>
              <a:rPr lang="hr-HR" dirty="0"/>
              <a:t>Stvaranje </a:t>
            </a:r>
            <a:r>
              <a:rPr lang="hr-HR" dirty="0" err="1"/>
              <a:t>inkluzivnijeg</a:t>
            </a:r>
            <a:r>
              <a:rPr lang="hr-HR" dirty="0"/>
              <a:t>, efikasnijeg i dinamičnijeg obrazovnog okruženja </a:t>
            </a:r>
          </a:p>
          <a:p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02D9-E81B-79C6-E0F0-11787DFB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E7C2-2CF6-4C74-B124-5758A79613C9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BB0-FA45-7461-3BAD-524DA7863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  <p:pic>
        <p:nvPicPr>
          <p:cNvPr id="7" name="Graphic 6" descr="Artificial Intelligence outline">
            <a:extLst>
              <a:ext uri="{FF2B5EF4-FFF2-40B4-BE49-F238E27FC236}">
                <a16:creationId xmlns:a16="http://schemas.microsoft.com/office/drawing/2014/main" id="{E6577C99-29B8-789D-0E36-1246CACF8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943" y="99814"/>
            <a:ext cx="144644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101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D5322C4-F75C-437F-A239-D2E23FD4E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91C18-6859-3E76-181B-41A83AD7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475" y="137160"/>
            <a:ext cx="5354267" cy="1888588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UI alati za poticanje čitanja i razvoj čitalačke pismenosti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EEA9C9-EE31-4A53-B812-CDFE913A4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67832" cy="6858000"/>
          </a:xfrm>
          <a:custGeom>
            <a:avLst/>
            <a:gdLst>
              <a:gd name="connsiteX0" fmla="*/ 2222074 w 6167832"/>
              <a:gd name="connsiteY0" fmla="*/ 0 h 6858000"/>
              <a:gd name="connsiteX1" fmla="*/ 2313514 w 6167832"/>
              <a:gd name="connsiteY1" fmla="*/ 0 h 6858000"/>
              <a:gd name="connsiteX2" fmla="*/ 2313514 w 6167832"/>
              <a:gd name="connsiteY2" fmla="*/ 1289050 h 6858000"/>
              <a:gd name="connsiteX3" fmla="*/ 2315124 w 6167832"/>
              <a:gd name="connsiteY3" fmla="*/ 1289050 h 6858000"/>
              <a:gd name="connsiteX4" fmla="*/ 2315124 w 6167832"/>
              <a:gd name="connsiteY4" fmla="*/ 3064146 h 6858000"/>
              <a:gd name="connsiteX5" fmla="*/ 4113801 w 6167832"/>
              <a:gd name="connsiteY5" fmla="*/ 3064146 h 6858000"/>
              <a:gd name="connsiteX6" fmla="*/ 4113801 w 6167832"/>
              <a:gd name="connsiteY6" fmla="*/ 3991970 h 6858000"/>
              <a:gd name="connsiteX7" fmla="*/ 6097611 w 6167832"/>
              <a:gd name="connsiteY7" fmla="*/ 3991970 h 6858000"/>
              <a:gd name="connsiteX8" fmla="*/ 6097611 w 6167832"/>
              <a:gd name="connsiteY8" fmla="*/ 401294 h 6858000"/>
              <a:gd name="connsiteX9" fmla="*/ 6096001 w 6167832"/>
              <a:gd name="connsiteY9" fmla="*/ 401294 h 6858000"/>
              <a:gd name="connsiteX10" fmla="*/ 6096001 w 6167832"/>
              <a:gd name="connsiteY10" fmla="*/ 0 h 6858000"/>
              <a:gd name="connsiteX11" fmla="*/ 6167832 w 6167832"/>
              <a:gd name="connsiteY11" fmla="*/ 0 h 6858000"/>
              <a:gd name="connsiteX12" fmla="*/ 6167832 w 6167832"/>
              <a:gd name="connsiteY12" fmla="*/ 6858000 h 6858000"/>
              <a:gd name="connsiteX13" fmla="*/ 6096000 w 6167832"/>
              <a:gd name="connsiteY13" fmla="*/ 6858000 h 6858000"/>
              <a:gd name="connsiteX14" fmla="*/ 6096000 w 6167832"/>
              <a:gd name="connsiteY14" fmla="*/ 4070350 h 6858000"/>
              <a:gd name="connsiteX15" fmla="*/ 4099283 w 6167832"/>
              <a:gd name="connsiteY15" fmla="*/ 4070350 h 6858000"/>
              <a:gd name="connsiteX16" fmla="*/ 4099283 w 6167832"/>
              <a:gd name="connsiteY16" fmla="*/ 6858000 h 6858000"/>
              <a:gd name="connsiteX17" fmla="*/ 4023084 w 6167832"/>
              <a:gd name="connsiteY17" fmla="*/ 6858000 h 6858000"/>
              <a:gd name="connsiteX18" fmla="*/ 4023084 w 6167832"/>
              <a:gd name="connsiteY18" fmla="*/ 3142771 h 6858000"/>
              <a:gd name="connsiteX19" fmla="*/ 0 w 6167832"/>
              <a:gd name="connsiteY19" fmla="*/ 3142771 h 6858000"/>
              <a:gd name="connsiteX20" fmla="*/ 0 w 6167832"/>
              <a:gd name="connsiteY20" fmla="*/ 3051330 h 6858000"/>
              <a:gd name="connsiteX21" fmla="*/ 2222074 w 6167832"/>
              <a:gd name="connsiteY21" fmla="*/ 3051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67832" h="6858000">
                <a:moveTo>
                  <a:pt x="2222074" y="0"/>
                </a:moveTo>
                <a:lnTo>
                  <a:pt x="2313514" y="0"/>
                </a:lnTo>
                <a:lnTo>
                  <a:pt x="2313514" y="1289050"/>
                </a:lnTo>
                <a:lnTo>
                  <a:pt x="2315124" y="1289050"/>
                </a:lnTo>
                <a:lnTo>
                  <a:pt x="2315124" y="3064146"/>
                </a:lnTo>
                <a:lnTo>
                  <a:pt x="4113801" y="3064146"/>
                </a:lnTo>
                <a:lnTo>
                  <a:pt x="4113801" y="3991970"/>
                </a:lnTo>
                <a:lnTo>
                  <a:pt x="6097611" y="3991970"/>
                </a:lnTo>
                <a:lnTo>
                  <a:pt x="6097611" y="401294"/>
                </a:lnTo>
                <a:lnTo>
                  <a:pt x="6096001" y="401294"/>
                </a:lnTo>
                <a:lnTo>
                  <a:pt x="6096001" y="0"/>
                </a:lnTo>
                <a:lnTo>
                  <a:pt x="6167832" y="0"/>
                </a:lnTo>
                <a:lnTo>
                  <a:pt x="6167832" y="6858000"/>
                </a:lnTo>
                <a:lnTo>
                  <a:pt x="6096000" y="6858000"/>
                </a:lnTo>
                <a:lnTo>
                  <a:pt x="6096000" y="4070350"/>
                </a:lnTo>
                <a:lnTo>
                  <a:pt x="4099283" y="4070350"/>
                </a:lnTo>
                <a:lnTo>
                  <a:pt x="4099283" y="6858000"/>
                </a:lnTo>
                <a:lnTo>
                  <a:pt x="4023084" y="6858000"/>
                </a:lnTo>
                <a:lnTo>
                  <a:pt x="4023084" y="3142771"/>
                </a:lnTo>
                <a:lnTo>
                  <a:pt x="0" y="3142771"/>
                </a:lnTo>
                <a:lnTo>
                  <a:pt x="0" y="3051330"/>
                </a:lnTo>
                <a:lnTo>
                  <a:pt x="2222074" y="305133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Aspiration outline">
            <a:extLst>
              <a:ext uri="{FF2B5EF4-FFF2-40B4-BE49-F238E27FC236}">
                <a16:creationId xmlns:a16="http://schemas.microsoft.com/office/drawing/2014/main" id="{EB61FE18-C8AE-CB54-9907-110D4F77A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453" y="761649"/>
            <a:ext cx="1648250" cy="1648250"/>
          </a:xfrm>
          <a:prstGeom prst="rect">
            <a:avLst/>
          </a:prstGeom>
        </p:spPr>
      </p:pic>
      <p:pic>
        <p:nvPicPr>
          <p:cNvPr id="13" name="Graphic 12" descr="Books outline">
            <a:extLst>
              <a:ext uri="{FF2B5EF4-FFF2-40B4-BE49-F238E27FC236}">
                <a16:creationId xmlns:a16="http://schemas.microsoft.com/office/drawing/2014/main" id="{98812877-B381-ACD5-EFEE-436B17A51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1264" y="340985"/>
            <a:ext cx="2489577" cy="2489577"/>
          </a:xfrm>
          <a:prstGeom prst="rect">
            <a:avLst/>
          </a:prstGeom>
        </p:spPr>
      </p:pic>
      <p:pic>
        <p:nvPicPr>
          <p:cNvPr id="11" name="Graphic 10" descr="Graduation cap outline">
            <a:extLst>
              <a:ext uri="{FF2B5EF4-FFF2-40B4-BE49-F238E27FC236}">
                <a16:creationId xmlns:a16="http://schemas.microsoft.com/office/drawing/2014/main" id="{C9731163-CAF7-BAE9-A0FC-7FB336338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564" y="3420993"/>
            <a:ext cx="2985632" cy="29856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91C51-37E3-B303-B439-ABA01913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401" y="2025748"/>
            <a:ext cx="5671949" cy="4682171"/>
          </a:xfrm>
        </p:spPr>
        <p:txBody>
          <a:bodyPr>
            <a:normAutofit/>
          </a:bodyPr>
          <a:lstStyle/>
          <a:p>
            <a:r>
              <a:rPr lang="hr-HR" sz="3200" dirty="0" err="1"/>
              <a:t>ChatGPT</a:t>
            </a:r>
            <a:endParaRPr lang="hr-HR" sz="3200" dirty="0"/>
          </a:p>
          <a:p>
            <a:r>
              <a:rPr lang="hr-HR" sz="3200" dirty="0"/>
              <a:t>Bing </a:t>
            </a:r>
            <a:r>
              <a:rPr lang="hr-HR" sz="3200" dirty="0" err="1"/>
              <a:t>Image</a:t>
            </a:r>
            <a:r>
              <a:rPr lang="hr-HR" sz="3200" dirty="0"/>
              <a:t> </a:t>
            </a:r>
            <a:r>
              <a:rPr lang="hr-HR" sz="3200" dirty="0" err="1"/>
              <a:t>Creator</a:t>
            </a:r>
            <a:endParaRPr lang="hr-HR" sz="3200" dirty="0"/>
          </a:p>
          <a:p>
            <a:r>
              <a:rPr lang="hr-HR" sz="3200" dirty="0" err="1"/>
              <a:t>Animated</a:t>
            </a:r>
            <a:r>
              <a:rPr lang="hr-HR" sz="3200" dirty="0"/>
              <a:t> </a:t>
            </a:r>
            <a:r>
              <a:rPr lang="hr-HR" sz="3200" dirty="0" err="1"/>
              <a:t>Drawings</a:t>
            </a:r>
            <a:endParaRPr lang="hr-HR" sz="3200" dirty="0"/>
          </a:p>
          <a:p>
            <a:r>
              <a:rPr lang="hr-HR" sz="3200" dirty="0" err="1"/>
              <a:t>Blockade</a:t>
            </a:r>
            <a:r>
              <a:rPr lang="hr-HR" sz="3200" dirty="0"/>
              <a:t> </a:t>
            </a:r>
            <a:r>
              <a:rPr lang="hr-HR" sz="3200" dirty="0" err="1"/>
              <a:t>Labs</a:t>
            </a:r>
            <a:endParaRPr lang="hr-HR" sz="3200" dirty="0"/>
          </a:p>
          <a:p>
            <a:r>
              <a:rPr lang="hr-HR" sz="3200" dirty="0" err="1"/>
              <a:t>Scroobly</a:t>
            </a:r>
            <a:endParaRPr lang="hr-HR" sz="3200" dirty="0"/>
          </a:p>
          <a:p>
            <a:r>
              <a:rPr lang="hr-HR" sz="3200" dirty="0" err="1"/>
              <a:t>SadTalker</a:t>
            </a:r>
            <a:endParaRPr lang="hr-HR" sz="3200" dirty="0"/>
          </a:p>
          <a:p>
            <a:r>
              <a:rPr lang="hr-HR" sz="3200" dirty="0" err="1"/>
              <a:t>Canva</a:t>
            </a:r>
            <a:r>
              <a:rPr lang="hr-HR" sz="3200" dirty="0"/>
              <a:t> </a:t>
            </a:r>
            <a:r>
              <a:rPr lang="hr-HR" sz="3200" dirty="0" err="1"/>
              <a:t>Magic</a:t>
            </a:r>
            <a:r>
              <a:rPr lang="hr-HR" sz="3200" dirty="0"/>
              <a:t> Studio</a:t>
            </a:r>
          </a:p>
          <a:p>
            <a:endParaRPr lang="hr-HR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4F987-FB2E-BD81-AA9D-7CBAC731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78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BFE71D-3C9A-4185-976A-0D575CB8224C}" type="datetime1">
              <a:rPr lang="hr-HR" smtClean="0"/>
              <a:pPr>
                <a:spcAft>
                  <a:spcPts val="600"/>
                </a:spcAft>
              </a:pPr>
              <a:t>27.3.2024.</a:t>
            </a:fld>
            <a:endParaRPr lang="en-US"/>
          </a:p>
        </p:txBody>
      </p:sp>
      <p:pic>
        <p:nvPicPr>
          <p:cNvPr id="9" name="Graphic 8" descr="Classroom with solid fill">
            <a:extLst>
              <a:ext uri="{FF2B5EF4-FFF2-40B4-BE49-F238E27FC236}">
                <a16:creationId xmlns:a16="http://schemas.microsoft.com/office/drawing/2014/main" id="{3523F2CA-0459-6FE8-9A0C-6DB296847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3791" y="4645800"/>
            <a:ext cx="1608667" cy="16086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42968-2DB6-55CF-F9F6-FDA13019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4713" y="6453386"/>
            <a:ext cx="4176487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UI alati za revoluciju čitanja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088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672" y="685800"/>
            <a:ext cx="2995127" cy="1485900"/>
          </a:xfrm>
        </p:spPr>
        <p:txBody>
          <a:bodyPr/>
          <a:lstStyle/>
          <a:p>
            <a:r>
              <a:rPr lang="hr-HR" dirty="0" err="1"/>
              <a:t>ChatGPT</a:t>
            </a:r>
            <a:r>
              <a:rPr lang="hr-HR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14237"/>
            <a:ext cx="9601200" cy="4539149"/>
          </a:xfrm>
        </p:spPr>
        <p:txBody>
          <a:bodyPr>
            <a:normAutofit fontScale="92500" lnSpcReduction="20000"/>
          </a:bodyPr>
          <a:lstStyle/>
          <a:p>
            <a:r>
              <a:rPr lang="hr-HR" sz="3600" dirty="0"/>
              <a:t>Dublje razumijevanje, reinterpretacija književnosti i kreativno pisanje</a:t>
            </a:r>
          </a:p>
          <a:p>
            <a:r>
              <a:rPr lang="hr-HR" sz="3600" dirty="0"/>
              <a:t>Primjeri kreativnog korištenja: </a:t>
            </a:r>
          </a:p>
          <a:p>
            <a:pPr lvl="1"/>
            <a:r>
              <a:rPr lang="hr-HR" sz="3600" dirty="0"/>
              <a:t>promjena epohe u književnom djelu, </a:t>
            </a:r>
          </a:p>
          <a:p>
            <a:pPr lvl="1"/>
            <a:r>
              <a:rPr lang="hr-HR" sz="3600" dirty="0"/>
              <a:t>manipulacija likovima, </a:t>
            </a:r>
          </a:p>
          <a:p>
            <a:pPr lvl="1"/>
            <a:r>
              <a:rPr lang="hr-HR" sz="3600" dirty="0"/>
              <a:t>kombiniranje književnih djela, </a:t>
            </a:r>
          </a:p>
          <a:p>
            <a:pPr lvl="1"/>
            <a:r>
              <a:rPr lang="hr-HR" sz="3600" dirty="0"/>
              <a:t>izmjena završetka, </a:t>
            </a:r>
          </a:p>
          <a:p>
            <a:pPr lvl="1"/>
            <a:r>
              <a:rPr lang="hr-HR" sz="3600" dirty="0"/>
              <a:t>uvođenje novih likova </a:t>
            </a:r>
            <a:r>
              <a:rPr lang="hr-HR" sz="3600" i="0" dirty="0"/>
              <a:t>i</a:t>
            </a:r>
            <a:r>
              <a:rPr lang="hr-HR" sz="3600" dirty="0"/>
              <a:t> </a:t>
            </a:r>
          </a:p>
          <a:p>
            <a:pPr lvl="1"/>
            <a:r>
              <a:rPr lang="hr-HR" sz="3600" dirty="0"/>
              <a:t>promjena žanra.</a:t>
            </a:r>
          </a:p>
          <a:p>
            <a:pPr marL="0" indent="0">
              <a:buNone/>
            </a:pPr>
            <a:endParaRPr lang="hr-HR" sz="36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04ABC580-5307-4B44-87A1-AFC76020ED80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Slika 5" descr="Slika na kojoj se prikazuje simbol, grafika, krug, Font&#10;&#10;Opis je automatski generiran">
            <a:extLst>
              <a:ext uri="{FF2B5EF4-FFF2-40B4-BE49-F238E27FC236}">
                <a16:creationId xmlns:a16="http://schemas.microsoft.com/office/drawing/2014/main" id="{56A506FA-5690-17E5-95FA-4E3CDC9FF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950" y="180975"/>
            <a:ext cx="1314450" cy="13144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1C8-EAE5-BCE2-A5F5-0ADE4611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9880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7" y="1532164"/>
            <a:ext cx="4795157" cy="4957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>
                <a:hlinkClick r:id="rId3"/>
              </a:rPr>
              <a:t>https://chat.openai.com/</a:t>
            </a:r>
            <a:r>
              <a:rPr lang="hr-HR" sz="2800" dirty="0"/>
              <a:t> </a:t>
            </a:r>
          </a:p>
          <a:p>
            <a:pPr marL="0" indent="0" algn="ctr">
              <a:buNone/>
            </a:pPr>
            <a:endParaRPr lang="hr-HR" sz="2800" dirty="0"/>
          </a:p>
          <a:p>
            <a:r>
              <a:rPr lang="hr-HR" sz="2800" b="1" dirty="0" err="1"/>
              <a:t>Prompt</a:t>
            </a:r>
            <a:r>
              <a:rPr lang="hr-HR" sz="2800" b="1" dirty="0"/>
              <a:t> primjer #1: </a:t>
            </a:r>
          </a:p>
          <a:p>
            <a:pPr marL="0" indent="0">
              <a:buNone/>
            </a:pPr>
            <a:r>
              <a:rPr lang="hr-HR" sz="2800" i="1" dirty="0"/>
              <a:t>Napiši verziju priče o Crvenkapici u modernom svijetu računala i mobitela, stavi naglasak na online sigurnost.</a:t>
            </a:r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0C03107D-4F05-405A-864D-4A66A0733240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Slika 5" descr="Slika na kojoj se prikazuje simbol, grafika, krug, Font&#10;&#10;Opis je automatski generiran">
            <a:extLst>
              <a:ext uri="{FF2B5EF4-FFF2-40B4-BE49-F238E27FC236}">
                <a16:creationId xmlns:a16="http://schemas.microsoft.com/office/drawing/2014/main" id="{56A506FA-5690-17E5-95FA-4E3CDC9FF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8950" y="180975"/>
            <a:ext cx="1314450" cy="131445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61F6EBE5-3F4D-E830-9E5A-69285F1F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168" y="298580"/>
            <a:ext cx="8117632" cy="989044"/>
          </a:xfrm>
        </p:spPr>
        <p:txBody>
          <a:bodyPr/>
          <a:lstStyle/>
          <a:p>
            <a:r>
              <a:rPr lang="hr-HR" dirty="0" err="1"/>
              <a:t>ChatGPT</a:t>
            </a:r>
            <a:r>
              <a:rPr lang="hr-HR" dirty="0"/>
              <a:t> &amp; kreativno pisanje 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7C0E770-38D5-AB62-DC8D-EFFE0A4A1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351" y="1984557"/>
            <a:ext cx="6690049" cy="390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F4EC87-93AF-6E79-2848-85B50E6A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3196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0" y="465261"/>
            <a:ext cx="10948574" cy="98904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Bing Image </a:t>
            </a:r>
            <a:r>
              <a:rPr lang="hr-HR" dirty="0" err="1"/>
              <a:t>Creator</a:t>
            </a:r>
            <a:r>
              <a:rPr lang="hr-HR" dirty="0"/>
              <a:t>: stvaranje slikovnih sadržaja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475" y="2038092"/>
            <a:ext cx="3949526" cy="3476443"/>
          </a:xfrm>
        </p:spPr>
        <p:txBody>
          <a:bodyPr>
            <a:normAutofit/>
          </a:bodyPr>
          <a:lstStyle/>
          <a:p>
            <a:r>
              <a:rPr lang="hr-HR" sz="3200" dirty="0"/>
              <a:t>Besplatan UI alat</a:t>
            </a:r>
          </a:p>
          <a:p>
            <a:r>
              <a:rPr lang="hr-HR" sz="3200" dirty="0"/>
              <a:t>Generiranje slika likova i scena iz književnih djela prema tekstualnom opisu</a:t>
            </a:r>
          </a:p>
          <a:p>
            <a:pPr marL="0" indent="0">
              <a:buNone/>
            </a:pPr>
            <a:endParaRPr lang="hr-HR" sz="32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AB9852BB-D478-42B9-ABD1-586626EE9903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4BA1D26-0E42-9745-68DB-68ADC47B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73" y="1685611"/>
            <a:ext cx="6326154" cy="369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EADA6-64BE-5BBF-B7C4-FB8949F1E28C}"/>
              </a:ext>
            </a:extLst>
          </p:cNvPr>
          <p:cNvSpPr txBox="1"/>
          <p:nvPr/>
        </p:nvSpPr>
        <p:spPr>
          <a:xfrm>
            <a:off x="2958342" y="5607174"/>
            <a:ext cx="6094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2800" dirty="0">
                <a:hlinkClick r:id="rId4"/>
              </a:rPr>
              <a:t>https://www.bing.com/images/create/</a:t>
            </a:r>
            <a:endParaRPr lang="hr-HR" sz="2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28F9D63-7BA2-1DDA-8FB6-5D333DA5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800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artoon of a crying child&#10;&#10;Description automatically generated">
            <a:extLst>
              <a:ext uri="{FF2B5EF4-FFF2-40B4-BE49-F238E27FC236}">
                <a16:creationId xmlns:a16="http://schemas.microsoft.com/office/drawing/2014/main" id="{DF669A4A-670D-0306-DC9E-3E22EC832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34" r="2" b="19273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25" name="Picture 24" descr="A cartoon of a person in a boat&#10;&#10;Description automatically generated">
            <a:extLst>
              <a:ext uri="{FF2B5EF4-FFF2-40B4-BE49-F238E27FC236}">
                <a16:creationId xmlns:a16="http://schemas.microsoft.com/office/drawing/2014/main" id="{2018046D-BCFA-770C-E491-1DBCCE0A8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26" r="2" b="8182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7068ABBF-1DA0-2742-F2D1-51F307FC5AA8}"/>
              </a:ext>
            </a:extLst>
          </p:cNvPr>
          <p:cNvSpPr txBox="1">
            <a:spLocks/>
          </p:cNvSpPr>
          <p:nvPr/>
        </p:nvSpPr>
        <p:spPr>
          <a:xfrm>
            <a:off x="2230259" y="4976298"/>
            <a:ext cx="7216728" cy="121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Franklin Gothic Book" panose="020B0503020102020204" pitchFamily="34" charset="0"/>
              <a:buNone/>
            </a:pPr>
            <a:r>
              <a:rPr lang="en-US" sz="2800" dirty="0">
                <a:hlinkClick r:id="rId5"/>
              </a:rPr>
              <a:t>Video </a:t>
            </a:r>
            <a:r>
              <a:rPr lang="en-US" sz="2800" dirty="0" err="1">
                <a:hlinkClick r:id="rId5"/>
              </a:rPr>
              <a:t>uputa</a:t>
            </a:r>
            <a:r>
              <a:rPr lang="en-US" sz="2800" dirty="0">
                <a:hlinkClick r:id="rId5"/>
              </a:rPr>
              <a:t> za </a:t>
            </a:r>
            <a:r>
              <a:rPr lang="en-US" sz="2800" dirty="0" err="1">
                <a:hlinkClick r:id="rId5"/>
              </a:rPr>
              <a:t>korištenje</a:t>
            </a:r>
            <a:r>
              <a:rPr lang="en-US" sz="2800" dirty="0">
                <a:hlinkClick r:id="rId5"/>
              </a:rPr>
              <a:t> UI </a:t>
            </a:r>
            <a:r>
              <a:rPr lang="en-US" sz="2800" dirty="0" err="1">
                <a:hlinkClick r:id="rId5"/>
              </a:rPr>
              <a:t>alata</a:t>
            </a:r>
            <a:endParaRPr lang="en-US" sz="2800" dirty="0"/>
          </a:p>
          <a:p>
            <a:pPr>
              <a:buFont typeface="Franklin Gothic Book" panose="020B0503020102020204" pitchFamily="34" charset="0"/>
              <a:buNone/>
            </a:pPr>
            <a:endParaRPr lang="en-US" sz="28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EAD323-403B-459E-99F8-EE8FEA04CF28}" type="datetime1">
              <a:rPr lang="hr-HR" smtClean="0"/>
              <a:t>27.3.2024.</a:t>
            </a:fld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05B860F7-91A9-70D0-B063-4C101BB5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dirty="0"/>
              <a:t>UI alati za </a:t>
            </a:r>
            <a:r>
              <a:rPr lang="it-IT" dirty="0" err="1"/>
              <a:t>revoluciju</a:t>
            </a:r>
            <a:r>
              <a:rPr lang="it-IT" dirty="0"/>
              <a:t> </a:t>
            </a:r>
            <a:r>
              <a:rPr lang="it-IT" dirty="0" err="1"/>
              <a:t>čitanja</a:t>
            </a:r>
            <a:endParaRPr lang="en-US" dirty="0"/>
          </a:p>
        </p:txBody>
      </p:sp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8813BBF1-EC84-825A-BE5E-5A502D5351FC}"/>
              </a:ext>
            </a:extLst>
          </p:cNvPr>
          <p:cNvSpPr txBox="1">
            <a:spLocks/>
          </p:cNvSpPr>
          <p:nvPr/>
        </p:nvSpPr>
        <p:spPr>
          <a:xfrm>
            <a:off x="3025140" y="3388842"/>
            <a:ext cx="3351159" cy="95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4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3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Autor: Helena, 6. r.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AAF9D0-4741-99F7-6EB7-DBDA1A661BBA}"/>
              </a:ext>
            </a:extLst>
          </p:cNvPr>
          <p:cNvSpPr txBox="1">
            <a:spLocks/>
          </p:cNvSpPr>
          <p:nvPr/>
        </p:nvSpPr>
        <p:spPr>
          <a:xfrm>
            <a:off x="9054009" y="3388842"/>
            <a:ext cx="3351159" cy="95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4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3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/>
              <a:t>Autor: </a:t>
            </a:r>
            <a:r>
              <a:rPr lang="hr-HR" sz="2000" dirty="0"/>
              <a:t>Leona, 7. r.</a:t>
            </a:r>
          </a:p>
        </p:txBody>
      </p:sp>
    </p:spTree>
    <p:extLst>
      <p:ext uri="{BB962C8B-B14F-4D97-AF65-F5344CB8AC3E}">
        <p14:creationId xmlns:p14="http://schemas.microsoft.com/office/powerpoint/2010/main" val="128659520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50C62-F86A-C37C-ECEC-36AA3136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20" y="298580"/>
            <a:ext cx="9442580" cy="989044"/>
          </a:xfrm>
        </p:spPr>
        <p:txBody>
          <a:bodyPr>
            <a:normAutofit/>
          </a:bodyPr>
          <a:lstStyle/>
          <a:p>
            <a:pPr algn="ctr"/>
            <a:r>
              <a:rPr lang="hr-HR" dirty="0" err="1"/>
              <a:t>Animated</a:t>
            </a:r>
            <a:r>
              <a:rPr lang="hr-HR" dirty="0"/>
              <a:t> </a:t>
            </a:r>
            <a:r>
              <a:rPr lang="hr-HR" dirty="0" err="1"/>
              <a:t>Drawings</a:t>
            </a:r>
            <a:r>
              <a:rPr lang="hr-HR" dirty="0"/>
              <a:t>: oživljavanje likova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C5421-DF54-4610-F34E-3FB9AB0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60" y="2068816"/>
            <a:ext cx="5486400" cy="4106901"/>
          </a:xfrm>
        </p:spPr>
        <p:txBody>
          <a:bodyPr>
            <a:normAutofit/>
          </a:bodyPr>
          <a:lstStyle/>
          <a:p>
            <a:r>
              <a:rPr lang="hr-HR" sz="3200" dirty="0"/>
              <a:t>Besplatni alat koji koristi UI za animaciju crteža</a:t>
            </a:r>
          </a:p>
          <a:p>
            <a:r>
              <a:rPr lang="hr-HR" sz="3200" dirty="0"/>
              <a:t>Oživljavanje crteža likova iz književnih djela (ili slika likova generiranih s pomoću UI alata)</a:t>
            </a:r>
          </a:p>
          <a:p>
            <a:pPr marL="0" indent="0" algn="ctr">
              <a:buNone/>
            </a:pPr>
            <a:r>
              <a:rPr lang="hr-HR" sz="3200" dirty="0">
                <a:hlinkClick r:id="rId4"/>
              </a:rPr>
              <a:t>Video uputa za korištenje alata</a:t>
            </a:r>
            <a:endParaRPr lang="hr-HR" sz="3200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6F6CF-F9F3-28B8-2E5D-ADC1DD5D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912387" cy="404614"/>
          </a:xfrm>
        </p:spPr>
        <p:txBody>
          <a:bodyPr/>
          <a:lstStyle/>
          <a:p>
            <a:fld id="{C2DE0EF5-F260-41F7-8260-AA13026570ED}" type="datetime1">
              <a:rPr lang="hr-HR" smtClean="0"/>
              <a:t>27.3.2024.</a:t>
            </a:fld>
            <a:endParaRPr lang="en-US" dirty="0"/>
          </a:p>
        </p:txBody>
      </p:sp>
      <p:pic>
        <p:nvPicPr>
          <p:cNvPr id="6" name="running_jump">
            <a:hlinkClick r:id="" action="ppaction://media"/>
            <a:extLst>
              <a:ext uri="{FF2B5EF4-FFF2-40B4-BE49-F238E27FC236}">
                <a16:creationId xmlns:a16="http://schemas.microsoft.com/office/drawing/2014/main" id="{C6184A2A-A2C0-3FCB-5DFD-7F73695B8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93" t="17384" r="1" b="23751"/>
          <a:stretch/>
        </p:blipFill>
        <p:spPr>
          <a:xfrm>
            <a:off x="744409" y="2194105"/>
            <a:ext cx="5801339" cy="353848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45CEFAC-7C23-6241-8F04-0FBFFCB554C9}"/>
              </a:ext>
            </a:extLst>
          </p:cNvPr>
          <p:cNvSpPr txBox="1">
            <a:spLocks/>
          </p:cNvSpPr>
          <p:nvPr/>
        </p:nvSpPr>
        <p:spPr>
          <a:xfrm>
            <a:off x="1172433" y="1287624"/>
            <a:ext cx="6715985" cy="126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4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3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hr-HR" sz="3200" dirty="0">
                <a:hlinkClick r:id="rId6"/>
              </a:rPr>
              <a:t>https://sketch.metademolab.com/</a:t>
            </a:r>
            <a:r>
              <a:rPr lang="hr-HR" sz="3200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AD58CC-8FF6-C659-91FD-04AED7ED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UI alati za revoluciju čitanja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38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Žetva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603</TotalTime>
  <Words>705</Words>
  <Application>Microsoft Office PowerPoint</Application>
  <PresentationFormat>Widescreen</PresentationFormat>
  <Paragraphs>143</Paragraphs>
  <Slides>16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Franklin Gothic Book</vt:lpstr>
      <vt:lpstr>Wingdings</vt:lpstr>
      <vt:lpstr>Žetva</vt:lpstr>
      <vt:lpstr>UI alati za revoluciju čitanja</vt:lpstr>
      <vt:lpstr>Uvod</vt:lpstr>
      <vt:lpstr>Umjetna inteligencija i edukacija</vt:lpstr>
      <vt:lpstr>UI alati za poticanje čitanja i razvoj čitalačke pismenosti</vt:lpstr>
      <vt:lpstr>ChatGPT </vt:lpstr>
      <vt:lpstr>ChatGPT &amp; kreativno pisanje </vt:lpstr>
      <vt:lpstr>Bing Image Creator: stvaranje slikovnih sadržaja</vt:lpstr>
      <vt:lpstr>PowerPoint Presentation</vt:lpstr>
      <vt:lpstr>Animated Drawings: oživljavanje likova</vt:lpstr>
      <vt:lpstr>Blockade Labs: skybox video</vt:lpstr>
      <vt:lpstr>Scroobly: oživljavanje likova pokretima tijela  (umjetna inteligencija i proširena stvarnost)</vt:lpstr>
      <vt:lpstr>SadTalker: dodavanje audiozapisa i animacija govora na sliku</vt:lpstr>
      <vt:lpstr>Canva - Čarobni studio</vt:lpstr>
      <vt:lpstr>SVI Primjeri učeničkih radova</vt:lpstr>
      <vt:lpstr>Etička pitanja i izazovi korištenja GenAI u obrazovanju</vt:lpstr>
      <vt:lpstr>Hvala na  pozornosti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 era čitanja – alati umjetne inteligencije u službi književnosti</dc:title>
  <dc:creator>Dalia Kager</dc:creator>
  <cp:lastModifiedBy>Dalia Kager</cp:lastModifiedBy>
  <cp:revision>58</cp:revision>
  <dcterms:created xsi:type="dcterms:W3CDTF">2023-12-03T09:54:36Z</dcterms:created>
  <dcterms:modified xsi:type="dcterms:W3CDTF">2024-03-27T10:07:40Z</dcterms:modified>
</cp:coreProperties>
</file>